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5"/>
    <p:sldMasterId id="2147483735" r:id="rId6"/>
  </p:sldMasterIdLst>
  <p:notesMasterIdLst>
    <p:notesMasterId r:id="rId30"/>
  </p:notesMasterIdLst>
  <p:handoutMasterIdLst>
    <p:handoutMasterId r:id="rId31"/>
  </p:handoutMasterIdLst>
  <p:sldIdLst>
    <p:sldId id="267" r:id="rId7"/>
    <p:sldId id="2147473745" r:id="rId8"/>
    <p:sldId id="998" r:id="rId9"/>
    <p:sldId id="1049" r:id="rId10"/>
    <p:sldId id="2147473739" r:id="rId11"/>
    <p:sldId id="2147473749" r:id="rId12"/>
    <p:sldId id="2147473752" r:id="rId13"/>
    <p:sldId id="2147473756" r:id="rId14"/>
    <p:sldId id="2147473757" r:id="rId15"/>
    <p:sldId id="2147473754" r:id="rId16"/>
    <p:sldId id="2147473755" r:id="rId17"/>
    <p:sldId id="2147473741" r:id="rId18"/>
    <p:sldId id="2147473773" r:id="rId19"/>
    <p:sldId id="2147473747" r:id="rId20"/>
    <p:sldId id="1108" r:id="rId21"/>
    <p:sldId id="261" r:id="rId22"/>
    <p:sldId id="2147473761" r:id="rId23"/>
    <p:sldId id="2147473762" r:id="rId24"/>
    <p:sldId id="1167" r:id="rId25"/>
    <p:sldId id="2147473753" r:id="rId26"/>
    <p:sldId id="2147473763" r:id="rId27"/>
    <p:sldId id="411" r:id="rId28"/>
    <p:sldId id="387" r:id="rId29"/>
  </p:sldIdLst>
  <p:sldSz cx="12192000" cy="6858000"/>
  <p:notesSz cx="6858000" cy="9144000"/>
  <p:custDataLst>
    <p:tags r:id="rId32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6" orient="horz" pos="2409" userDrawn="1">
          <p15:clr>
            <a:srgbClr val="A4A3A4"/>
          </p15:clr>
        </p15:guide>
        <p15:guide id="9" pos="642" userDrawn="1">
          <p15:clr>
            <a:srgbClr val="A4A3A4"/>
          </p15:clr>
        </p15:guide>
        <p15:guide id="10" pos="7491" userDrawn="1">
          <p15:clr>
            <a:srgbClr val="A4A3A4"/>
          </p15:clr>
        </p15:guide>
        <p15:guide id="11" pos="1141" userDrawn="1">
          <p15:clr>
            <a:srgbClr val="A4A3A4"/>
          </p15:clr>
        </p15:guide>
        <p15:guide id="12" pos="7680" userDrawn="1">
          <p15:clr>
            <a:srgbClr val="A4A3A4"/>
          </p15:clr>
        </p15:guide>
        <p15:guide id="13" orient="horz" pos="1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ne Seeger" initials="JS" lastIdx="17" clrIdx="0">
    <p:extLst>
      <p:ext uri="{19B8F6BF-5375-455C-9EA6-DF929625EA0E}">
        <p15:presenceInfo xmlns:p15="http://schemas.microsoft.com/office/powerpoint/2012/main" userId="1603076dee5672f7" providerId="Windows Live"/>
      </p:ext>
    </p:extLst>
  </p:cmAuthor>
  <p:cmAuthor id="2" name="Melissa Liebeck" initials="ML" lastIdx="90" clrIdx="1">
    <p:extLst>
      <p:ext uri="{19B8F6BF-5375-455C-9EA6-DF929625EA0E}">
        <p15:presenceInfo xmlns:p15="http://schemas.microsoft.com/office/powerpoint/2012/main" userId="1d411cd3ac54fd88" providerId="Windows Live"/>
      </p:ext>
    </p:extLst>
  </p:cmAuthor>
  <p:cmAuthor id="3" name="t engemann" initials="te" lastIdx="15" clrIdx="2">
    <p:extLst>
      <p:ext uri="{19B8F6BF-5375-455C-9EA6-DF929625EA0E}">
        <p15:presenceInfo xmlns:p15="http://schemas.microsoft.com/office/powerpoint/2012/main" userId="f684b29358c8a10d" providerId="Windows Live"/>
      </p:ext>
    </p:extLst>
  </p:cmAuthor>
  <p:cmAuthor id="4" name="Deborah Klemme" initials="DK" lastIdx="52" clrIdx="3">
    <p:extLst>
      <p:ext uri="{19B8F6BF-5375-455C-9EA6-DF929625EA0E}">
        <p15:presenceInfo xmlns:p15="http://schemas.microsoft.com/office/powerpoint/2012/main" userId="6f1981159e665af3" providerId="Windows Live"/>
      </p:ext>
    </p:extLst>
  </p:cmAuthor>
  <p:cmAuthor id="5" name="Sonja Helten" initials="SH" lastIdx="13" clrIdx="4">
    <p:extLst>
      <p:ext uri="{19B8F6BF-5375-455C-9EA6-DF929625EA0E}">
        <p15:presenceInfo xmlns:p15="http://schemas.microsoft.com/office/powerpoint/2012/main" userId="S::s.helten@pac-werbeagentur.de::ceff1817-3ac5-44e8-8f14-2b330e508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9E2AB5"/>
    <a:srgbClr val="00A97A"/>
    <a:srgbClr val="F0EDE6"/>
    <a:srgbClr val="F9F9F9"/>
    <a:srgbClr val="DBDBDB"/>
    <a:srgbClr val="CAC6BF"/>
    <a:srgbClr val="ECECEC"/>
    <a:srgbClr val="7F8989"/>
    <a:srgbClr val="9C9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3" autoAdjust="0"/>
    <p:restoredTop sz="94694"/>
  </p:normalViewPr>
  <p:slideViewPr>
    <p:cSldViewPr>
      <p:cViewPr>
        <p:scale>
          <a:sx n="95" d="100"/>
          <a:sy n="95" d="100"/>
        </p:scale>
        <p:origin x="1440" y="96"/>
      </p:cViewPr>
      <p:guideLst>
        <p:guide orient="horz" pos="958"/>
        <p:guide orient="horz" pos="3861"/>
        <p:guide orient="horz" pos="2409"/>
        <p:guide pos="642"/>
        <p:guide pos="7491"/>
        <p:guide pos="1141"/>
        <p:guide pos="7680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erneburg" userId="ec344632-402a-4a79-a7c2-c73c8a2cd330" providerId="ADAL" clId="{82563BBD-31B4-421F-A812-28030C2C2BC5}"/>
    <pc:docChg chg="custSel modSld modMainMaster replTag delTag">
      <pc:chgData name="Eva Berneburg" userId="ec344632-402a-4a79-a7c2-c73c8a2cd330" providerId="ADAL" clId="{82563BBD-31B4-421F-A812-28030C2C2BC5}" dt="2023-10-25T12:35:30.546" v="69"/>
      <pc:docMkLst>
        <pc:docMk/>
      </pc:docMkLst>
      <pc:sldChg chg="modSp mod">
        <pc:chgData name="Eva Berneburg" userId="ec344632-402a-4a79-a7c2-c73c8a2cd330" providerId="ADAL" clId="{82563BBD-31B4-421F-A812-28030C2C2BC5}" dt="2023-10-25T12:24:22.001" v="3" actId="20577"/>
        <pc:sldMkLst>
          <pc:docMk/>
          <pc:sldMk cId="1225158123" sldId="387"/>
        </pc:sldMkLst>
        <pc:spChg chg="mod">
          <ac:chgData name="Eva Berneburg" userId="ec344632-402a-4a79-a7c2-c73c8a2cd330" providerId="ADAL" clId="{82563BBD-31B4-421F-A812-28030C2C2BC5}" dt="2023-10-25T12:24:22.001" v="3" actId="20577"/>
          <ac:spMkLst>
            <pc:docMk/>
            <pc:sldMk cId="1225158123" sldId="387"/>
            <ac:spMk id="17" creationId="{00000000-0000-0000-0000-000000000000}"/>
          </ac:spMkLst>
        </pc:spChg>
      </pc:sldChg>
      <pc:sldMasterChg chg="modSp modSldLayout">
        <pc:chgData name="Eva Berneburg" userId="ec344632-402a-4a79-a7c2-c73c8a2cd330" providerId="ADAL" clId="{82563BBD-31B4-421F-A812-28030C2C2BC5}" dt="2023-10-25T12:35:30.546" v="69"/>
        <pc:sldMasterMkLst>
          <pc:docMk/>
          <pc:sldMasterMk cId="66036164" sldId="2147483701"/>
        </pc:sldMasterMkLst>
        <pc:spChg chg="mod">
          <ac:chgData name="Eva Berneburg" userId="ec344632-402a-4a79-a7c2-c73c8a2cd330" providerId="ADAL" clId="{82563BBD-31B4-421F-A812-28030C2C2BC5}" dt="2023-10-25T12:35:30.541" v="66"/>
          <ac:spMkLst>
            <pc:docMk/>
            <pc:sldMasterMk cId="66036164" sldId="2147483701"/>
            <ac:spMk id="2" creationId="{00000000-0000-0000-0000-000000000000}"/>
          </ac:spMkLst>
        </pc:spChg>
        <pc:spChg chg="mod">
          <ac:chgData name="Eva Berneburg" userId="ec344632-402a-4a79-a7c2-c73c8a2cd330" providerId="ADAL" clId="{82563BBD-31B4-421F-A812-28030C2C2BC5}" dt="2023-10-25T12:35:30.546" v="69"/>
          <ac:spMkLst>
            <pc:docMk/>
            <pc:sldMasterMk cId="66036164" sldId="2147483701"/>
            <ac:spMk id="3" creationId="{00000000-0000-0000-0000-000000000000}"/>
          </ac:spMkLst>
        </pc:spChg>
        <pc:spChg chg="mod">
          <ac:chgData name="Eva Berneburg" userId="ec344632-402a-4a79-a7c2-c73c8a2cd330" providerId="ADAL" clId="{82563BBD-31B4-421F-A812-28030C2C2BC5}" dt="2023-10-25T12:24:31.252" v="47"/>
          <ac:spMkLst>
            <pc:docMk/>
            <pc:sldMasterMk cId="66036164" sldId="2147483701"/>
            <ac:spMk id="8" creationId="{94EE9C7D-69F0-0B53-6C96-895EC6C1CB6D}"/>
          </ac:spMkLst>
        </pc:spChg>
        <pc:sldLayoutChg chg="modSp mod">
          <pc:chgData name="Eva Berneburg" userId="ec344632-402a-4a79-a7c2-c73c8a2cd330" providerId="ADAL" clId="{82563BBD-31B4-421F-A812-28030C2C2BC5}" dt="2023-10-25T12:24:31.266" v="60" actId="20577"/>
          <pc:sldLayoutMkLst>
            <pc:docMk/>
            <pc:sldMasterMk cId="66036164" sldId="2147483701"/>
            <pc:sldLayoutMk cId="2385082420" sldId="2147483679"/>
          </pc:sldLayoutMkLst>
          <pc:spChg chg="mod">
            <ac:chgData name="Eva Berneburg" userId="ec344632-402a-4a79-a7c2-c73c8a2cd330" providerId="ADAL" clId="{82563BBD-31B4-421F-A812-28030C2C2BC5}" dt="2023-10-25T12:24:31.266" v="60" actId="20577"/>
            <ac:spMkLst>
              <pc:docMk/>
              <pc:sldMasterMk cId="66036164" sldId="2147483701"/>
              <pc:sldLayoutMk cId="2385082420" sldId="2147483679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7" v="61" actId="20577"/>
          <pc:sldLayoutMkLst>
            <pc:docMk/>
            <pc:sldMasterMk cId="66036164" sldId="2147483701"/>
            <pc:sldLayoutMk cId="280715916" sldId="2147483680"/>
          </pc:sldLayoutMkLst>
          <pc:spChg chg="mod">
            <ac:chgData name="Eva Berneburg" userId="ec344632-402a-4a79-a7c2-c73c8a2cd330" providerId="ADAL" clId="{82563BBD-31B4-421F-A812-28030C2C2BC5}" dt="2023-10-25T12:24:31.267" v="61" actId="20577"/>
            <ac:spMkLst>
              <pc:docMk/>
              <pc:sldMasterMk cId="66036164" sldId="2147483701"/>
              <pc:sldLayoutMk cId="280715916" sldId="2147483680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5" v="59" actId="20577"/>
          <pc:sldLayoutMkLst>
            <pc:docMk/>
            <pc:sldMasterMk cId="66036164" sldId="2147483701"/>
            <pc:sldLayoutMk cId="202869720" sldId="2147483698"/>
          </pc:sldLayoutMkLst>
          <pc:spChg chg="mod">
            <ac:chgData name="Eva Berneburg" userId="ec344632-402a-4a79-a7c2-c73c8a2cd330" providerId="ADAL" clId="{82563BBD-31B4-421F-A812-28030C2C2BC5}" dt="2023-10-25T12:24:31.265" v="59" actId="20577"/>
            <ac:spMkLst>
              <pc:docMk/>
              <pc:sldMasterMk cId="66036164" sldId="2147483701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53" v="48" actId="20577"/>
          <pc:sldLayoutMkLst>
            <pc:docMk/>
            <pc:sldMasterMk cId="66036164" sldId="2147483701"/>
            <pc:sldLayoutMk cId="3277163650" sldId="2147483703"/>
          </pc:sldLayoutMkLst>
          <pc:spChg chg="mod">
            <ac:chgData name="Eva Berneburg" userId="ec344632-402a-4a79-a7c2-c73c8a2cd330" providerId="ADAL" clId="{82563BBD-31B4-421F-A812-28030C2C2BC5}" dt="2023-10-25T12:24:31.253" v="48" actId="20577"/>
            <ac:spMkLst>
              <pc:docMk/>
              <pc:sldMasterMk cId="66036164" sldId="2147483701"/>
              <pc:sldLayoutMk cId="3277163650" sldId="2147483703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54" v="49" actId="20577"/>
          <pc:sldLayoutMkLst>
            <pc:docMk/>
            <pc:sldMasterMk cId="66036164" sldId="2147483701"/>
            <pc:sldLayoutMk cId="1740949085" sldId="2147483704"/>
          </pc:sldLayoutMkLst>
          <pc:spChg chg="mod">
            <ac:chgData name="Eva Berneburg" userId="ec344632-402a-4a79-a7c2-c73c8a2cd330" providerId="ADAL" clId="{82563BBD-31B4-421F-A812-28030C2C2BC5}" dt="2023-10-25T12:24:31.254" v="49" actId="20577"/>
            <ac:spMkLst>
              <pc:docMk/>
              <pc:sldMasterMk cId="66036164" sldId="2147483701"/>
              <pc:sldLayoutMk cId="1740949085" sldId="2147483704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55" v="50" actId="20577"/>
          <pc:sldLayoutMkLst>
            <pc:docMk/>
            <pc:sldMasterMk cId="66036164" sldId="2147483701"/>
            <pc:sldLayoutMk cId="2633374074" sldId="2147483706"/>
          </pc:sldLayoutMkLst>
          <pc:spChg chg="mod">
            <ac:chgData name="Eva Berneburg" userId="ec344632-402a-4a79-a7c2-c73c8a2cd330" providerId="ADAL" clId="{82563BBD-31B4-421F-A812-28030C2C2BC5}" dt="2023-10-25T12:24:31.255" v="50" actId="20577"/>
            <ac:spMkLst>
              <pc:docMk/>
              <pc:sldMasterMk cId="66036164" sldId="2147483701"/>
              <pc:sldLayoutMk cId="2633374074" sldId="2147483706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56" v="51" actId="20577"/>
          <pc:sldLayoutMkLst>
            <pc:docMk/>
            <pc:sldMasterMk cId="66036164" sldId="2147483701"/>
            <pc:sldLayoutMk cId="1784817272" sldId="2147483707"/>
          </pc:sldLayoutMkLst>
          <pc:spChg chg="mod">
            <ac:chgData name="Eva Berneburg" userId="ec344632-402a-4a79-a7c2-c73c8a2cd330" providerId="ADAL" clId="{82563BBD-31B4-421F-A812-28030C2C2BC5}" dt="2023-10-25T12:24:31.256" v="51" actId="20577"/>
            <ac:spMkLst>
              <pc:docMk/>
              <pc:sldMasterMk cId="66036164" sldId="2147483701"/>
              <pc:sldLayoutMk cId="1784817272" sldId="2147483707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58" v="52" actId="20577"/>
          <pc:sldLayoutMkLst>
            <pc:docMk/>
            <pc:sldMasterMk cId="66036164" sldId="2147483701"/>
            <pc:sldLayoutMk cId="4286585849" sldId="2147483708"/>
          </pc:sldLayoutMkLst>
          <pc:spChg chg="mod">
            <ac:chgData name="Eva Berneburg" userId="ec344632-402a-4a79-a7c2-c73c8a2cd330" providerId="ADAL" clId="{82563BBD-31B4-421F-A812-28030C2C2BC5}" dt="2023-10-25T12:24:31.258" v="52" actId="20577"/>
            <ac:spMkLst>
              <pc:docMk/>
              <pc:sldMasterMk cId="66036164" sldId="2147483701"/>
              <pc:sldLayoutMk cId="4286585849" sldId="214748370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59" v="53" actId="20577"/>
          <pc:sldLayoutMkLst>
            <pc:docMk/>
            <pc:sldMasterMk cId="66036164" sldId="2147483701"/>
            <pc:sldLayoutMk cId="3484417336" sldId="2147483709"/>
          </pc:sldLayoutMkLst>
          <pc:spChg chg="mod">
            <ac:chgData name="Eva Berneburg" userId="ec344632-402a-4a79-a7c2-c73c8a2cd330" providerId="ADAL" clId="{82563BBD-31B4-421F-A812-28030C2C2BC5}" dt="2023-10-25T12:24:31.259" v="53" actId="20577"/>
            <ac:spMkLst>
              <pc:docMk/>
              <pc:sldMasterMk cId="66036164" sldId="2147483701"/>
              <pc:sldLayoutMk cId="3484417336" sldId="2147483709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0" v="54" actId="20577"/>
          <pc:sldLayoutMkLst>
            <pc:docMk/>
            <pc:sldMasterMk cId="66036164" sldId="2147483701"/>
            <pc:sldLayoutMk cId="2638381643" sldId="2147483710"/>
          </pc:sldLayoutMkLst>
          <pc:spChg chg="mod">
            <ac:chgData name="Eva Berneburg" userId="ec344632-402a-4a79-a7c2-c73c8a2cd330" providerId="ADAL" clId="{82563BBD-31B4-421F-A812-28030C2C2BC5}" dt="2023-10-25T12:24:31.260" v="54" actId="20577"/>
            <ac:spMkLst>
              <pc:docMk/>
              <pc:sldMasterMk cId="66036164" sldId="2147483701"/>
              <pc:sldLayoutMk cId="2638381643" sldId="2147483710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1" v="55" actId="20577"/>
          <pc:sldLayoutMkLst>
            <pc:docMk/>
            <pc:sldMasterMk cId="66036164" sldId="2147483701"/>
            <pc:sldLayoutMk cId="3808128233" sldId="2147483711"/>
          </pc:sldLayoutMkLst>
          <pc:spChg chg="mod">
            <ac:chgData name="Eva Berneburg" userId="ec344632-402a-4a79-a7c2-c73c8a2cd330" providerId="ADAL" clId="{82563BBD-31B4-421F-A812-28030C2C2BC5}" dt="2023-10-25T12:24:31.261" v="55" actId="20577"/>
            <ac:spMkLst>
              <pc:docMk/>
              <pc:sldMasterMk cId="66036164" sldId="2147483701"/>
              <pc:sldLayoutMk cId="3808128233" sldId="2147483711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2" v="56" actId="20577"/>
          <pc:sldLayoutMkLst>
            <pc:docMk/>
            <pc:sldMasterMk cId="66036164" sldId="2147483701"/>
            <pc:sldLayoutMk cId="3586607993" sldId="2147483712"/>
          </pc:sldLayoutMkLst>
          <pc:spChg chg="mod">
            <ac:chgData name="Eva Berneburg" userId="ec344632-402a-4a79-a7c2-c73c8a2cd330" providerId="ADAL" clId="{82563BBD-31B4-421F-A812-28030C2C2BC5}" dt="2023-10-25T12:24:31.262" v="56" actId="20577"/>
            <ac:spMkLst>
              <pc:docMk/>
              <pc:sldMasterMk cId="66036164" sldId="2147483701"/>
              <pc:sldLayoutMk cId="3586607993" sldId="2147483712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3" v="57" actId="20577"/>
          <pc:sldLayoutMkLst>
            <pc:docMk/>
            <pc:sldMasterMk cId="66036164" sldId="2147483701"/>
            <pc:sldLayoutMk cId="2803606311" sldId="2147483713"/>
          </pc:sldLayoutMkLst>
          <pc:spChg chg="mod">
            <ac:chgData name="Eva Berneburg" userId="ec344632-402a-4a79-a7c2-c73c8a2cd330" providerId="ADAL" clId="{82563BBD-31B4-421F-A812-28030C2C2BC5}" dt="2023-10-25T12:24:31.263" v="57" actId="20577"/>
            <ac:spMkLst>
              <pc:docMk/>
              <pc:sldMasterMk cId="66036164" sldId="2147483701"/>
              <pc:sldLayoutMk cId="2803606311" sldId="2147483713"/>
              <ac:spMk id="3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82563BBD-31B4-421F-A812-28030C2C2BC5}" dt="2023-10-25T12:24:31.264" v="58" actId="20577"/>
          <pc:sldLayoutMkLst>
            <pc:docMk/>
            <pc:sldMasterMk cId="66036164" sldId="2147483701"/>
            <pc:sldLayoutMk cId="697890135" sldId="2147483715"/>
          </pc:sldLayoutMkLst>
          <pc:spChg chg="mod">
            <ac:chgData name="Eva Berneburg" userId="ec344632-402a-4a79-a7c2-c73c8a2cd330" providerId="ADAL" clId="{82563BBD-31B4-421F-A812-28030C2C2BC5}" dt="2023-10-25T12:24:31.264" v="58" actId="20577"/>
            <ac:spMkLst>
              <pc:docMk/>
              <pc:sldMasterMk cId="66036164" sldId="2147483701"/>
              <pc:sldLayoutMk cId="697890135" sldId="2147483715"/>
              <ac:spMk id="4" creationId="{00000000-0000-0000-0000-000000000000}"/>
            </ac:spMkLst>
          </pc:spChg>
        </pc:sldLayoutChg>
      </pc:sldMasterChg>
    </pc:docChg>
  </pc:docChgLst>
  <pc:docChgLst>
    <pc:chgData name="Eva Berneburg" userId="ec344632-402a-4a79-a7c2-c73c8a2cd330" providerId="ADAL" clId="{BEB0319B-FC91-45D5-BE4A-62C9F0B40745}"/>
    <pc:docChg chg="custSel modSld modMainMaster replTag delTag">
      <pc:chgData name="Eva Berneburg" userId="ec344632-402a-4a79-a7c2-c73c8a2cd330" providerId="ADAL" clId="{BEB0319B-FC91-45D5-BE4A-62C9F0B40745}" dt="2023-05-23T09:57:56.038" v="474"/>
      <pc:docMkLst>
        <pc:docMk/>
      </pc:docMkLst>
      <pc:sldChg chg="modSp mod">
        <pc:chgData name="Eva Berneburg" userId="ec344632-402a-4a79-a7c2-c73c8a2cd330" providerId="ADAL" clId="{BEB0319B-FC91-45D5-BE4A-62C9F0B40745}" dt="2023-05-23T09:56:20.861" v="452"/>
        <pc:sldMkLst>
          <pc:docMk/>
          <pc:sldMk cId="1225158123" sldId="387"/>
        </pc:sldMkLst>
        <pc:spChg chg="mod modVis">
          <ac:chgData name="Eva Berneburg" userId="ec344632-402a-4a79-a7c2-c73c8a2cd330" providerId="ADAL" clId="{BEB0319B-FC91-45D5-BE4A-62C9F0B40745}" dt="2023-05-23T09:56:20.861" v="452"/>
          <ac:spMkLst>
            <pc:docMk/>
            <pc:sldMk cId="1225158123" sldId="387"/>
            <ac:spMk id="8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61" v="450"/>
          <ac:spMkLst>
            <pc:docMk/>
            <pc:sldMk cId="1225158123" sldId="387"/>
            <ac:spMk id="9" creationId="{00000000-0000-0000-0000-000000000000}"/>
          </ac:spMkLst>
        </pc:spChg>
        <pc:spChg chg="mod">
          <ac:chgData name="Eva Berneburg" userId="ec344632-402a-4a79-a7c2-c73c8a2cd330" providerId="ADAL" clId="{BEB0319B-FC91-45D5-BE4A-62C9F0B40745}" dt="2023-05-23T09:56:09.377" v="7" actId="20577"/>
          <ac:spMkLst>
            <pc:docMk/>
            <pc:sldMk cId="1225158123" sldId="387"/>
            <ac:spMk id="17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61" v="448"/>
        <pc:sldMkLst>
          <pc:docMk/>
          <pc:sldMk cId="3757541540" sldId="411"/>
        </pc:sldMkLst>
        <pc:spChg chg="mod modVis">
          <ac:chgData name="Eva Berneburg" userId="ec344632-402a-4a79-a7c2-c73c8a2cd330" providerId="ADAL" clId="{BEB0319B-FC91-45D5-BE4A-62C9F0B40745}" dt="2023-05-23T09:56:20.861" v="448"/>
          <ac:spMkLst>
            <pc:docMk/>
            <pc:sldMk cId="3757541540" sldId="411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60" v="446"/>
          <ac:spMkLst>
            <pc:docMk/>
            <pc:sldMk cId="3757541540" sldId="411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48" v="388"/>
        <pc:sldMkLst>
          <pc:docMk/>
          <pc:sldMk cId="1016584054" sldId="998"/>
        </pc:sldMkLst>
        <pc:spChg chg="mod modVis">
          <ac:chgData name="Eva Berneburg" userId="ec344632-402a-4a79-a7c2-c73c8a2cd330" providerId="ADAL" clId="{BEB0319B-FC91-45D5-BE4A-62C9F0B40745}" dt="2023-05-23T09:56:20.848" v="388"/>
          <ac:spMkLst>
            <pc:docMk/>
            <pc:sldMk cId="1016584054" sldId="998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48" v="386"/>
          <ac:spMkLst>
            <pc:docMk/>
            <pc:sldMk cId="1016584054" sldId="998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49" v="392"/>
        <pc:sldMkLst>
          <pc:docMk/>
          <pc:sldMk cId="3638759793" sldId="1049"/>
        </pc:sldMkLst>
        <pc:spChg chg="mod modVis">
          <ac:chgData name="Eva Berneburg" userId="ec344632-402a-4a79-a7c2-c73c8a2cd330" providerId="ADAL" clId="{BEB0319B-FC91-45D5-BE4A-62C9F0B40745}" dt="2023-05-23T09:56:20.849" v="392"/>
          <ac:spMkLst>
            <pc:docMk/>
            <pc:sldMk cId="3638759793" sldId="1049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49" v="390"/>
          <ac:spMkLst>
            <pc:docMk/>
            <pc:sldMk cId="3638759793" sldId="1049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8" v="436"/>
        <pc:sldMkLst>
          <pc:docMk/>
          <pc:sldMk cId="1595615681" sldId="1108"/>
        </pc:sldMkLst>
        <pc:spChg chg="mod modVis">
          <ac:chgData name="Eva Berneburg" userId="ec344632-402a-4a79-a7c2-c73c8a2cd330" providerId="ADAL" clId="{BEB0319B-FC91-45D5-BE4A-62C9F0B40745}" dt="2023-05-23T09:56:20.858" v="436"/>
          <ac:spMkLst>
            <pc:docMk/>
            <pc:sldMk cId="1595615681" sldId="1108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7" v="434"/>
          <ac:spMkLst>
            <pc:docMk/>
            <pc:sldMk cId="1595615681" sldId="1108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9" v="440"/>
        <pc:sldMkLst>
          <pc:docMk/>
          <pc:sldMk cId="3123653849" sldId="1167"/>
        </pc:sldMkLst>
        <pc:spChg chg="mod modVis">
          <ac:chgData name="Eva Berneburg" userId="ec344632-402a-4a79-a7c2-c73c8a2cd330" providerId="ADAL" clId="{BEB0319B-FC91-45D5-BE4A-62C9F0B40745}" dt="2023-05-23T09:56:20.859" v="440"/>
          <ac:spMkLst>
            <pc:docMk/>
            <pc:sldMk cId="3123653849" sldId="1167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9" v="438"/>
          <ac:spMkLst>
            <pc:docMk/>
            <pc:sldMk cId="3123653849" sldId="1167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0" v="396"/>
        <pc:sldMkLst>
          <pc:docMk/>
          <pc:sldMk cId="1375163154" sldId="2147473739"/>
        </pc:sldMkLst>
        <pc:spChg chg="mod modVis">
          <ac:chgData name="Eva Berneburg" userId="ec344632-402a-4a79-a7c2-c73c8a2cd330" providerId="ADAL" clId="{BEB0319B-FC91-45D5-BE4A-62C9F0B40745}" dt="2023-05-23T09:56:20.850" v="396"/>
          <ac:spMkLst>
            <pc:docMk/>
            <pc:sldMk cId="1375163154" sldId="2147473739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0" v="394"/>
          <ac:spMkLst>
            <pc:docMk/>
            <pc:sldMk cId="1375163154" sldId="2147473739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5" v="424"/>
        <pc:sldMkLst>
          <pc:docMk/>
          <pc:sldMk cId="1657027091" sldId="2147473741"/>
        </pc:sldMkLst>
        <pc:spChg chg="mod modVis">
          <ac:chgData name="Eva Berneburg" userId="ec344632-402a-4a79-a7c2-c73c8a2cd330" providerId="ADAL" clId="{BEB0319B-FC91-45D5-BE4A-62C9F0B40745}" dt="2023-05-23T09:56:20.855" v="424"/>
          <ac:spMkLst>
            <pc:docMk/>
            <pc:sldMk cId="1657027091" sldId="2147473741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5" v="422"/>
          <ac:spMkLst>
            <pc:docMk/>
            <pc:sldMk cId="1657027091" sldId="2147473741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7" v="432"/>
        <pc:sldMkLst>
          <pc:docMk/>
          <pc:sldMk cId="3176296793" sldId="2147473747"/>
        </pc:sldMkLst>
        <pc:spChg chg="mod modVis">
          <ac:chgData name="Eva Berneburg" userId="ec344632-402a-4a79-a7c2-c73c8a2cd330" providerId="ADAL" clId="{BEB0319B-FC91-45D5-BE4A-62C9F0B40745}" dt="2023-05-23T09:56:20.857" v="432"/>
          <ac:spMkLst>
            <pc:docMk/>
            <pc:sldMk cId="3176296793" sldId="2147473747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7" v="430"/>
          <ac:spMkLst>
            <pc:docMk/>
            <pc:sldMk cId="3176296793" sldId="2147473747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1" v="400"/>
        <pc:sldMkLst>
          <pc:docMk/>
          <pc:sldMk cId="301106640" sldId="2147473749"/>
        </pc:sldMkLst>
        <pc:spChg chg="mod modVis">
          <ac:chgData name="Eva Berneburg" userId="ec344632-402a-4a79-a7c2-c73c8a2cd330" providerId="ADAL" clId="{BEB0319B-FC91-45D5-BE4A-62C9F0B40745}" dt="2023-05-23T09:56:20.851" v="400"/>
          <ac:spMkLst>
            <pc:docMk/>
            <pc:sldMk cId="301106640" sldId="2147473749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0" v="398"/>
          <ac:spMkLst>
            <pc:docMk/>
            <pc:sldMk cId="301106640" sldId="2147473749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1" v="404"/>
        <pc:sldMkLst>
          <pc:docMk/>
          <pc:sldMk cId="703675158" sldId="2147473752"/>
        </pc:sldMkLst>
        <pc:spChg chg="mod modVis">
          <ac:chgData name="Eva Berneburg" userId="ec344632-402a-4a79-a7c2-c73c8a2cd330" providerId="ADAL" clId="{BEB0319B-FC91-45D5-BE4A-62C9F0B40745}" dt="2023-05-23T09:56:20.851" v="404"/>
          <ac:spMkLst>
            <pc:docMk/>
            <pc:sldMk cId="703675158" sldId="2147473752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1" v="402"/>
          <ac:spMkLst>
            <pc:docMk/>
            <pc:sldMk cId="703675158" sldId="2147473752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3" v="416"/>
        <pc:sldMkLst>
          <pc:docMk/>
          <pc:sldMk cId="1092867689" sldId="2147473754"/>
        </pc:sldMkLst>
        <pc:spChg chg="mod modVis">
          <ac:chgData name="Eva Berneburg" userId="ec344632-402a-4a79-a7c2-c73c8a2cd330" providerId="ADAL" clId="{BEB0319B-FC91-45D5-BE4A-62C9F0B40745}" dt="2023-05-23T09:56:20.853" v="416"/>
          <ac:spMkLst>
            <pc:docMk/>
            <pc:sldMk cId="1092867689" sldId="2147473754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3" v="414"/>
          <ac:spMkLst>
            <pc:docMk/>
            <pc:sldMk cId="1092867689" sldId="2147473754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4" v="420"/>
        <pc:sldMkLst>
          <pc:docMk/>
          <pc:sldMk cId="3588928434" sldId="2147473755"/>
        </pc:sldMkLst>
        <pc:spChg chg="mod modVis">
          <ac:chgData name="Eva Berneburg" userId="ec344632-402a-4a79-a7c2-c73c8a2cd330" providerId="ADAL" clId="{BEB0319B-FC91-45D5-BE4A-62C9F0B40745}" dt="2023-05-23T09:56:20.854" v="420"/>
          <ac:spMkLst>
            <pc:docMk/>
            <pc:sldMk cId="3588928434" sldId="2147473755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4" v="418"/>
          <ac:spMkLst>
            <pc:docMk/>
            <pc:sldMk cId="3588928434" sldId="2147473755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2" v="408"/>
        <pc:sldMkLst>
          <pc:docMk/>
          <pc:sldMk cId="3715904368" sldId="2147473756"/>
        </pc:sldMkLst>
        <pc:spChg chg="mod modVis">
          <ac:chgData name="Eva Berneburg" userId="ec344632-402a-4a79-a7c2-c73c8a2cd330" providerId="ADAL" clId="{BEB0319B-FC91-45D5-BE4A-62C9F0B40745}" dt="2023-05-23T09:56:20.852" v="408"/>
          <ac:spMkLst>
            <pc:docMk/>
            <pc:sldMk cId="3715904368" sldId="2147473756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2" v="406"/>
          <ac:spMkLst>
            <pc:docMk/>
            <pc:sldMk cId="3715904368" sldId="2147473756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3" v="412"/>
        <pc:sldMkLst>
          <pc:docMk/>
          <pc:sldMk cId="3738384216" sldId="2147473757"/>
        </pc:sldMkLst>
        <pc:spChg chg="mod modVis">
          <ac:chgData name="Eva Berneburg" userId="ec344632-402a-4a79-a7c2-c73c8a2cd330" providerId="ADAL" clId="{BEB0319B-FC91-45D5-BE4A-62C9F0B40745}" dt="2023-05-23T09:56:20.853" v="412"/>
          <ac:spMkLst>
            <pc:docMk/>
            <pc:sldMk cId="3738384216" sldId="2147473757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2" v="410"/>
          <ac:spMkLst>
            <pc:docMk/>
            <pc:sldMk cId="3738384216" sldId="2147473757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60" v="444"/>
        <pc:sldMkLst>
          <pc:docMk/>
          <pc:sldMk cId="4215488504" sldId="2147473763"/>
        </pc:sldMkLst>
        <pc:spChg chg="mod modVis">
          <ac:chgData name="Eva Berneburg" userId="ec344632-402a-4a79-a7c2-c73c8a2cd330" providerId="ADAL" clId="{BEB0319B-FC91-45D5-BE4A-62C9F0B40745}" dt="2023-05-23T09:56:20.860" v="444"/>
          <ac:spMkLst>
            <pc:docMk/>
            <pc:sldMk cId="4215488504" sldId="2147473763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60" v="442"/>
          <ac:spMkLst>
            <pc:docMk/>
            <pc:sldMk cId="4215488504" sldId="2147473763"/>
            <ac:spMk id="20" creationId="{00000000-0000-0000-0000-000000000000}"/>
          </ac:spMkLst>
        </pc:spChg>
      </pc:sldChg>
      <pc:sldChg chg="modSp mod">
        <pc:chgData name="Eva Berneburg" userId="ec344632-402a-4a79-a7c2-c73c8a2cd330" providerId="ADAL" clId="{BEB0319B-FC91-45D5-BE4A-62C9F0B40745}" dt="2023-05-23T09:56:20.856" v="428"/>
        <pc:sldMkLst>
          <pc:docMk/>
          <pc:sldMk cId="267502635" sldId="2147473773"/>
        </pc:sldMkLst>
        <pc:spChg chg="mod modVis">
          <ac:chgData name="Eva Berneburg" userId="ec344632-402a-4a79-a7c2-c73c8a2cd330" providerId="ADAL" clId="{BEB0319B-FC91-45D5-BE4A-62C9F0B40745}" dt="2023-05-23T09:56:20.856" v="428"/>
          <ac:spMkLst>
            <pc:docMk/>
            <pc:sldMk cId="267502635" sldId="2147473773"/>
            <ac:spMk id="19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56" v="426"/>
          <ac:spMkLst>
            <pc:docMk/>
            <pc:sldMk cId="267502635" sldId="2147473773"/>
            <ac:spMk id="20" creationId="{00000000-0000-0000-0000-000000000000}"/>
          </ac:spMkLst>
        </pc:spChg>
      </pc:sldChg>
      <pc:sldMasterChg chg="modSp mod modSldLayout">
        <pc:chgData name="Eva Berneburg" userId="ec344632-402a-4a79-a7c2-c73c8a2cd330" providerId="ADAL" clId="{BEB0319B-FC91-45D5-BE4A-62C9F0B40745}" dt="2023-05-23T09:57:56.038" v="474"/>
        <pc:sldMasterMkLst>
          <pc:docMk/>
          <pc:sldMasterMk cId="66036164" sldId="2147483701"/>
        </pc:sldMasterMkLst>
        <pc:spChg chg="mod">
          <ac:chgData name="Eva Berneburg" userId="ec344632-402a-4a79-a7c2-c73c8a2cd330" providerId="ADAL" clId="{BEB0319B-FC91-45D5-BE4A-62C9F0B40745}" dt="2023-05-23T09:57:56.031" v="471"/>
          <ac:spMkLst>
            <pc:docMk/>
            <pc:sldMasterMk cId="66036164" sldId="2147483701"/>
            <ac:spMk id="2" creationId="{00000000-0000-0000-0000-000000000000}"/>
          </ac:spMkLst>
        </pc:spChg>
        <pc:spChg chg="mod">
          <ac:chgData name="Eva Berneburg" userId="ec344632-402a-4a79-a7c2-c73c8a2cd330" providerId="ADAL" clId="{BEB0319B-FC91-45D5-BE4A-62C9F0B40745}" dt="2023-05-23T09:57:56.038" v="474"/>
          <ac:spMkLst>
            <pc:docMk/>
            <pc:sldMasterMk cId="66036164" sldId="2147483701"/>
            <ac:spMk id="3" creationId="{00000000-0000-0000-0000-000000000000}"/>
          </ac:spMkLst>
        </pc:spChg>
        <pc:spChg chg="mod modVis">
          <ac:chgData name="Eva Berneburg" userId="ec344632-402a-4a79-a7c2-c73c8a2cd330" providerId="ADAL" clId="{BEB0319B-FC91-45D5-BE4A-62C9F0B40745}" dt="2023-05-23T09:56:20.847" v="384"/>
          <ac:spMkLst>
            <pc:docMk/>
            <pc:sldMasterMk cId="66036164" sldId="2147483701"/>
            <ac:spMk id="8" creationId="{94EE9C7D-69F0-0B53-6C96-895EC6C1CB6D}"/>
          </ac:spMkLst>
        </pc:spChg>
        <pc:sldLayoutChg chg="modSp mod">
          <pc:chgData name="Eva Berneburg" userId="ec344632-402a-4a79-a7c2-c73c8a2cd330" providerId="ADAL" clId="{BEB0319B-FC91-45D5-BE4A-62C9F0B40745}" dt="2023-05-23T09:56:20.907" v="465" actId="20577"/>
          <pc:sldLayoutMkLst>
            <pc:docMk/>
            <pc:sldMasterMk cId="66036164" sldId="2147483701"/>
            <pc:sldLayoutMk cId="2385082420" sldId="2147483679"/>
          </pc:sldLayoutMkLst>
          <pc:spChg chg="mod modVis">
            <ac:chgData name="Eva Berneburg" userId="ec344632-402a-4a79-a7c2-c73c8a2cd330" providerId="ADAL" clId="{BEB0319B-FC91-45D5-BE4A-62C9F0B40745}" dt="2023-05-23T09:56:20.907" v="465" actId="20577"/>
            <ac:spMkLst>
              <pc:docMk/>
              <pc:sldMasterMk cId="66036164" sldId="2147483701"/>
              <pc:sldLayoutMk cId="2385082420" sldId="2147483679"/>
              <ac:spMk id="5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9" v="305"/>
            <ac:spMkLst>
              <pc:docMk/>
              <pc:sldMasterMk cId="66036164" sldId="2147483701"/>
              <pc:sldLayoutMk cId="2385082420" sldId="2147483679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8" v="466" actId="20577"/>
          <pc:sldLayoutMkLst>
            <pc:docMk/>
            <pc:sldMasterMk cId="66036164" sldId="2147483701"/>
            <pc:sldLayoutMk cId="280715916" sldId="2147483680"/>
          </pc:sldLayoutMkLst>
          <pc:spChg chg="mod modVis">
            <ac:chgData name="Eva Berneburg" userId="ec344632-402a-4a79-a7c2-c73c8a2cd330" providerId="ADAL" clId="{BEB0319B-FC91-45D5-BE4A-62C9F0B40745}" dt="2023-05-23T09:56:20.908" v="466" actId="20577"/>
            <ac:spMkLst>
              <pc:docMk/>
              <pc:sldMasterMk cId="66036164" sldId="2147483701"/>
              <pc:sldLayoutMk cId="280715916" sldId="2147483680"/>
              <ac:spMk id="5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30" v="309"/>
            <ac:spMkLst>
              <pc:docMk/>
              <pc:sldMasterMk cId="66036164" sldId="2147483701"/>
              <pc:sldLayoutMk cId="280715916" sldId="2147483680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6" v="464" actId="20577"/>
          <pc:sldLayoutMkLst>
            <pc:docMk/>
            <pc:sldMasterMk cId="66036164" sldId="2147483701"/>
            <pc:sldLayoutMk cId="202869720" sldId="2147483698"/>
          </pc:sldLayoutMkLst>
          <pc:spChg chg="mod modVis">
            <ac:chgData name="Eva Berneburg" userId="ec344632-402a-4a79-a7c2-c73c8a2cd330" providerId="ADAL" clId="{BEB0319B-FC91-45D5-BE4A-62C9F0B40745}" dt="2023-05-23T09:56:20.906" v="464" actId="20577"/>
            <ac:spMkLst>
              <pc:docMk/>
              <pc:sldMasterMk cId="66036164" sldId="2147483701"/>
              <pc:sldLayoutMk cId="202869720" sldId="2147483698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8" v="301"/>
            <ac:spMkLst>
              <pc:docMk/>
              <pc:sldMasterMk cId="66036164" sldId="2147483701"/>
              <pc:sldLayoutMk cId="202869720" sldId="2147483698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95" v="453" actId="20577"/>
          <pc:sldLayoutMkLst>
            <pc:docMk/>
            <pc:sldMasterMk cId="66036164" sldId="2147483701"/>
            <pc:sldLayoutMk cId="3277163650" sldId="2147483703"/>
          </pc:sldLayoutMkLst>
          <pc:spChg chg="mod modVis">
            <ac:chgData name="Eva Berneburg" userId="ec344632-402a-4a79-a7c2-c73c8a2cd330" providerId="ADAL" clId="{BEB0319B-FC91-45D5-BE4A-62C9F0B40745}" dt="2023-05-23T09:56:20.895" v="453" actId="20577"/>
            <ac:spMkLst>
              <pc:docMk/>
              <pc:sldMasterMk cId="66036164" sldId="2147483701"/>
              <pc:sldLayoutMk cId="3277163650" sldId="2147483703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13" v="257"/>
            <ac:spMkLst>
              <pc:docMk/>
              <pc:sldMasterMk cId="66036164" sldId="2147483701"/>
              <pc:sldLayoutMk cId="3277163650" sldId="2147483703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96" v="454" actId="20577"/>
          <pc:sldLayoutMkLst>
            <pc:docMk/>
            <pc:sldMasterMk cId="66036164" sldId="2147483701"/>
            <pc:sldLayoutMk cId="1740949085" sldId="2147483704"/>
          </pc:sldLayoutMkLst>
          <pc:spChg chg="mod modVis">
            <ac:chgData name="Eva Berneburg" userId="ec344632-402a-4a79-a7c2-c73c8a2cd330" providerId="ADAL" clId="{BEB0319B-FC91-45D5-BE4A-62C9F0B40745}" dt="2023-05-23T09:56:20.896" v="454" actId="20577"/>
            <ac:spMkLst>
              <pc:docMk/>
              <pc:sldMasterMk cId="66036164" sldId="2147483701"/>
              <pc:sldLayoutMk cId="1740949085" sldId="2147483704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14" v="261"/>
            <ac:spMkLst>
              <pc:docMk/>
              <pc:sldMasterMk cId="66036164" sldId="2147483701"/>
              <pc:sldLayoutMk cId="1740949085" sldId="2147483704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97" v="455" actId="20577"/>
          <pc:sldLayoutMkLst>
            <pc:docMk/>
            <pc:sldMasterMk cId="66036164" sldId="2147483701"/>
            <pc:sldLayoutMk cId="2633374074" sldId="2147483706"/>
          </pc:sldLayoutMkLst>
          <pc:spChg chg="mod modVis">
            <ac:chgData name="Eva Berneburg" userId="ec344632-402a-4a79-a7c2-c73c8a2cd330" providerId="ADAL" clId="{BEB0319B-FC91-45D5-BE4A-62C9F0B40745}" dt="2023-05-23T09:56:20.897" v="455" actId="20577"/>
            <ac:spMkLst>
              <pc:docMk/>
              <pc:sldMasterMk cId="66036164" sldId="2147483701"/>
              <pc:sldLayoutMk cId="2633374074" sldId="2147483706"/>
              <ac:spMk id="5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15" v="265"/>
            <ac:spMkLst>
              <pc:docMk/>
              <pc:sldMasterMk cId="66036164" sldId="2147483701"/>
              <pc:sldLayoutMk cId="2633374074" sldId="2147483706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97" v="456" actId="20577"/>
          <pc:sldLayoutMkLst>
            <pc:docMk/>
            <pc:sldMasterMk cId="66036164" sldId="2147483701"/>
            <pc:sldLayoutMk cId="1784817272" sldId="2147483707"/>
          </pc:sldLayoutMkLst>
          <pc:spChg chg="mod modVis">
            <ac:chgData name="Eva Berneburg" userId="ec344632-402a-4a79-a7c2-c73c8a2cd330" providerId="ADAL" clId="{BEB0319B-FC91-45D5-BE4A-62C9F0B40745}" dt="2023-05-23T09:56:20.897" v="456" actId="20577"/>
            <ac:spMkLst>
              <pc:docMk/>
              <pc:sldMasterMk cId="66036164" sldId="2147483701"/>
              <pc:sldLayoutMk cId="1784817272" sldId="2147483707"/>
              <ac:spMk id="5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17" v="269"/>
            <ac:spMkLst>
              <pc:docMk/>
              <pc:sldMasterMk cId="66036164" sldId="2147483701"/>
              <pc:sldLayoutMk cId="1784817272" sldId="2147483707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98" v="457" actId="20577"/>
          <pc:sldLayoutMkLst>
            <pc:docMk/>
            <pc:sldMasterMk cId="66036164" sldId="2147483701"/>
            <pc:sldLayoutMk cId="4286585849" sldId="2147483708"/>
          </pc:sldLayoutMkLst>
          <pc:spChg chg="mod modVis">
            <ac:chgData name="Eva Berneburg" userId="ec344632-402a-4a79-a7c2-c73c8a2cd330" providerId="ADAL" clId="{BEB0319B-FC91-45D5-BE4A-62C9F0B40745}" dt="2023-05-23T09:56:20.898" v="457" actId="20577"/>
            <ac:spMkLst>
              <pc:docMk/>
              <pc:sldMasterMk cId="66036164" sldId="2147483701"/>
              <pc:sldLayoutMk cId="4286585849" sldId="2147483708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18" v="273"/>
            <ac:spMkLst>
              <pc:docMk/>
              <pc:sldMasterMk cId="66036164" sldId="2147483701"/>
              <pc:sldLayoutMk cId="4286585849" sldId="2147483708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99" v="458" actId="20577"/>
          <pc:sldLayoutMkLst>
            <pc:docMk/>
            <pc:sldMasterMk cId="66036164" sldId="2147483701"/>
            <pc:sldLayoutMk cId="3484417336" sldId="2147483709"/>
          </pc:sldLayoutMkLst>
          <pc:spChg chg="mod modVis">
            <ac:chgData name="Eva Berneburg" userId="ec344632-402a-4a79-a7c2-c73c8a2cd330" providerId="ADAL" clId="{BEB0319B-FC91-45D5-BE4A-62C9F0B40745}" dt="2023-05-23T09:56:20.899" v="458" actId="20577"/>
            <ac:spMkLst>
              <pc:docMk/>
              <pc:sldMasterMk cId="66036164" sldId="2147483701"/>
              <pc:sldLayoutMk cId="3484417336" sldId="2147483709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19" v="277"/>
            <ac:spMkLst>
              <pc:docMk/>
              <pc:sldMasterMk cId="66036164" sldId="2147483701"/>
              <pc:sldLayoutMk cId="3484417336" sldId="2147483709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0" v="459" actId="20577"/>
          <pc:sldLayoutMkLst>
            <pc:docMk/>
            <pc:sldMasterMk cId="66036164" sldId="2147483701"/>
            <pc:sldLayoutMk cId="2638381643" sldId="2147483710"/>
          </pc:sldLayoutMkLst>
          <pc:spChg chg="mod modVis">
            <ac:chgData name="Eva Berneburg" userId="ec344632-402a-4a79-a7c2-c73c8a2cd330" providerId="ADAL" clId="{BEB0319B-FC91-45D5-BE4A-62C9F0B40745}" dt="2023-05-23T09:56:20.900" v="459" actId="20577"/>
            <ac:spMkLst>
              <pc:docMk/>
              <pc:sldMasterMk cId="66036164" sldId="2147483701"/>
              <pc:sldLayoutMk cId="2638381643" sldId="2147483710"/>
              <ac:spMk id="6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0" v="281"/>
            <ac:spMkLst>
              <pc:docMk/>
              <pc:sldMasterMk cId="66036164" sldId="2147483701"/>
              <pc:sldLayoutMk cId="2638381643" sldId="2147483710"/>
              <ac:spMk id="7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1" v="460" actId="20577"/>
          <pc:sldLayoutMkLst>
            <pc:docMk/>
            <pc:sldMasterMk cId="66036164" sldId="2147483701"/>
            <pc:sldLayoutMk cId="3808128233" sldId="2147483711"/>
          </pc:sldLayoutMkLst>
          <pc:spChg chg="mod modVis">
            <ac:chgData name="Eva Berneburg" userId="ec344632-402a-4a79-a7c2-c73c8a2cd330" providerId="ADAL" clId="{BEB0319B-FC91-45D5-BE4A-62C9F0B40745}" dt="2023-05-23T09:56:20.901" v="460" actId="20577"/>
            <ac:spMkLst>
              <pc:docMk/>
              <pc:sldMasterMk cId="66036164" sldId="2147483701"/>
              <pc:sldLayoutMk cId="3808128233" sldId="2147483711"/>
              <ac:spMk id="6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1" v="285"/>
            <ac:spMkLst>
              <pc:docMk/>
              <pc:sldMasterMk cId="66036164" sldId="2147483701"/>
              <pc:sldLayoutMk cId="3808128233" sldId="2147483711"/>
              <ac:spMk id="7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2" v="461" actId="20577"/>
          <pc:sldLayoutMkLst>
            <pc:docMk/>
            <pc:sldMasterMk cId="66036164" sldId="2147483701"/>
            <pc:sldLayoutMk cId="3586607993" sldId="2147483712"/>
          </pc:sldLayoutMkLst>
          <pc:spChg chg="mod modVis">
            <ac:chgData name="Eva Berneburg" userId="ec344632-402a-4a79-a7c2-c73c8a2cd330" providerId="ADAL" clId="{BEB0319B-FC91-45D5-BE4A-62C9F0B40745}" dt="2023-05-23T09:56:20.902" v="461" actId="20577"/>
            <ac:spMkLst>
              <pc:docMk/>
              <pc:sldMasterMk cId="66036164" sldId="2147483701"/>
              <pc:sldLayoutMk cId="3586607993" sldId="2147483712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2" v="289"/>
            <ac:spMkLst>
              <pc:docMk/>
              <pc:sldMasterMk cId="66036164" sldId="2147483701"/>
              <pc:sldLayoutMk cId="3586607993" sldId="2147483712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3" v="462" actId="20577"/>
          <pc:sldLayoutMkLst>
            <pc:docMk/>
            <pc:sldMasterMk cId="66036164" sldId="2147483701"/>
            <pc:sldLayoutMk cId="2803606311" sldId="2147483713"/>
          </pc:sldLayoutMkLst>
          <pc:spChg chg="mod modVis">
            <ac:chgData name="Eva Berneburg" userId="ec344632-402a-4a79-a7c2-c73c8a2cd330" providerId="ADAL" clId="{BEB0319B-FC91-45D5-BE4A-62C9F0B40745}" dt="2023-05-23T09:56:20.903" v="462" actId="20577"/>
            <ac:spMkLst>
              <pc:docMk/>
              <pc:sldMasterMk cId="66036164" sldId="2147483701"/>
              <pc:sldLayoutMk cId="2803606311" sldId="2147483713"/>
              <ac:spMk id="3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3" v="293"/>
            <ac:spMkLst>
              <pc:docMk/>
              <pc:sldMasterMk cId="66036164" sldId="2147483701"/>
              <pc:sldLayoutMk cId="2803606311" sldId="2147483713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904" v="463" actId="20577"/>
          <pc:sldLayoutMkLst>
            <pc:docMk/>
            <pc:sldMasterMk cId="66036164" sldId="2147483701"/>
            <pc:sldLayoutMk cId="697890135" sldId="2147483715"/>
          </pc:sldLayoutMkLst>
          <pc:spChg chg="mod modVis">
            <ac:chgData name="Eva Berneburg" userId="ec344632-402a-4a79-a7c2-c73c8a2cd330" providerId="ADAL" clId="{BEB0319B-FC91-45D5-BE4A-62C9F0B40745}" dt="2023-05-23T09:56:20.904" v="463" actId="20577"/>
            <ac:spMkLst>
              <pc:docMk/>
              <pc:sldMasterMk cId="66036164" sldId="2147483701"/>
              <pc:sldLayoutMk cId="697890135" sldId="2147483715"/>
              <ac:spMk id="4" creationId="{00000000-0000-0000-0000-000000000000}"/>
            </ac:spMkLst>
          </pc:spChg>
          <pc:spChg chg="mod modVis">
            <ac:chgData name="Eva Berneburg" userId="ec344632-402a-4a79-a7c2-c73c8a2cd330" providerId="ADAL" clId="{BEB0319B-FC91-45D5-BE4A-62C9F0B40745}" dt="2023-05-23T09:56:20.825" v="297"/>
            <ac:spMkLst>
              <pc:docMk/>
              <pc:sldMasterMk cId="66036164" sldId="2147483701"/>
              <pc:sldLayoutMk cId="697890135" sldId="2147483715"/>
              <ac:spMk id="5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BEB0319B-FC91-45D5-BE4A-62C9F0B40745}" dt="2023-05-23T09:56:20.831" v="311"/>
          <pc:sldLayoutMkLst>
            <pc:docMk/>
            <pc:sldMasterMk cId="66036164" sldId="2147483701"/>
            <pc:sldLayoutMk cId="3887380603" sldId="2147483766"/>
          </pc:sldLayoutMkLst>
          <pc:spChg chg="mod modVis">
            <ac:chgData name="Eva Berneburg" userId="ec344632-402a-4a79-a7c2-c73c8a2cd330" providerId="ADAL" clId="{BEB0319B-FC91-45D5-BE4A-62C9F0B40745}" dt="2023-05-23T09:56:20.831" v="311"/>
            <ac:spMkLst>
              <pc:docMk/>
              <pc:sldMasterMk cId="66036164" sldId="2147483701"/>
              <pc:sldLayoutMk cId="3887380603" sldId="2147483766"/>
              <ac:spMk id="1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F9814-AB9F-48CD-95D7-418EA68EE7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457AB9F-5CB4-42F5-BEAF-FA7FDFCE1095}">
      <dgm:prSet phldrT="[Text]" custT="1"/>
      <dgm:spPr/>
      <dgm:t>
        <a:bodyPr/>
        <a:lstStyle/>
        <a:p>
          <a:r>
            <a:rPr lang="de-DE" sz="1600" dirty="0"/>
            <a:t>Läsionsvorbereitung</a:t>
          </a:r>
        </a:p>
      </dgm:t>
    </dgm:pt>
    <dgm:pt modelId="{B7C9452C-7715-458F-8F1B-8C883BEFE2B9}" type="parTrans" cxnId="{2FEACB80-C663-4F38-AA31-4F73C90B4045}">
      <dgm:prSet/>
      <dgm:spPr/>
      <dgm:t>
        <a:bodyPr/>
        <a:lstStyle/>
        <a:p>
          <a:endParaRPr lang="de-DE"/>
        </a:p>
      </dgm:t>
    </dgm:pt>
    <dgm:pt modelId="{62D76A9C-4E12-49D4-BE0A-1C73E5C7A477}" type="sibTrans" cxnId="{2FEACB80-C663-4F38-AA31-4F73C90B4045}">
      <dgm:prSet/>
      <dgm:spPr/>
      <dgm:t>
        <a:bodyPr/>
        <a:lstStyle/>
        <a:p>
          <a:endParaRPr lang="de-DE"/>
        </a:p>
      </dgm:t>
    </dgm:pt>
    <dgm:pt modelId="{BFD7158E-8000-45DE-9691-1CFE050F3BAC}">
      <dgm:prSet phldrT="[Text]" custT="1"/>
      <dgm:spPr/>
      <dgm:t>
        <a:bodyPr/>
        <a:lstStyle/>
        <a:p>
          <a:r>
            <a:rPr lang="de-DE" sz="1600" dirty="0"/>
            <a:t>Einmalige Inflation</a:t>
          </a:r>
        </a:p>
      </dgm:t>
    </dgm:pt>
    <dgm:pt modelId="{E88C2FD1-F382-413A-8F32-039D71B1045B}" type="parTrans" cxnId="{AE37BD63-3202-45B6-BFBC-C952A7955D81}">
      <dgm:prSet/>
      <dgm:spPr/>
      <dgm:t>
        <a:bodyPr/>
        <a:lstStyle/>
        <a:p>
          <a:endParaRPr lang="de-DE"/>
        </a:p>
      </dgm:t>
    </dgm:pt>
    <dgm:pt modelId="{AFFB99E6-757E-498D-9397-6809E74EA92C}" type="sibTrans" cxnId="{AE37BD63-3202-45B6-BFBC-C952A7955D81}">
      <dgm:prSet/>
      <dgm:spPr/>
      <dgm:t>
        <a:bodyPr/>
        <a:lstStyle/>
        <a:p>
          <a:endParaRPr lang="de-DE"/>
        </a:p>
      </dgm:t>
    </dgm:pt>
    <dgm:pt modelId="{00175B02-6E82-49FE-9047-6B159D6AB038}">
      <dgm:prSet phldrT="[Text]" custT="1"/>
      <dgm:spPr/>
      <dgm:t>
        <a:bodyPr/>
        <a:lstStyle/>
        <a:p>
          <a:r>
            <a:rPr lang="de-DE" sz="1600" dirty="0"/>
            <a:t>DAPT</a:t>
          </a:r>
        </a:p>
      </dgm:t>
    </dgm:pt>
    <dgm:pt modelId="{ECC891FE-2C2E-4E9E-9684-F77A31366C81}" type="parTrans" cxnId="{B9B4F150-12D2-4E85-AEE5-8D69E755B933}">
      <dgm:prSet/>
      <dgm:spPr/>
      <dgm:t>
        <a:bodyPr/>
        <a:lstStyle/>
        <a:p>
          <a:endParaRPr lang="de-DE"/>
        </a:p>
      </dgm:t>
    </dgm:pt>
    <dgm:pt modelId="{A6614C5A-7D7E-4229-927C-106960668D73}" type="sibTrans" cxnId="{B9B4F150-12D2-4E85-AEE5-8D69E755B933}">
      <dgm:prSet/>
      <dgm:spPr/>
      <dgm:t>
        <a:bodyPr/>
        <a:lstStyle/>
        <a:p>
          <a:endParaRPr lang="de-DE"/>
        </a:p>
      </dgm:t>
    </dgm:pt>
    <dgm:pt modelId="{D7571BA3-050E-4BC1-8572-D883D4FB9D7D}">
      <dgm:prSet custT="1"/>
      <dgm:spPr/>
      <dgm:t>
        <a:bodyPr/>
        <a:lstStyle/>
        <a:p>
          <a:r>
            <a:rPr lang="de-DE" sz="1600" dirty="0"/>
            <a:t>Vorbereitung des SCB</a:t>
          </a:r>
        </a:p>
      </dgm:t>
    </dgm:pt>
    <dgm:pt modelId="{A5891AF9-C34C-4DE1-9B74-A0E8BBDA69CD}" type="parTrans" cxnId="{77A34D16-1A4A-44A5-AB64-A8379D3D9634}">
      <dgm:prSet/>
      <dgm:spPr/>
      <dgm:t>
        <a:bodyPr/>
        <a:lstStyle/>
        <a:p>
          <a:endParaRPr lang="de-DE"/>
        </a:p>
      </dgm:t>
    </dgm:pt>
    <dgm:pt modelId="{5A80B21A-AA67-47FE-9DBD-CD199DDD882A}" type="sibTrans" cxnId="{77A34D16-1A4A-44A5-AB64-A8379D3D9634}">
      <dgm:prSet/>
      <dgm:spPr/>
      <dgm:t>
        <a:bodyPr/>
        <a:lstStyle/>
        <a:p>
          <a:endParaRPr lang="de-DE"/>
        </a:p>
      </dgm:t>
    </dgm:pt>
    <dgm:pt modelId="{7DFFBA30-1793-467A-9305-4A804ECC632D}" type="pres">
      <dgm:prSet presAssocID="{0A7F9814-AB9F-48CD-95D7-418EA68EE740}" presName="Name0" presStyleCnt="0">
        <dgm:presLayoutVars>
          <dgm:dir/>
          <dgm:animLvl val="lvl"/>
          <dgm:resizeHandles val="exact"/>
        </dgm:presLayoutVars>
      </dgm:prSet>
      <dgm:spPr/>
    </dgm:pt>
    <dgm:pt modelId="{D4034591-6592-43F1-8A16-7BA0628A79B0}" type="pres">
      <dgm:prSet presAssocID="{3457AB9F-5CB4-42F5-BEAF-FA7FDFCE109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32A6C4-7404-4DC7-AF11-D54A20C3B329}" type="pres">
      <dgm:prSet presAssocID="{62D76A9C-4E12-49D4-BE0A-1C73E5C7A477}" presName="parTxOnlySpace" presStyleCnt="0"/>
      <dgm:spPr/>
    </dgm:pt>
    <dgm:pt modelId="{A26E5C4B-CB63-4963-ACAD-4895B1AD51B1}" type="pres">
      <dgm:prSet presAssocID="{D7571BA3-050E-4BC1-8572-D883D4FB9D7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CEAAE0B-BB4F-4EE5-B4BA-37032EC86A01}" type="pres">
      <dgm:prSet presAssocID="{5A80B21A-AA67-47FE-9DBD-CD199DDD882A}" presName="parTxOnlySpace" presStyleCnt="0"/>
      <dgm:spPr/>
    </dgm:pt>
    <dgm:pt modelId="{62FCC8BB-8FDE-4945-9F97-787A1BF29DBC}" type="pres">
      <dgm:prSet presAssocID="{BFD7158E-8000-45DE-9691-1CFE050F3BA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3A73A9-0863-4964-AB9D-822DFA3157BC}" type="pres">
      <dgm:prSet presAssocID="{AFFB99E6-757E-498D-9397-6809E74EA92C}" presName="parTxOnlySpace" presStyleCnt="0"/>
      <dgm:spPr/>
    </dgm:pt>
    <dgm:pt modelId="{09C9880F-5251-4D25-8AAB-21E7FEB9E514}" type="pres">
      <dgm:prSet presAssocID="{00175B02-6E82-49FE-9047-6B159D6AB03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7A34D16-1A4A-44A5-AB64-A8379D3D9634}" srcId="{0A7F9814-AB9F-48CD-95D7-418EA68EE740}" destId="{D7571BA3-050E-4BC1-8572-D883D4FB9D7D}" srcOrd="1" destOrd="0" parTransId="{A5891AF9-C34C-4DE1-9B74-A0E8BBDA69CD}" sibTransId="{5A80B21A-AA67-47FE-9DBD-CD199DDD882A}"/>
    <dgm:cxn modelId="{16D31F39-4016-4DC8-957B-1641FAFA7715}" type="presOf" srcId="{D7571BA3-050E-4BC1-8572-D883D4FB9D7D}" destId="{A26E5C4B-CB63-4963-ACAD-4895B1AD51B1}" srcOrd="0" destOrd="0" presId="urn:microsoft.com/office/officeart/2005/8/layout/chevron1"/>
    <dgm:cxn modelId="{7180605C-7A08-4DA6-85E6-B57E30ED476D}" type="presOf" srcId="{3457AB9F-5CB4-42F5-BEAF-FA7FDFCE1095}" destId="{D4034591-6592-43F1-8A16-7BA0628A79B0}" srcOrd="0" destOrd="0" presId="urn:microsoft.com/office/officeart/2005/8/layout/chevron1"/>
    <dgm:cxn modelId="{AE37BD63-3202-45B6-BFBC-C952A7955D81}" srcId="{0A7F9814-AB9F-48CD-95D7-418EA68EE740}" destId="{BFD7158E-8000-45DE-9691-1CFE050F3BAC}" srcOrd="2" destOrd="0" parTransId="{E88C2FD1-F382-413A-8F32-039D71B1045B}" sibTransId="{AFFB99E6-757E-498D-9397-6809E74EA92C}"/>
    <dgm:cxn modelId="{B9B4F150-12D2-4E85-AEE5-8D69E755B933}" srcId="{0A7F9814-AB9F-48CD-95D7-418EA68EE740}" destId="{00175B02-6E82-49FE-9047-6B159D6AB038}" srcOrd="3" destOrd="0" parTransId="{ECC891FE-2C2E-4E9E-9684-F77A31366C81}" sibTransId="{A6614C5A-7D7E-4229-927C-106960668D73}"/>
    <dgm:cxn modelId="{2FEACB80-C663-4F38-AA31-4F73C90B4045}" srcId="{0A7F9814-AB9F-48CD-95D7-418EA68EE740}" destId="{3457AB9F-5CB4-42F5-BEAF-FA7FDFCE1095}" srcOrd="0" destOrd="0" parTransId="{B7C9452C-7715-458F-8F1B-8C883BEFE2B9}" sibTransId="{62D76A9C-4E12-49D4-BE0A-1C73E5C7A477}"/>
    <dgm:cxn modelId="{AEF33E85-CA99-4654-BA93-137A8C130B0B}" type="presOf" srcId="{0A7F9814-AB9F-48CD-95D7-418EA68EE740}" destId="{7DFFBA30-1793-467A-9305-4A804ECC632D}" srcOrd="0" destOrd="0" presId="urn:microsoft.com/office/officeart/2005/8/layout/chevron1"/>
    <dgm:cxn modelId="{B0F9879F-490E-4A1F-8771-7889A72D677F}" type="presOf" srcId="{BFD7158E-8000-45DE-9691-1CFE050F3BAC}" destId="{62FCC8BB-8FDE-4945-9F97-787A1BF29DBC}" srcOrd="0" destOrd="0" presId="urn:microsoft.com/office/officeart/2005/8/layout/chevron1"/>
    <dgm:cxn modelId="{E6DDF8B7-5D85-4048-A19E-06FDE7AEF423}" type="presOf" srcId="{00175B02-6E82-49FE-9047-6B159D6AB038}" destId="{09C9880F-5251-4D25-8AAB-21E7FEB9E514}" srcOrd="0" destOrd="0" presId="urn:microsoft.com/office/officeart/2005/8/layout/chevron1"/>
    <dgm:cxn modelId="{92089301-7272-4247-AB91-F07A6A5C1AF8}" type="presParOf" srcId="{7DFFBA30-1793-467A-9305-4A804ECC632D}" destId="{D4034591-6592-43F1-8A16-7BA0628A79B0}" srcOrd="0" destOrd="0" presId="urn:microsoft.com/office/officeart/2005/8/layout/chevron1"/>
    <dgm:cxn modelId="{C70B9B9F-07EF-4FF0-A11A-88F225915DB4}" type="presParOf" srcId="{7DFFBA30-1793-467A-9305-4A804ECC632D}" destId="{6E32A6C4-7404-4DC7-AF11-D54A20C3B329}" srcOrd="1" destOrd="0" presId="urn:microsoft.com/office/officeart/2005/8/layout/chevron1"/>
    <dgm:cxn modelId="{043D0D12-C239-47F6-AA72-433A2D40DE9C}" type="presParOf" srcId="{7DFFBA30-1793-467A-9305-4A804ECC632D}" destId="{A26E5C4B-CB63-4963-ACAD-4895B1AD51B1}" srcOrd="2" destOrd="0" presId="urn:microsoft.com/office/officeart/2005/8/layout/chevron1"/>
    <dgm:cxn modelId="{6F95A7BF-1708-44A0-ACAB-3412CB7ADDC2}" type="presParOf" srcId="{7DFFBA30-1793-467A-9305-4A804ECC632D}" destId="{7CEAAE0B-BB4F-4EE5-B4BA-37032EC86A01}" srcOrd="3" destOrd="0" presId="urn:microsoft.com/office/officeart/2005/8/layout/chevron1"/>
    <dgm:cxn modelId="{A7983C23-90DD-4F90-AB4B-ADF16E62BEC1}" type="presParOf" srcId="{7DFFBA30-1793-467A-9305-4A804ECC632D}" destId="{62FCC8BB-8FDE-4945-9F97-787A1BF29DBC}" srcOrd="4" destOrd="0" presId="urn:microsoft.com/office/officeart/2005/8/layout/chevron1"/>
    <dgm:cxn modelId="{4CE84E75-7CBD-4F34-969A-6B82792D4ADE}" type="presParOf" srcId="{7DFFBA30-1793-467A-9305-4A804ECC632D}" destId="{3D3A73A9-0863-4964-AB9D-822DFA3157BC}" srcOrd="5" destOrd="0" presId="urn:microsoft.com/office/officeart/2005/8/layout/chevron1"/>
    <dgm:cxn modelId="{8BCCB19D-A7CF-4E50-999B-0E8625F8A773}" type="presParOf" srcId="{7DFFBA30-1793-467A-9305-4A804ECC632D}" destId="{09C9880F-5251-4D25-8AAB-21E7FEB9E51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34591-6592-43F1-8A16-7BA0628A79B0}">
      <dsp:nvSpPr>
        <dsp:cNvPr id="0" name=""/>
        <dsp:cNvSpPr/>
      </dsp:nvSpPr>
      <dsp:spPr>
        <a:xfrm>
          <a:off x="5146" y="0"/>
          <a:ext cx="2995548" cy="7769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Läsionsvorbereitung</a:t>
          </a:r>
        </a:p>
      </dsp:txBody>
      <dsp:txXfrm>
        <a:off x="393643" y="0"/>
        <a:ext cx="2218555" cy="776993"/>
      </dsp:txXfrm>
    </dsp:sp>
    <dsp:sp modelId="{A26E5C4B-CB63-4963-ACAD-4895B1AD51B1}">
      <dsp:nvSpPr>
        <dsp:cNvPr id="0" name=""/>
        <dsp:cNvSpPr/>
      </dsp:nvSpPr>
      <dsp:spPr>
        <a:xfrm>
          <a:off x="2701139" y="0"/>
          <a:ext cx="2995548" cy="7769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Vorbereitung des SCB</a:t>
          </a:r>
        </a:p>
      </dsp:txBody>
      <dsp:txXfrm>
        <a:off x="3089636" y="0"/>
        <a:ext cx="2218555" cy="776993"/>
      </dsp:txXfrm>
    </dsp:sp>
    <dsp:sp modelId="{62FCC8BB-8FDE-4945-9F97-787A1BF29DBC}">
      <dsp:nvSpPr>
        <dsp:cNvPr id="0" name=""/>
        <dsp:cNvSpPr/>
      </dsp:nvSpPr>
      <dsp:spPr>
        <a:xfrm>
          <a:off x="5397133" y="0"/>
          <a:ext cx="2995548" cy="7769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Einmalige Inflation</a:t>
          </a:r>
        </a:p>
      </dsp:txBody>
      <dsp:txXfrm>
        <a:off x="5785630" y="0"/>
        <a:ext cx="2218555" cy="776993"/>
      </dsp:txXfrm>
    </dsp:sp>
    <dsp:sp modelId="{09C9880F-5251-4D25-8AAB-21E7FEB9E514}">
      <dsp:nvSpPr>
        <dsp:cNvPr id="0" name=""/>
        <dsp:cNvSpPr/>
      </dsp:nvSpPr>
      <dsp:spPr>
        <a:xfrm>
          <a:off x="8093126" y="0"/>
          <a:ext cx="2995548" cy="7769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DAPT</a:t>
          </a:r>
        </a:p>
      </dsp:txBody>
      <dsp:txXfrm>
        <a:off x="8481623" y="0"/>
        <a:ext cx="2218555" cy="77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25.10.2023</a:t>
            </a:fld>
            <a:endParaRPr lang="de-DE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7C27236-3239-44C6-8255-61E4D0637A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CategoryTitle:SlideTitleBlockTopRight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141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10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49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050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080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81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26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Bereich lila hinterlegen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0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de-DE" sz="1400" kern="1200" dirty="0">
              <a:solidFill>
                <a:srgbClr val="F96A00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endParaRPr lang="de-DE" sz="1400" kern="1200" dirty="0">
              <a:solidFill>
                <a:srgbClr val="F96A00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400" kern="1200" dirty="0">
                <a:solidFill>
                  <a:srgbClr val="F96A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ICONS:</a:t>
            </a:r>
          </a:p>
          <a:p>
            <a:endParaRPr lang="de-DE" sz="1400" kern="1200" dirty="0">
              <a:solidFill>
                <a:srgbClr val="F96A00"/>
              </a:solidFill>
              <a:latin typeface="Arial" pitchFamily="34" charset="0"/>
              <a:ea typeface="+mn-ea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1400" kern="1200" dirty="0">
                <a:solidFill>
                  <a:srgbClr val="F96A00"/>
                </a:solidFill>
                <a:latin typeface="Arial" pitchFamily="34" charset="0"/>
                <a:ea typeface="+mn-ea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https://www.bbraun-brand.com/bbraun-brand-guide/en/download-center.html?f=%7Cicons&amp;q=&amp;_charset_=UTF-8</a:t>
            </a:r>
            <a:br>
              <a:rPr lang="de-DE" sz="1400" kern="1200" dirty="0">
                <a:solidFill>
                  <a:srgbClr val="F96A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</a:br>
            <a:r>
              <a:rPr lang="de-DE" sz="1400" kern="1200" dirty="0" err="1">
                <a:solidFill>
                  <a:srgbClr val="F96A00"/>
                </a:solidFill>
                <a:latin typeface="Arial" pitchFamily="34" charset="0"/>
                <a:ea typeface="+mn-ea"/>
                <a:cs typeface="+mn-cs"/>
              </a:rPr>
              <a:t>Icons_All</a:t>
            </a:r>
            <a:r>
              <a:rPr lang="de-DE" sz="1400" kern="1200" dirty="0">
                <a:solidFill>
                  <a:srgbClr val="F96A00"/>
                </a:solidFill>
                <a:latin typeface="Arial" pitchFamily="34" charset="0"/>
                <a:ea typeface="+mn-ea"/>
                <a:cs typeface="+mn-cs"/>
              </a:rPr>
              <a:t> in </a:t>
            </a:r>
            <a:r>
              <a:rPr lang="de-DE" sz="1400" kern="1200" dirty="0" err="1">
                <a:solidFill>
                  <a:srgbClr val="F96A00"/>
                </a:solidFill>
                <a:latin typeface="Arial" pitchFamily="34" charset="0"/>
                <a:ea typeface="+mn-ea"/>
                <a:cs typeface="+mn-cs"/>
              </a:rPr>
              <a:t>one</a:t>
            </a:r>
            <a:r>
              <a:rPr lang="de-DE" sz="1400" kern="1200" dirty="0">
                <a:solidFill>
                  <a:srgbClr val="F96A00"/>
                </a:solidFill>
                <a:latin typeface="Arial" pitchFamily="34" charset="0"/>
                <a:ea typeface="+mn-ea"/>
                <a:cs typeface="+mn-cs"/>
              </a:rPr>
              <a:t> PPT 2021</a:t>
            </a:r>
            <a:endParaRPr lang="de-DE" sz="1400" kern="1200" dirty="0">
              <a:solidFill>
                <a:srgbClr val="F96A00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99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categoryagenda:slideagenda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360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5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626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414338"/>
            <a:ext cx="5457825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715153"/>
            <a:ext cx="5207000" cy="4466987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27236-3239-44C6-8255-61E4D0637A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82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3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4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76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45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90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6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1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6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60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82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(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789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Insert a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Fünfte Ebene</a:t>
            </a:r>
          </a:p>
          <a:p>
            <a:pPr lvl="3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2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42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solidFill>
            <a:schemeClr val="bg1"/>
          </a:solidFill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 dirty="0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 dirty="0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300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4" y="0"/>
            <a:ext cx="4116388" cy="6858000"/>
          </a:xfrm>
          <a:solidFill>
            <a:schemeClr val="bg1"/>
          </a:solidFill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 dirty="0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 dirty="0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C0538-106B-0AA1-2B98-E91E62A59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50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116388" cy="6858000"/>
          </a:xfrm>
          <a:solidFill>
            <a:schemeClr val="bg1"/>
          </a:solidFill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>
                <a:latin typeface="Arial" panose="020B0604020202020204" pitchFamily="34" charset="0"/>
              </a:defRPr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 dirty="0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 dirty="0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 dirty="0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 dirty="0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D5FDD-1FB6-81AC-D9EB-19DCE60BC5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8" y="1"/>
            <a:ext cx="8075612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95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27716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14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C2ED1C-2764-0430-43DF-351CF182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4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4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2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3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7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801726" cy="3924222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740949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4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B. Braun Melsungen AG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7000" y="2060098"/>
            <a:ext cx="10798140" cy="4247039"/>
          </a:xfrm>
        </p:spPr>
        <p:txBody>
          <a:bodyPr/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B67CF2-4C52-BC40-80E9-8C8D6A701602}"/>
              </a:ext>
            </a:extLst>
          </p:cNvPr>
          <p:cNvSpPr txBox="1"/>
          <p:nvPr userDrawn="1"/>
        </p:nvSpPr>
        <p:spPr>
          <a:xfrm>
            <a:off x="1480457" y="6477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box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00" y="2060099"/>
            <a:ext cx="10798140" cy="3383766"/>
          </a:xfrm>
        </p:spPr>
        <p:txBody>
          <a:bodyPr/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B. Braun Melsungen AG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1057000" y="5659714"/>
            <a:ext cx="10798537" cy="647550"/>
          </a:xfrm>
          <a:prstGeom prst="rect">
            <a:avLst/>
          </a:prstGeom>
          <a:solidFill>
            <a:srgbClr val="6E6E6E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82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01" y="2060098"/>
            <a:ext cx="10800522" cy="3383765"/>
          </a:xfrm>
        </p:spPr>
        <p:txBody>
          <a:bodyPr/>
          <a:lstStyle/>
          <a:p>
            <a:pPr lvl="0"/>
            <a:r>
              <a:rPr lang="en-US" err="1"/>
              <a:t>Textmasterformat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1057000" y="5659714"/>
            <a:ext cx="10798538" cy="647550"/>
          </a:xfrm>
          <a:prstGeom prst="rect">
            <a:avLst/>
          </a:prstGeom>
          <a:solidFill>
            <a:srgbClr val="00B482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1B0E69-E4F3-5A4D-B765-FD1DFC6656EC}"/>
              </a:ext>
            </a:extLst>
          </p:cNvPr>
          <p:cNvSpPr txBox="1"/>
          <p:nvPr userDrawn="1"/>
        </p:nvSpPr>
        <p:spPr>
          <a:xfrm>
            <a:off x="1741714" y="64878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5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ve Content - Subtitle" userDrawn="1">
  <p:cSld name="1_Five Content - Sub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15933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9577523" cy="13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635936" y="6380646"/>
            <a:ext cx="2121776" cy="323925"/>
          </a:xfrm>
        </p:spPr>
        <p:txBody>
          <a:bodyPr numCol="1"/>
          <a:lstStyle>
            <a:lvl1pPr algn="r">
              <a:defRPr/>
            </a:lvl1pPr>
          </a:lstStyle>
          <a:p>
            <a:fld id="{8D981D2A-10EE-45CA-B672-13EC15929D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2" y="1984818"/>
            <a:ext cx="11314800" cy="4247168"/>
          </a:xfrm>
        </p:spPr>
        <p:txBody>
          <a:bodyPr numCol="1"/>
          <a:lstStyle>
            <a:lvl5pPr>
              <a:defRPr/>
            </a:lvl5pPr>
          </a:lstStyle>
          <a:p>
            <a:pPr lvl="0"/>
            <a:r>
              <a:rPr lang="en-US" err="1"/>
              <a:t>Textmasterformat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FFC854-231F-4152-98BC-176086903E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380163"/>
            <a:ext cx="5653087" cy="323850"/>
          </a:xfrm>
        </p:spPr>
        <p:txBody>
          <a:bodyPr anchor="ctr"/>
          <a:lstStyle>
            <a:lvl1pPr>
              <a:defRPr sz="11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altLang="en-GB"/>
              <a:t>Transition Management Approach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80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4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66122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801726" cy="392422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25494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40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49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0100" y="5661248"/>
            <a:ext cx="10798537" cy="647550"/>
          </a:xfrm>
          <a:prstGeom prst="rect">
            <a:avLst/>
          </a:prstGeom>
          <a:solidFill>
            <a:srgbClr val="6E6E6E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867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40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5718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5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Deutschland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9262" y="5661248"/>
            <a:ext cx="10798538" cy="647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9799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8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246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09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50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432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259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310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Space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image</a:t>
            </a:r>
            <a:r>
              <a:rPr lang="de-DE"/>
              <a:t> (</a:t>
            </a:r>
            <a:r>
              <a:rPr lang="de-DE" err="1"/>
              <a:t>delete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message</a:t>
            </a:r>
            <a:r>
              <a:rPr 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857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Insert a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related</a:t>
            </a:r>
            <a:r>
              <a:rPr lang="de-DE"/>
              <a:t> </a:t>
            </a:r>
          </a:p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Fünfte Ebene</a:t>
            </a:r>
          </a:p>
          <a:p>
            <a:pPr lvl="3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2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0100" y="5661248"/>
            <a:ext cx="10798537" cy="647550"/>
          </a:xfrm>
          <a:prstGeom prst="rect">
            <a:avLst/>
          </a:prstGeom>
          <a:solidFill>
            <a:srgbClr val="6E6E6E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3374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821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solidFill>
            <a:schemeClr val="bg1"/>
          </a:solidFill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041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4" y="0"/>
            <a:ext cx="4116388" cy="6858000"/>
          </a:xfrm>
          <a:solidFill>
            <a:schemeClr val="bg1"/>
          </a:solidFill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C0538-106B-0AA1-2B98-E91E62A59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52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116388" cy="6858000"/>
          </a:xfrm>
          <a:solidFill>
            <a:schemeClr val="bg1"/>
          </a:solidFill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>
                <a:latin typeface="Arial" panose="020B0604020202020204" pitchFamily="34" charset="0"/>
              </a:defRPr>
            </a:lvl5pPr>
            <a:lvl6pPr>
              <a:defRPr lang="de-DE"/>
            </a:lvl6pPr>
            <a:lvl7pPr>
              <a:defRPr lang="de-DE"/>
            </a:lvl7pPr>
            <a:lvl8pPr>
              <a:defRPr lang="de-DE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D5FDD-1FB6-81AC-D9EB-19DCE60BC5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8" y="1"/>
            <a:ext cx="8075612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617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162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C2ED1C-2764-0430-43DF-351CF182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24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1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3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48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5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Melsungen AG 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9262" y="5661248"/>
            <a:ext cx="10798538" cy="647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4817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2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9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0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00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4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5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4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lang="de-DE" sz="12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Melsungen AG </a:t>
            </a:r>
            <a:endParaRPr lang="de-DE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3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Melsungen AG </a:t>
            </a:r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698" r:id="rId31"/>
    <p:sldLayoutId id="2147483679" r:id="rId32"/>
    <p:sldLayoutId id="2147483680" r:id="rId33"/>
    <p:sldLayoutId id="2147483766" r:id="rId34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5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2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936">
          <p15:clr>
            <a:srgbClr val="A4A3A4"/>
          </p15:clr>
        </p15:guide>
        <p15:guide id="8" pos="504">
          <p15:clr>
            <a:srgbClr val="A4A3A4"/>
          </p15:clr>
        </p15:guide>
        <p15:guide id="9" pos="7312">
          <p15:clr>
            <a:srgbClr val="A4A3A4"/>
          </p15:clr>
        </p15:guide>
        <p15:guide id="11" pos="7680">
          <p15:clr>
            <a:srgbClr val="A4A3A4"/>
          </p15:clr>
        </p15:guide>
        <p15:guide id="12" pos="384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Deutschland </a:t>
            </a: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937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5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2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2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936">
          <p15:clr>
            <a:srgbClr val="A4A3A4"/>
          </p15:clr>
        </p15:guide>
        <p15:guide id="8" pos="504">
          <p15:clr>
            <a:srgbClr val="A4A3A4"/>
          </p15:clr>
        </p15:guide>
        <p15:guide id="9" pos="7312">
          <p15:clr>
            <a:srgbClr val="A4A3A4"/>
          </p15:clr>
        </p15:guide>
        <p15:guide id="11" pos="7680">
          <p15:clr>
            <a:srgbClr val="A4A3A4"/>
          </p15:clr>
        </p15:guide>
        <p15:guide id="12" pos="384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bbraun.showpad.biz/webapp2/content/channel-template/c87660b867be1fd2df08794fbfbc8810/d529458325b701337772487e5fa6a48e" TargetMode="External"/><Relationship Id="rId3" Type="http://schemas.openxmlformats.org/officeDocument/2006/relationships/notesSlide" Target="../notesSlides/notesSlide10.xml"/><Relationship Id="rId7" Type="http://schemas.openxmlformats.org/officeDocument/2006/relationships/slide" Target="slide19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sv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12" Type="http://schemas.openxmlformats.org/officeDocument/2006/relationships/slide" Target="slide22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png"/><Relationship Id="rId1" Type="http://schemas.openxmlformats.org/officeDocument/2006/relationships/tags" Target="../tags/tag11.xml"/><Relationship Id="rId6" Type="http://schemas.openxmlformats.org/officeDocument/2006/relationships/slide" Target="slide2.xml"/><Relationship Id="rId11" Type="http://schemas.openxmlformats.org/officeDocument/2006/relationships/image" Target="../media/image9.svg"/><Relationship Id="rId5" Type="http://schemas.openxmlformats.org/officeDocument/2006/relationships/image" Target="../media/image31.jpeg"/><Relationship Id="rId15" Type="http://schemas.openxmlformats.org/officeDocument/2006/relationships/hyperlink" Target="https://bbraun.showpad.biz/webapp2/content/channel-template/c87660b867be1fd2df08794fbfbc8810/d529458325b701337772487e5fa6a48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slide" Target="slide19.xml"/><Relationship Id="rId1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bbraun.showpad.biz/webapp2/content/channel-template/c87660b867be1fd2df08794fbfbc8810/d529458325b701337772487e5fa6a48e" TargetMode="External"/><Relationship Id="rId3" Type="http://schemas.openxmlformats.org/officeDocument/2006/relationships/notesSlide" Target="../notesSlides/notesSlide12.xml"/><Relationship Id="rId7" Type="http://schemas.openxmlformats.org/officeDocument/2006/relationships/slide" Target="slide19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sv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bbraun.showpad.biz/webapp2/content/channel-template/c87660b867be1fd2df08794fbfbc8810/d529458325b701337772487e5fa6a48e" TargetMode="External"/><Relationship Id="rId3" Type="http://schemas.openxmlformats.org/officeDocument/2006/relationships/notesSlide" Target="../notesSlides/notesSlide13.xml"/><Relationship Id="rId7" Type="http://schemas.openxmlformats.org/officeDocument/2006/relationships/slide" Target="slide19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sv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18" Type="http://schemas.openxmlformats.org/officeDocument/2006/relationships/hyperlink" Target="https://bbraun.showpad.biz/webapp2/content/channel-template/c87660b867be1fd2df08794fbfbc8810/d529458325b701337772487e5fa6a48e" TargetMode="Externa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.xml"/><Relationship Id="rId12" Type="http://schemas.openxmlformats.org/officeDocument/2006/relationships/slide" Target="slide19.xml"/><Relationship Id="rId17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png"/><Relationship Id="rId20" Type="http://schemas.openxmlformats.org/officeDocument/2006/relationships/image" Target="../media/image13.svg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svg"/><Relationship Id="rId5" Type="http://schemas.openxmlformats.org/officeDocument/2006/relationships/diagramLayout" Target="../diagrams/layout1.xml"/><Relationship Id="rId15" Type="http://schemas.openxmlformats.org/officeDocument/2006/relationships/slide" Target="slide22.xml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slide" Target="slide2.xml"/><Relationship Id="rId1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.sv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2.png"/><Relationship Id="rId7" Type="http://schemas.openxmlformats.org/officeDocument/2006/relationships/image" Target="../media/image19.svg"/><Relationship Id="rId12" Type="http://schemas.openxmlformats.org/officeDocument/2006/relationships/image" Target="../media/image6.png"/><Relationship Id="rId17" Type="http://schemas.openxmlformats.org/officeDocument/2006/relationships/slide" Target="slide22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0" Type="http://schemas.openxmlformats.org/officeDocument/2006/relationships/hyperlink" Target="https://bbraun.showpad.biz/webapp2/content/channel-template/c87660b867be1fd2df08794fbfbc8810/d529458325b701337772487e5fa6a48e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image" Target="../media/image17.svg"/><Relationship Id="rId15" Type="http://schemas.openxmlformats.org/officeDocument/2006/relationships/image" Target="../media/image8.png"/><Relationship Id="rId10" Type="http://schemas.openxmlformats.org/officeDocument/2006/relationships/hyperlink" Target="https://bbraun.showpad.biz/webapp2/results?query=sequent%20scb&amp;scope=content&amp;slug=44c6358e-6dda-4397-8c2a-4941e93852ac" TargetMode="External"/><Relationship Id="rId19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hyperlink" Target="https://www.bbraun.de/de/products/b242/sequent-scb.html" TargetMode="External"/><Relationship Id="rId14" Type="http://schemas.openxmlformats.org/officeDocument/2006/relationships/slide" Target="slide19.xml"/><Relationship Id="rId22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12" Type="http://schemas.openxmlformats.org/officeDocument/2006/relationships/hyperlink" Target="https://bbraun.showpad.biz/webapp2/content/channel-template/c87660b867be1fd2df08794fbfbc8810/d529458325b701337772487e5fa6a48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22.xml"/><Relationship Id="rId1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svg"/><Relationship Id="rId3" Type="http://schemas.openxmlformats.org/officeDocument/2006/relationships/image" Target="../media/image33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22.xml"/><Relationship Id="rId5" Type="http://schemas.openxmlformats.org/officeDocument/2006/relationships/slide" Target="slide2.xml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4.png"/><Relationship Id="rId9" Type="http://schemas.openxmlformats.org/officeDocument/2006/relationships/image" Target="../media/image8.png"/><Relationship Id="rId14" Type="http://schemas.openxmlformats.org/officeDocument/2006/relationships/hyperlink" Target="https://bbraun.showpad.biz/webapp2/content/channel-template/c87660b867be1fd2df08794fbfbc8810/d529458325b701337772487e5fa6a48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6.png"/><Relationship Id="rId18" Type="http://schemas.openxmlformats.org/officeDocument/2006/relationships/image" Target="../media/image13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1.svg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5" Type="http://schemas.openxmlformats.org/officeDocument/2006/relationships/image" Target="../media/image10.png"/><Relationship Id="rId10" Type="http://schemas.openxmlformats.org/officeDocument/2006/relationships/image" Target="../media/image40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.png"/><Relationship Id="rId1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hyperlink" Target="mailto:manuel.rehermann@bbraun.com" TargetMode="External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svg"/><Relationship Id="rId1" Type="http://schemas.openxmlformats.org/officeDocument/2006/relationships/tags" Target="../tags/tag18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hyperlink" Target="http://www.bbraun.de/dsgvo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hyperlink" Target="mailto:datenschutz-mv@bbraun.com" TargetMode="External"/><Relationship Id="rId9" Type="http://schemas.openxmlformats.org/officeDocument/2006/relationships/image" Target="../media/image48.sv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sv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slide" Target="slide22.xml"/><Relationship Id="rId5" Type="http://schemas.openxmlformats.org/officeDocument/2006/relationships/slide" Target="slide2.xml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20.png"/><Relationship Id="rId9" Type="http://schemas.openxmlformats.org/officeDocument/2006/relationships/image" Target="../media/image8.png"/><Relationship Id="rId14" Type="http://schemas.openxmlformats.org/officeDocument/2006/relationships/hyperlink" Target="https://bbraun.showpad.biz/webapp2/content/channel-template/c87660b867be1fd2df08794fbfbc8810/d529458325b701337772487e5fa6a48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sv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slide" Target="slide22.xml"/><Relationship Id="rId5" Type="http://schemas.openxmlformats.org/officeDocument/2006/relationships/slide" Target="slide2.xml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21.png"/><Relationship Id="rId9" Type="http://schemas.openxmlformats.org/officeDocument/2006/relationships/image" Target="../media/image8.png"/><Relationship Id="rId14" Type="http://schemas.openxmlformats.org/officeDocument/2006/relationships/hyperlink" Target="https://bbraun.showpad.biz/webapp2/content/channel-template/c87660b867be1fd2df08794fbfbc8810/d529458325b701337772487e5fa6a48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slide" Target="slide22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png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11" Type="http://schemas.openxmlformats.org/officeDocument/2006/relationships/image" Target="../media/image9.svg"/><Relationship Id="rId5" Type="http://schemas.openxmlformats.org/officeDocument/2006/relationships/image" Target="../media/image23.svg"/><Relationship Id="rId15" Type="http://schemas.openxmlformats.org/officeDocument/2006/relationships/hyperlink" Target="https://bbraun.showpad.biz/webapp2/content/channel-template/c87660b867be1fd2df08794fbfbc8810/d529458325b701337772487e5fa6a48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slide" Target="slide19.xml"/><Relationship Id="rId1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9.xml"/><Relationship Id="rId18" Type="http://schemas.openxmlformats.org/officeDocument/2006/relationships/image" Target="../media/image11.sv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3.svg"/><Relationship Id="rId7" Type="http://schemas.openxmlformats.org/officeDocument/2006/relationships/image" Target="../media/image27.png"/><Relationship Id="rId12" Type="http://schemas.openxmlformats.org/officeDocument/2006/relationships/image" Target="../media/image7.sv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6" Type="http://schemas.openxmlformats.org/officeDocument/2006/relationships/slide" Target="slide22.xml"/><Relationship Id="rId20" Type="http://schemas.openxmlformats.org/officeDocument/2006/relationships/image" Target="../media/image12.png"/><Relationship Id="rId1" Type="http://schemas.openxmlformats.org/officeDocument/2006/relationships/tags" Target="../tags/tag7.xml"/><Relationship Id="rId6" Type="http://schemas.openxmlformats.org/officeDocument/2006/relationships/image" Target="../media/image26.sv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5" Type="http://schemas.openxmlformats.org/officeDocument/2006/relationships/image" Target="../media/image9.svg"/><Relationship Id="rId10" Type="http://schemas.openxmlformats.org/officeDocument/2006/relationships/slide" Target="slide2.xml"/><Relationship Id="rId19" Type="http://schemas.openxmlformats.org/officeDocument/2006/relationships/hyperlink" Target="https://bbraun.showpad.biz/webapp2/content/channel-template/c87660b867be1fd2df08794fbfbc8810/d529458325b701337772487e5fa6a48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bbraun.showpad.biz/webapp2/content/channel-template/c87660b867be1fd2df08794fbfbc8810/d529458325b701337772487e5fa6a48e" TargetMode="External"/><Relationship Id="rId3" Type="http://schemas.openxmlformats.org/officeDocument/2006/relationships/notesSlide" Target="../notesSlides/notesSlide8.xml"/><Relationship Id="rId7" Type="http://schemas.openxmlformats.org/officeDocument/2006/relationships/slide" Target="slide19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sv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bbraun.showpad.biz/webapp2/content/channel-template/c87660b867be1fd2df08794fbfbc8810/d529458325b701337772487e5fa6a48e" TargetMode="External"/><Relationship Id="rId3" Type="http://schemas.openxmlformats.org/officeDocument/2006/relationships/notesSlide" Target="../notesSlides/notesSlide9.xml"/><Relationship Id="rId7" Type="http://schemas.openxmlformats.org/officeDocument/2006/relationships/slide" Target="slide19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svg"/><Relationship Id="rId10" Type="http://schemas.openxmlformats.org/officeDocument/2006/relationships/slide" Target="slide22.xml"/><Relationship Id="rId4" Type="http://schemas.openxmlformats.org/officeDocument/2006/relationships/slide" Target="slide2.xml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leInfo">
            <a:extLst>
              <a:ext uri="{FF2B5EF4-FFF2-40B4-BE49-F238E27FC236}">
                <a16:creationId xmlns:a16="http://schemas.microsoft.com/office/drawing/2014/main" id="{C3593EA5-492E-C5C0-67D7-D77E52962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Insert date, insert your name, 10 </a:t>
            </a:r>
            <a:r>
              <a:rPr lang="en-US" dirty="0" err="1"/>
              <a:t>pt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2BEDF6C-2A77-3F6D-58BB-B98577821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Picture Placeholder 16">
            <a:extLst>
              <a:ext uri="{FF2B5EF4-FFF2-40B4-BE49-F238E27FC236}">
                <a16:creationId xmlns:a16="http://schemas.microsoft.com/office/drawing/2014/main" id="{6988A9C7-F683-47E3-0EF4-9C06F05E59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" t="-10150" r="29" b="24698"/>
          <a:stretch/>
        </p:blipFill>
        <p:spPr>
          <a:xfrm>
            <a:off x="1" y="1016732"/>
            <a:ext cx="12192000" cy="5841268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15A2D80-B81E-F66C-F065-2D8D8C3AD2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0463" y="0"/>
            <a:ext cx="5951536" cy="2491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22EA2E44-24F2-3F89-E658-3CB86AF746AE}"/>
              </a:ext>
            </a:extLst>
          </p:cNvPr>
          <p:cNvSpPr txBox="1">
            <a:spLocks/>
          </p:cNvSpPr>
          <p:nvPr/>
        </p:nvSpPr>
        <p:spPr>
          <a:xfrm>
            <a:off x="6456040" y="1210805"/>
            <a:ext cx="5411925" cy="2362706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 dirty="0">
                <a:effectLst/>
                <a:latin typeface="Helvetica" pitchFamily="2" charset="0"/>
              </a:rPr>
              <a:t>SeQuent</a:t>
            </a:r>
            <a:r>
              <a:rPr lang="de-DE" baseline="30000" dirty="0">
                <a:effectLst/>
                <a:latin typeface="Helvetica" pitchFamily="2" charset="0"/>
              </a:rPr>
              <a:t>®</a:t>
            </a:r>
            <a:r>
              <a:rPr lang="de-DE" dirty="0">
                <a:effectLst/>
                <a:latin typeface="Helvetica" pitchFamily="2" charset="0"/>
              </a:rPr>
              <a:t> SCB</a:t>
            </a:r>
          </a:p>
        </p:txBody>
      </p:sp>
      <p:sp>
        <p:nvSpPr>
          <p:cNvPr id="23" name="Subtitle 5">
            <a:extLst>
              <a:ext uri="{FF2B5EF4-FFF2-40B4-BE49-F238E27FC236}">
                <a16:creationId xmlns:a16="http://schemas.microsoft.com/office/drawing/2014/main" id="{F21A9F0A-B8C9-9A9D-9BF7-80AA2D407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6040" y="693302"/>
            <a:ext cx="5409810" cy="323925"/>
          </a:xfrm>
        </p:spPr>
        <p:txBody>
          <a:bodyPr/>
          <a:lstStyle/>
          <a:p>
            <a:r>
              <a:rPr lang="de-DE" dirty="0">
                <a:effectLst/>
                <a:latin typeface="+mj-lt"/>
              </a:rPr>
              <a:t>B. </a:t>
            </a:r>
            <a:r>
              <a:rPr lang="de-DE" dirty="0" err="1">
                <a:effectLst/>
                <a:latin typeface="+mj-lt"/>
              </a:rPr>
              <a:t>Braun´s</a:t>
            </a:r>
            <a:r>
              <a:rPr lang="de-DE" dirty="0">
                <a:effectLst/>
                <a:latin typeface="+mj-lt"/>
              </a:rPr>
              <a:t> Sirolimus-beschichteter </a:t>
            </a:r>
            <a:r>
              <a:rPr lang="de-DE" dirty="0">
                <a:latin typeface="+mj-lt"/>
              </a:rPr>
              <a:t>B</a:t>
            </a:r>
            <a:r>
              <a:rPr lang="de-DE" dirty="0">
                <a:effectLst/>
                <a:latin typeface="+mj-lt"/>
              </a:rPr>
              <a:t>allonkatheter</a:t>
            </a:r>
          </a:p>
        </p:txBody>
      </p:sp>
    </p:spTree>
    <p:extLst>
      <p:ext uri="{BB962C8B-B14F-4D97-AF65-F5344CB8AC3E}">
        <p14:creationId xmlns:p14="http://schemas.microsoft.com/office/powerpoint/2010/main" val="345600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11230586" cy="863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SeQuent</a:t>
            </a:r>
            <a:r>
              <a:rPr lang="en-US" sz="2800" baseline="30000" dirty="0">
                <a:solidFill>
                  <a:schemeClr val="tx1"/>
                </a:solidFill>
              </a:rPr>
              <a:t>® </a:t>
            </a:r>
            <a:r>
              <a:rPr lang="en-US" sz="2800" dirty="0">
                <a:solidFill>
                  <a:schemeClr val="tx1"/>
                </a:solidFill>
              </a:rPr>
              <a:t>SCB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First-in-man Studie (RCT)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464D0F5-D6DC-EDD3-5B85-1133DB31960D}"/>
              </a:ext>
            </a:extLst>
          </p:cNvPr>
          <p:cNvGrpSpPr/>
          <p:nvPr/>
        </p:nvGrpSpPr>
        <p:grpSpPr>
          <a:xfrm>
            <a:off x="1811524" y="4014830"/>
            <a:ext cx="2413886" cy="1142362"/>
            <a:chOff x="1235460" y="4014830"/>
            <a:chExt cx="2413886" cy="1142362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7B41786-56E0-E5AE-A716-D8F7911074F3}"/>
                </a:ext>
              </a:extLst>
            </p:cNvPr>
            <p:cNvSpPr txBox="1"/>
            <p:nvPr/>
          </p:nvSpPr>
          <p:spPr>
            <a:xfrm>
              <a:off x="1235460" y="4387751"/>
              <a:ext cx="2413886" cy="7694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defTabSz="825500" hangingPunct="0"/>
              <a:r>
                <a:rPr lang="en-US" sz="1600" b="1" dirty="0">
                  <a:solidFill>
                    <a:srgbClr val="00B482"/>
                  </a:solidFill>
                  <a:ea typeface="Helvetica Neue"/>
                  <a:cs typeface="Helvetica Neue"/>
                  <a:sym typeface="Helvetica Neue"/>
                </a:rPr>
                <a:t>Publikation:</a:t>
              </a:r>
            </a:p>
            <a:p>
              <a:pPr defTabSz="825500" hangingPunct="0"/>
              <a:r>
                <a:rPr lang="en-US" sz="1600" b="1" dirty="0">
                  <a:solidFill>
                    <a:srgbClr val="000000">
                      <a:alpha val="50000"/>
                    </a:srgbClr>
                  </a:solidFill>
                  <a:ea typeface="Helvetica Neue"/>
                  <a:cs typeface="Helvetica Neue"/>
                  <a:sym typeface="Helvetica Neue"/>
                </a:rPr>
                <a:t>RCT ISR - Germany</a:t>
              </a:r>
            </a:p>
            <a:p>
              <a:pPr defTabSz="825500" hangingPunct="0"/>
              <a:r>
                <a:rPr lang="en-US" sz="900" dirty="0"/>
                <a:t>Scheller B et al. Circ Cardiovasc Interv. 2022 Sep;15(9):e012305.. </a:t>
              </a:r>
              <a:endParaRPr lang="en-US" sz="900" dirty="0">
                <a:solidFill>
                  <a:srgbClr val="000000">
                    <a:alpha val="50000"/>
                  </a:srgbClr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Textfeld 57">
              <a:extLst>
                <a:ext uri="{FF2B5EF4-FFF2-40B4-BE49-F238E27FC236}">
                  <a16:creationId xmlns:a16="http://schemas.microsoft.com/office/drawing/2014/main" id="{07CD060A-3D66-106A-1A45-A617D16D80C1}"/>
                </a:ext>
              </a:extLst>
            </p:cNvPr>
            <p:cNvSpPr txBox="1"/>
            <p:nvPr/>
          </p:nvSpPr>
          <p:spPr>
            <a:xfrm>
              <a:off x="1236672" y="4014830"/>
              <a:ext cx="635799" cy="282573"/>
            </a:xfrm>
            <a:prstGeom prst="rect">
              <a:avLst/>
            </a:prstGeom>
            <a:solidFill>
              <a:srgbClr val="9E2AB5"/>
            </a:solidFill>
          </p:spPr>
          <p:txBody>
            <a:bodyPr wrap="square" lIns="90000" tIns="18000" rIns="90000" bIns="18000" rtlCol="0" anchor="ctr">
              <a:spAutoFit/>
            </a:bodyPr>
            <a:lstStyle/>
            <a:p>
              <a:pPr defTabSz="1088776"/>
              <a:r>
                <a:rPr lang="en-US" sz="1600" b="1" dirty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rPr>
                <a:t>2022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8AAE0272-7043-311E-F9C8-23D31B6A455C}"/>
              </a:ext>
            </a:extLst>
          </p:cNvPr>
          <p:cNvSpPr txBox="1"/>
          <p:nvPr/>
        </p:nvSpPr>
        <p:spPr>
          <a:xfrm>
            <a:off x="6100936" y="3416424"/>
            <a:ext cx="609106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https://pubmed.ncbi.nlm.nih.gov/36126132/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7720F49-0F80-8DFB-32E0-27555B92761F}"/>
              </a:ext>
            </a:extLst>
          </p:cNvPr>
          <p:cNvSpPr txBox="1"/>
          <p:nvPr/>
        </p:nvSpPr>
        <p:spPr>
          <a:xfrm>
            <a:off x="1811523" y="3417240"/>
            <a:ext cx="3492389" cy="40780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3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C772E21-584B-A9CC-A7F9-09AD55E90FC2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3552865-AEE6-3A91-C0E6-7AB23F0F4CC7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D18D2556-08D8-A710-4416-639890FE0355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Grafik 2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52FB2AE-E5B0-80DC-9FA8-8EB791DBD1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E573A8E5-A323-D80E-2F3B-A34CAC1A2C5A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8C25A753-2A9F-7E78-9F5D-595DCDC81A62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Grafik 1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0C7E8B5-5ED5-6787-6FEA-BEAD1DD00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A358133-FAED-9342-447C-A90B9285DA8B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A2DAFE6-1E1E-7CDA-96F2-40CD0609CDFC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" name="Grafik 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D3FCF6B-F0DE-C5BA-1197-EDE3F65C3F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8DC8692-0325-B00E-E111-BAC53654BC9A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A4B511A-2B5C-D3CF-2AF8-3810D16C6CD1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Grafik 37">
              <a:hlinkClick r:id="rId13"/>
              <a:extLst>
                <a:ext uri="{FF2B5EF4-FFF2-40B4-BE49-F238E27FC236}">
                  <a16:creationId xmlns:a16="http://schemas.microsoft.com/office/drawing/2014/main" id="{20A0638C-B119-B474-4D80-46E23AB74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286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12" y="692992"/>
            <a:ext cx="11230586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SeQuent</a:t>
            </a:r>
            <a:r>
              <a:rPr lang="en-US" sz="2800" baseline="30000" dirty="0">
                <a:solidFill>
                  <a:schemeClr val="tx1"/>
                </a:solidFill>
              </a:rPr>
              <a:t>® </a:t>
            </a:r>
            <a:r>
              <a:rPr lang="en-US" sz="2800" dirty="0">
                <a:solidFill>
                  <a:schemeClr val="tx1"/>
                </a:solidFill>
              </a:rPr>
              <a:t>SCB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First-in-man Studie (RCT)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6527DBC-F892-9119-A9D1-8A3A30905C30}"/>
              </a:ext>
            </a:extLst>
          </p:cNvPr>
          <p:cNvSpPr/>
          <p:nvPr/>
        </p:nvSpPr>
        <p:spPr>
          <a:xfrm>
            <a:off x="1973542" y="2024844"/>
            <a:ext cx="824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A97A"/>
                </a:solidFill>
              </a:rPr>
              <a:t>Schlussfolgerung</a:t>
            </a:r>
            <a:r>
              <a:rPr lang="en-US" sz="2000" b="1" dirty="0">
                <a:solidFill>
                  <a:srgbClr val="00A97A"/>
                </a:solidFill>
              </a:rPr>
              <a:t>:</a:t>
            </a:r>
          </a:p>
          <a:p>
            <a:pPr algn="ctr"/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en-US" sz="1800" dirty="0"/>
              <a:t>Die Nicht-Unterlegenheit </a:t>
            </a:r>
            <a:r>
              <a:rPr lang="en-US" sz="1800" dirty="0" err="1"/>
              <a:t>gegenüber</a:t>
            </a:r>
            <a:r>
              <a:rPr lang="en-US" sz="1800" dirty="0"/>
              <a:t> SeQuent Please NEO </a:t>
            </a:r>
            <a:r>
              <a:rPr lang="en-US" sz="1800" dirty="0" err="1"/>
              <a:t>wurde</a:t>
            </a:r>
            <a:r>
              <a:rPr lang="en-US" sz="1800" dirty="0"/>
              <a:t> in </a:t>
            </a:r>
            <a:r>
              <a:rPr lang="en-US" sz="1800" dirty="0" err="1"/>
              <a:t>allen</a:t>
            </a:r>
            <a:r>
              <a:rPr lang="en-US" sz="1800" dirty="0"/>
              <a:t> Studien für ISR und de-novo </a:t>
            </a:r>
            <a:r>
              <a:rPr lang="en-US" sz="1800" dirty="0" err="1"/>
              <a:t>Läsionen</a:t>
            </a:r>
            <a:r>
              <a:rPr lang="en-US" sz="1800" dirty="0"/>
              <a:t> </a:t>
            </a:r>
            <a:r>
              <a:rPr lang="en-US" sz="1800" dirty="0" err="1"/>
              <a:t>nachgewiesen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4F1BCE-C2C1-F0CD-6F60-1F8C6712EB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/>
          <a:stretch/>
        </p:blipFill>
        <p:spPr bwMode="auto">
          <a:xfrm>
            <a:off x="7110768" y="3848411"/>
            <a:ext cx="3107690" cy="2203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8E5719-1ED0-8D2E-23D3-7C41CD01CE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/>
          <a:stretch/>
        </p:blipFill>
        <p:spPr bwMode="auto">
          <a:xfrm>
            <a:off x="1667508" y="3871226"/>
            <a:ext cx="4068858" cy="2450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3F58729-910E-EDA0-BE9F-39FD61B9A9D6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73F44CA-55F2-5D1F-09A6-9EE0D3297E4C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A3246A3-18CB-F53D-58F2-92B0EDF32A44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Grafik 1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E87FF64-2B9B-5307-B290-2F3EDD573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3109CF0-84F5-23B2-4C92-9D77E8E731AE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C53A8D60-F47F-1452-D0C0-AAEB248658CC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Grafik 1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902310D-5B22-C134-F14B-3EBA76CCFE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61C0801-85BE-94FF-45F2-C8BE31C317BB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1C5F83D1-0358-17E0-E0F9-DB128AAC13D9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Grafik 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26B3C3D-4BB4-5C03-64CB-8B27C2C7AB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3D5B321-0E38-00BD-DF8C-3898E23BB37B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364D94B-0447-5A0E-941B-BAEB2866904F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Grafik 35">
              <a:hlinkClick r:id="rId15"/>
              <a:extLst>
                <a:ext uri="{FF2B5EF4-FFF2-40B4-BE49-F238E27FC236}">
                  <a16:creationId xmlns:a16="http://schemas.microsoft.com/office/drawing/2014/main" id="{C8231D97-9317-3311-0C95-A4FF2118B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8892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Studienübersicht</a:t>
            </a:r>
            <a:r>
              <a:rPr lang="en-US" sz="2800" dirty="0">
                <a:solidFill>
                  <a:schemeClr val="tx1"/>
                </a:solidFill>
              </a:rPr>
              <a:t> SeQuent</a:t>
            </a:r>
            <a:r>
              <a:rPr lang="en-US" sz="2800" baseline="30000" dirty="0"/>
              <a:t>®</a:t>
            </a:r>
            <a:r>
              <a:rPr lang="en-US" sz="2800" dirty="0">
                <a:solidFill>
                  <a:schemeClr val="tx1"/>
                </a:solidFill>
              </a:rPr>
              <a:t> SCB</a:t>
            </a:r>
            <a:br>
              <a:rPr lang="en-US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1B7620-D581-5143-B417-82D656E6F4DA}"/>
              </a:ext>
            </a:extLst>
          </p:cNvPr>
          <p:cNvSpPr txBox="1"/>
          <p:nvPr/>
        </p:nvSpPr>
        <p:spPr>
          <a:xfrm>
            <a:off x="695400" y="1762938"/>
            <a:ext cx="110532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Sirolimus und BHT Matrix - Beschichtung </a:t>
            </a:r>
            <a:r>
              <a:rPr lang="de-DE" sz="1800" dirty="0"/>
              <a:t>gewährleisten eine ausreichende Freisetzung von Sirolimus über eine lange Zeit</a:t>
            </a:r>
            <a:r>
              <a:rPr lang="en-US" sz="1800" dirty="0"/>
              <a:t> </a:t>
            </a:r>
            <a:r>
              <a:rPr lang="de-DE" sz="1800" dirty="0"/>
              <a:t>(40 bis 50% befinden sich nach einem Monat noch in der Gefäßwand)</a:t>
            </a:r>
            <a:r>
              <a:rPr lang="de-DE" sz="1800" baseline="30000" dirty="0"/>
              <a:t>1</a:t>
            </a:r>
            <a:endParaRPr lang="en-US" sz="18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3 publizierte randomisierte kontrollierte Studien (RCTs) in ISR und de novo</a:t>
            </a:r>
            <a:r>
              <a:rPr lang="en-US" sz="1800" baseline="30000" dirty="0"/>
              <a:t>1,2,3,4</a:t>
            </a:r>
            <a:r>
              <a:rPr lang="en-US" sz="1800" dirty="0"/>
              <a:t>:</a:t>
            </a:r>
          </a:p>
          <a:p>
            <a:pPr marL="6457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/>
              <a:t>0% </a:t>
            </a:r>
            <a:r>
              <a:rPr lang="en-US" sz="1800" dirty="0"/>
              <a:t>Thrombose, </a:t>
            </a:r>
            <a:r>
              <a:rPr lang="en-US" sz="1800" b="1" dirty="0"/>
              <a:t>0% </a:t>
            </a:r>
            <a:r>
              <a:rPr lang="en-US" sz="1800" dirty="0"/>
              <a:t>TLR, </a:t>
            </a:r>
            <a:r>
              <a:rPr lang="en-US" sz="1800" b="1" dirty="0"/>
              <a:t>0% </a:t>
            </a:r>
            <a:r>
              <a:rPr lang="en-US" sz="1800" dirty="0"/>
              <a:t>MI, </a:t>
            </a:r>
            <a:r>
              <a:rPr lang="en-US" sz="1800" b="1" dirty="0"/>
              <a:t>0% </a:t>
            </a:r>
            <a:r>
              <a:rPr lang="en-US" sz="1800" dirty="0"/>
              <a:t>Tod </a:t>
            </a:r>
            <a:r>
              <a:rPr lang="en-US" sz="1800" u="sng" dirty="0"/>
              <a:t>in de novo</a:t>
            </a:r>
            <a:r>
              <a:rPr lang="en-US" sz="1800" dirty="0"/>
              <a:t> nach 12 Monaten</a:t>
            </a:r>
          </a:p>
          <a:p>
            <a:pPr marL="6457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b="1" dirty="0"/>
              <a:t>0% </a:t>
            </a:r>
            <a:r>
              <a:rPr lang="en-US" sz="1800" dirty="0"/>
              <a:t>Thrombose, </a:t>
            </a:r>
            <a:r>
              <a:rPr lang="en-US" sz="1800" b="1" dirty="0"/>
              <a:t>0% </a:t>
            </a:r>
            <a:r>
              <a:rPr lang="en-US" sz="1800" dirty="0"/>
              <a:t>MI </a:t>
            </a:r>
            <a:r>
              <a:rPr lang="en-US" sz="1800" u="sng" dirty="0"/>
              <a:t>in ISR</a:t>
            </a:r>
            <a:r>
              <a:rPr lang="en-US" sz="1800" dirty="0"/>
              <a:t> nach 12 Monaten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1 Monat DAPT bei stabilen CAD - Patienten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Nur 1 Inflation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D080FB3-901D-4177-7F4F-DB6E40CE310D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9B7BF9EE-F94D-CA92-27BE-10B1A70C6C89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0011529-CA33-D962-1610-4E778E7B23BB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Grafik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A99AD62-F7F4-26E7-D096-4E9F524085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3B81E8C0-30B1-3BF4-F56F-107E06DE950B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7BDDABF4-9591-CE2D-6029-F1BB390BD87A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Grafik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DA2436D-CB04-78E5-0303-2585A0927E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36BCBFC2-4B99-C997-C12C-48635391F9F4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5198E35-1EE9-A6A6-B10B-017C7F05BD8A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Grafik 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086BD38-C9AC-B77E-B954-C7EDD1BE1B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74756F-7CBE-14E9-001E-A285FE958DDE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FC11D27-061E-50EA-34F7-B20BF7792C4B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fik 15">
              <a:hlinkClick r:id="rId13"/>
              <a:extLst>
                <a:ext uri="{FF2B5EF4-FFF2-40B4-BE49-F238E27FC236}">
                  <a16:creationId xmlns:a16="http://schemas.microsoft.com/office/drawing/2014/main" id="{35F823CE-1127-F381-23E1-857AD38B7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5702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erade Verbindung 29">
            <a:extLst>
              <a:ext uri="{FF2B5EF4-FFF2-40B4-BE49-F238E27FC236}">
                <a16:creationId xmlns:a16="http://schemas.microsoft.com/office/drawing/2014/main" id="{6BA11290-88CC-7506-AAA8-4C604DA864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54479" y="2869222"/>
            <a:ext cx="1761" cy="2736000"/>
          </a:xfrm>
          <a:prstGeom prst="line">
            <a:avLst/>
          </a:prstGeom>
          <a:noFill/>
          <a:ln w="19050" algn="ctr">
            <a:solidFill>
              <a:srgbClr val="00A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243E28E5-E76D-3BEB-8078-0F9670433099}"/>
              </a:ext>
            </a:extLst>
          </p:cNvPr>
          <p:cNvSpPr/>
          <p:nvPr/>
        </p:nvSpPr>
        <p:spPr bwMode="gray">
          <a:xfrm>
            <a:off x="10399066" y="3730735"/>
            <a:ext cx="684639" cy="44285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EA5B5ED-B9C5-3275-4364-06845042206B}"/>
              </a:ext>
            </a:extLst>
          </p:cNvPr>
          <p:cNvSpPr/>
          <p:nvPr/>
        </p:nvSpPr>
        <p:spPr bwMode="gray">
          <a:xfrm>
            <a:off x="7932204" y="4697711"/>
            <a:ext cx="684639" cy="93427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828A82-01C0-330F-14B4-5F7224EF7DA4}"/>
              </a:ext>
            </a:extLst>
          </p:cNvPr>
          <p:cNvSpPr/>
          <p:nvPr/>
        </p:nvSpPr>
        <p:spPr bwMode="gray">
          <a:xfrm>
            <a:off x="7904293" y="5245008"/>
            <a:ext cx="684639" cy="62727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CEAEB6-262A-D1A8-F30A-6E67948F9527}"/>
              </a:ext>
            </a:extLst>
          </p:cNvPr>
          <p:cNvSpPr/>
          <p:nvPr/>
        </p:nvSpPr>
        <p:spPr bwMode="gray">
          <a:xfrm>
            <a:off x="8004212" y="4299466"/>
            <a:ext cx="684639" cy="22946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 Verbindung 29">
            <a:extLst>
              <a:ext uri="{FF2B5EF4-FFF2-40B4-BE49-F238E27FC236}">
                <a16:creationId xmlns:a16="http://schemas.microsoft.com/office/drawing/2014/main" id="{FDF45CDD-3E76-BBC6-D2FF-A1633FA2A6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5760" y="2869222"/>
            <a:ext cx="1760" cy="2016000"/>
          </a:xfrm>
          <a:prstGeom prst="line">
            <a:avLst/>
          </a:prstGeom>
          <a:noFill/>
          <a:ln w="19050" algn="ctr">
            <a:solidFill>
              <a:srgbClr val="00A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242F07B-9F03-8F74-14C8-64C5F02E76CD}"/>
              </a:ext>
            </a:extLst>
          </p:cNvPr>
          <p:cNvSpPr/>
          <p:nvPr/>
        </p:nvSpPr>
        <p:spPr bwMode="gray">
          <a:xfrm>
            <a:off x="2389349" y="3014212"/>
            <a:ext cx="7739099" cy="59739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29">
            <a:extLst>
              <a:ext uri="{FF2B5EF4-FFF2-40B4-BE49-F238E27FC236}">
                <a16:creationId xmlns:a16="http://schemas.microsoft.com/office/drawing/2014/main" id="{3452EB28-8B52-D0C1-C697-90D0D83FC0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2653198"/>
            <a:ext cx="0" cy="226141"/>
          </a:xfrm>
          <a:prstGeom prst="line">
            <a:avLst/>
          </a:prstGeom>
          <a:noFill/>
          <a:ln w="19050" algn="ctr">
            <a:solidFill>
              <a:srgbClr val="00A9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29604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10834542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Behandlungsmethode (1)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Leitfaden der Konsensusgruppe</a:t>
            </a:r>
          </a:p>
        </p:txBody>
      </p:sp>
      <p:sp>
        <p:nvSpPr>
          <p:cNvPr id="5" name="Textfeld 26">
            <a:extLst>
              <a:ext uri="{FF2B5EF4-FFF2-40B4-BE49-F238E27FC236}">
                <a16:creationId xmlns:a16="http://schemas.microsoft.com/office/drawing/2014/main" id="{4D7BD1CC-84BD-4987-F749-EC88BE0E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2977234"/>
            <a:ext cx="3735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6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8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80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2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Clr>
                <a:srgbClr val="00B482"/>
              </a:buClr>
              <a:defRPr/>
            </a:pPr>
            <a:r>
              <a:rPr lang="en-US" altLang="en-US" sz="1200" b="1" dirty="0"/>
              <a:t>Akzeptables angiographisches Ergebnis:</a:t>
            </a:r>
          </a:p>
          <a:p>
            <a:pPr marL="0" indent="0" algn="ctr">
              <a:buClr>
                <a:srgbClr val="00A97A"/>
              </a:buClr>
              <a:defRPr/>
            </a:pPr>
            <a:r>
              <a:rPr lang="en-US" altLang="en-US" sz="1200" dirty="0"/>
              <a:t>Nicht durchflussbegrenzende Dissektion;</a:t>
            </a:r>
          </a:p>
          <a:p>
            <a:pPr marL="0" indent="0" algn="ctr">
              <a:buClr>
                <a:srgbClr val="00A97A"/>
              </a:buClr>
              <a:defRPr/>
            </a:pPr>
            <a:r>
              <a:rPr lang="en-US" altLang="en-US" sz="1200" dirty="0"/>
              <a:t>Residualstenose ≤ 30 %; FFR &gt; 0,8</a:t>
            </a:r>
          </a:p>
          <a:p>
            <a:pPr marL="179388" indent="-179388" algn="ctr">
              <a:buClr>
                <a:srgbClr val="00A97A"/>
              </a:buClr>
              <a:buFont typeface="Wingdings" panose="05000000000000000000" pitchFamily="2" charset="2"/>
              <a:buChar char="§"/>
              <a:defRPr/>
            </a:pPr>
            <a:endParaRPr lang="en-US" altLang="en-US" sz="1200" dirty="0"/>
          </a:p>
        </p:txBody>
      </p:sp>
      <p:sp>
        <p:nvSpPr>
          <p:cNvPr id="17" name="Textfeld 27">
            <a:extLst>
              <a:ext uri="{FF2B5EF4-FFF2-40B4-BE49-F238E27FC236}">
                <a16:creationId xmlns:a16="http://schemas.microsoft.com/office/drawing/2014/main" id="{D15FA653-F121-AFC0-5FA9-DCD244C3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722" y="2983062"/>
            <a:ext cx="372175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6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8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80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2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Clr>
                <a:srgbClr val="00B482"/>
              </a:buClr>
              <a:defRPr/>
            </a:pPr>
            <a:r>
              <a:rPr lang="en-US" altLang="en-US" sz="1200" b="1" dirty="0"/>
              <a:t>Nicht akzeptables angiographisches Ergebnis:</a:t>
            </a:r>
          </a:p>
          <a:p>
            <a:pPr marL="0" indent="0" algn="ctr">
              <a:buClr>
                <a:srgbClr val="00A97A"/>
              </a:buClr>
              <a:defRPr/>
            </a:pPr>
            <a:r>
              <a:rPr lang="en-US" altLang="en-US" sz="1200" dirty="0" err="1"/>
              <a:t>Durchflussbegrenzende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Dissektion</a:t>
            </a:r>
            <a:r>
              <a:rPr lang="en-US" altLang="en-US" sz="1200" dirty="0"/>
              <a:t>;</a:t>
            </a:r>
          </a:p>
          <a:p>
            <a:pPr marL="0" indent="0" algn="ctr">
              <a:buClr>
                <a:srgbClr val="00A97A"/>
              </a:buClr>
              <a:defRPr/>
            </a:pPr>
            <a:r>
              <a:rPr lang="en-US" altLang="en-US" sz="1200" dirty="0"/>
              <a:t>Residualstenose &gt; 30 %; FFR ≤ 0,8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E707044-E654-6CE6-75C2-08F686FD0718}"/>
              </a:ext>
            </a:extLst>
          </p:cNvPr>
          <p:cNvCxnSpPr>
            <a:cxnSpLocks/>
          </p:cNvCxnSpPr>
          <p:nvPr/>
        </p:nvCxnSpPr>
        <p:spPr bwMode="auto">
          <a:xfrm>
            <a:off x="3926485" y="2879339"/>
            <a:ext cx="4329802" cy="0"/>
          </a:xfrm>
          <a:prstGeom prst="line">
            <a:avLst/>
          </a:prstGeom>
          <a:ln w="1905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43AA8A5F-D8E9-5175-7EAE-35C8F0786A4B}"/>
              </a:ext>
            </a:extLst>
          </p:cNvPr>
          <p:cNvSpPr/>
          <p:nvPr/>
        </p:nvSpPr>
        <p:spPr bwMode="auto">
          <a:xfrm>
            <a:off x="2896962" y="4077072"/>
            <a:ext cx="2077594" cy="626058"/>
          </a:xfrm>
          <a:prstGeom prst="rect">
            <a:avLst/>
          </a:prstGeom>
          <a:solidFill>
            <a:srgbClr val="00A97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54000" rIns="0" bIns="54000" anchor="ctr"/>
          <a:lstStyle/>
          <a:p>
            <a:pPr algn="ctr">
              <a:buClr>
                <a:schemeClr val="bg1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DCB-only mit </a:t>
            </a:r>
          </a:p>
          <a:p>
            <a:pPr algn="ctr">
              <a:buClr>
                <a:schemeClr val="bg1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SeQuent</a:t>
            </a:r>
            <a:r>
              <a:rPr lang="en-US" sz="1200" baseline="30000" dirty="0">
                <a:solidFill>
                  <a:schemeClr val="bg1"/>
                </a:solidFill>
                <a:latin typeface="Arial" charset="0"/>
              </a:rPr>
              <a:t>®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 DCBs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7CE044D-5FCF-9AC1-02C3-E6070CE2FC13}"/>
              </a:ext>
            </a:extLst>
          </p:cNvPr>
          <p:cNvGrpSpPr/>
          <p:nvPr/>
        </p:nvGrpSpPr>
        <p:grpSpPr>
          <a:xfrm>
            <a:off x="3215680" y="1592796"/>
            <a:ext cx="5802144" cy="1025265"/>
            <a:chOff x="3096864" y="1700809"/>
            <a:chExt cx="5802144" cy="1025265"/>
          </a:xfrm>
          <a:noFill/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E8F6F3D-BA88-5FA5-80F4-26BBD416FB32}"/>
                </a:ext>
              </a:extLst>
            </p:cNvPr>
            <p:cNvSpPr/>
            <p:nvPr/>
          </p:nvSpPr>
          <p:spPr bwMode="auto">
            <a:xfrm>
              <a:off x="3096864" y="1700809"/>
              <a:ext cx="5802144" cy="1025265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54000" rIns="0" bIns="54000" anchor="ctr"/>
            <a:lstStyle/>
            <a:p>
              <a:pPr marL="66675" algn="ctr" defTabSz="685800">
                <a:spcAft>
                  <a:spcPts val="450"/>
                </a:spcAft>
                <a:defRPr/>
              </a:pPr>
              <a:endParaRPr lang="en-US" sz="1100" b="1" dirty="0">
                <a:latin typeface="Arial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0821669-2750-90D7-8227-0631952F56DF}"/>
                </a:ext>
              </a:extLst>
            </p:cNvPr>
            <p:cNvSpPr txBox="1"/>
            <p:nvPr/>
          </p:nvSpPr>
          <p:spPr>
            <a:xfrm>
              <a:off x="4856106" y="1717095"/>
              <a:ext cx="2242155" cy="1928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A9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Läsionsvorbereitung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3CC09CE5-4AC2-751B-3950-6FAEF40CD4D0}"/>
              </a:ext>
            </a:extLst>
          </p:cNvPr>
          <p:cNvSpPr txBox="1"/>
          <p:nvPr/>
        </p:nvSpPr>
        <p:spPr>
          <a:xfrm>
            <a:off x="3190314" y="1846060"/>
            <a:ext cx="5802144" cy="7803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Prä-Dilatation mit </a:t>
            </a:r>
          </a:p>
          <a:p>
            <a:pPr algn="ctr">
              <a:lnSpc>
                <a:spcPts val="2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PTCA Ballonkatheter | Non-Compliant Ballonkatheter | Scoring Ballonkatheter</a:t>
            </a:r>
          </a:p>
          <a:p>
            <a:pPr algn="ctr">
              <a:lnSpc>
                <a:spcPts val="2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Verhältnis Gefäßdurchmesser zu Ballondurchmesser 1:1, Inflationsdruck &gt; nominal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2E2CBAD-4596-68D8-859C-63AA85714486}"/>
              </a:ext>
            </a:extLst>
          </p:cNvPr>
          <p:cNvSpPr/>
          <p:nvPr/>
        </p:nvSpPr>
        <p:spPr bwMode="auto">
          <a:xfrm>
            <a:off x="6392722" y="4689140"/>
            <a:ext cx="3718232" cy="4348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54000" rIns="0" bIns="54000" anchor="ctr"/>
          <a:lstStyle>
            <a:lvl1pPr marL="355600" indent="-177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6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8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80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2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dirty="0"/>
              <a:t>DAPT </a:t>
            </a:r>
          </a:p>
          <a:p>
            <a:pPr algn="ctr">
              <a:defRPr/>
            </a:pPr>
            <a:r>
              <a:rPr lang="en-US" altLang="en-US" sz="1200" dirty="0"/>
              <a:t>entsprechend den aktuellen ESC Guidlines </a:t>
            </a:r>
            <a:endParaRPr lang="en-US" altLang="en-US" sz="14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DA68DAD-C217-0BC0-C359-9647301E5BE8}"/>
              </a:ext>
            </a:extLst>
          </p:cNvPr>
          <p:cNvSpPr txBox="1"/>
          <p:nvPr/>
        </p:nvSpPr>
        <p:spPr>
          <a:xfrm>
            <a:off x="7002064" y="5924099"/>
            <a:ext cx="5070600" cy="9100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 des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Leitfaden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Konsensusgruppe</a:t>
            </a:r>
          </a:p>
          <a:p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DES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gleichzusetzende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Alternative; bitte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beachten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Anwendungsrichtlinien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Both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Jeger RV et al. JACC: Cardiovascular Interventions. 2020 Jun 22;13(12):1391- 402.</a:t>
            </a:r>
          </a:p>
          <a:p>
            <a:pPr marL="228600" indent="-228600">
              <a:buAutoNum type="arabicParenBoth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patients require 12 months of DAPT. In case of HBR it might be reduced to 6 months according to current guidelines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6113264-CA93-8CAE-9A07-7AAE25A10F1E}"/>
              </a:ext>
            </a:extLst>
          </p:cNvPr>
          <p:cNvSpPr/>
          <p:nvPr/>
        </p:nvSpPr>
        <p:spPr bwMode="auto">
          <a:xfrm>
            <a:off x="6406695" y="5270333"/>
            <a:ext cx="3721753" cy="4348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54000" rIns="0" bIns="54000" anchor="ctr"/>
          <a:lstStyle>
            <a:lvl1pPr marL="355600" indent="-1778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6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08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80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263" indent="-347663" defTabSz="10874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dirty="0"/>
              <a:t>Bioresorbierbares Stenting* </a:t>
            </a:r>
          </a:p>
          <a:p>
            <a:pPr algn="ctr">
              <a:defRPr/>
            </a:pPr>
            <a:r>
              <a:rPr lang="en-US" altLang="en-US" sz="1200" dirty="0"/>
              <a:t>BRS Implantation </a:t>
            </a:r>
            <a:r>
              <a:rPr lang="en-US" altLang="en-US" sz="1200" dirty="0" err="1"/>
              <a:t>mit</a:t>
            </a:r>
            <a:r>
              <a:rPr lang="en-US" altLang="en-US" sz="1200" dirty="0"/>
              <a:t> Fantom</a:t>
            </a:r>
            <a:r>
              <a:rPr lang="en-US" altLang="en-US" sz="1200" baseline="30000" dirty="0"/>
              <a:t>®</a:t>
            </a:r>
            <a:r>
              <a:rPr lang="en-US" altLang="en-US" sz="1200" dirty="0"/>
              <a:t> Encore</a:t>
            </a:r>
            <a:endParaRPr lang="en-US" altLang="en-US" sz="14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21FC7B4-25C4-5FBF-E78E-4C7B05FE1F8B}"/>
              </a:ext>
            </a:extLst>
          </p:cNvPr>
          <p:cNvSpPr/>
          <p:nvPr/>
        </p:nvSpPr>
        <p:spPr bwMode="gray">
          <a:xfrm>
            <a:off x="7729415" y="4077072"/>
            <a:ext cx="1034394" cy="29133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56A93CC-533A-5EAC-4342-D00BAB0D6302}"/>
              </a:ext>
            </a:extLst>
          </p:cNvPr>
          <p:cNvCxnSpPr>
            <a:cxnSpLocks/>
          </p:cNvCxnSpPr>
          <p:nvPr/>
        </p:nvCxnSpPr>
        <p:spPr bwMode="auto">
          <a:xfrm>
            <a:off x="6570016" y="5193196"/>
            <a:ext cx="3384000" cy="0"/>
          </a:xfrm>
          <a:prstGeom prst="line">
            <a:avLst/>
          </a:prstGeom>
          <a:ln w="19050">
            <a:solidFill>
              <a:srgbClr val="00A9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5E3C0193-1EE1-5076-1245-7206DBB7E808}"/>
              </a:ext>
            </a:extLst>
          </p:cNvPr>
          <p:cNvSpPr txBox="1"/>
          <p:nvPr/>
        </p:nvSpPr>
        <p:spPr>
          <a:xfrm>
            <a:off x="4970308" y="3704222"/>
            <a:ext cx="2242155" cy="1928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rgbClr val="00A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Läsionstheraphie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4B7605A-11C1-307A-93AC-BBC992CED2F6}"/>
              </a:ext>
            </a:extLst>
          </p:cNvPr>
          <p:cNvSpPr/>
          <p:nvPr/>
        </p:nvSpPr>
        <p:spPr bwMode="auto">
          <a:xfrm>
            <a:off x="6392722" y="3982753"/>
            <a:ext cx="3721753" cy="634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54000" rIns="0" bIns="54000" anchor="ctr"/>
          <a:lstStyle/>
          <a:p>
            <a:pPr marL="66675" algn="ctr" defTabSz="685800">
              <a:spcAft>
                <a:spcPts val="450"/>
              </a:spcAft>
              <a:defRPr/>
            </a:pPr>
            <a:r>
              <a:rPr lang="en-US" sz="1200" b="1" dirty="0"/>
              <a:t>Stenting</a:t>
            </a:r>
            <a:br>
              <a:rPr lang="en-US" sz="1200" b="1" dirty="0"/>
            </a:br>
            <a:r>
              <a:rPr lang="en-US" altLang="en-US" sz="1200" dirty="0"/>
              <a:t>DES Implantation mit Coroflex</a:t>
            </a:r>
            <a:r>
              <a:rPr lang="en-US" altLang="en-US" sz="1200" baseline="30000" dirty="0"/>
              <a:t>®</a:t>
            </a:r>
            <a:r>
              <a:rPr lang="en-US" altLang="en-US" sz="1200" dirty="0"/>
              <a:t> ISAR NEO</a:t>
            </a:r>
            <a:endParaRPr lang="en-US" sz="12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1F5003F-0D96-B155-75E6-38283A6584C2}"/>
              </a:ext>
            </a:extLst>
          </p:cNvPr>
          <p:cNvSpPr/>
          <p:nvPr/>
        </p:nvSpPr>
        <p:spPr bwMode="gray">
          <a:xfrm>
            <a:off x="3827307" y="4871943"/>
            <a:ext cx="549598" cy="17389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FD46CC6-7B29-2619-132D-B2026D6DA0EF}"/>
              </a:ext>
            </a:extLst>
          </p:cNvPr>
          <p:cNvSpPr/>
          <p:nvPr/>
        </p:nvSpPr>
        <p:spPr bwMode="auto">
          <a:xfrm>
            <a:off x="2711624" y="4869160"/>
            <a:ext cx="4195014" cy="11689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54000" rIns="0" bIns="54000"/>
          <a:lstStyle/>
          <a:p>
            <a:pPr marL="355600" indent="-177800">
              <a:spcAft>
                <a:spcPts val="200"/>
              </a:spcAft>
              <a:tabLst>
                <a:tab pos="671513" algn="l"/>
                <a:tab pos="676275" algn="l"/>
                <a:tab pos="1343025" algn="l"/>
                <a:tab pos="1752600" algn="l"/>
              </a:tabLst>
              <a:defRPr/>
            </a:pPr>
            <a:r>
              <a:rPr lang="en-US" sz="1100" b="1" dirty="0">
                <a:latin typeface="Arial" panose="020B0604020202020204" pitchFamily="34" charset="0"/>
              </a:rPr>
              <a:t>DAPT (Stable CAD) (2)		</a:t>
            </a:r>
          </a:p>
          <a:p>
            <a:pPr marL="355600" indent="-177800">
              <a:spcAft>
                <a:spcPts val="200"/>
              </a:spcAft>
              <a:tabLst>
                <a:tab pos="671513" algn="l"/>
                <a:tab pos="676275" algn="l"/>
                <a:tab pos="1343025" algn="l"/>
                <a:tab pos="1752600" algn="l"/>
              </a:tabLst>
              <a:defRPr/>
            </a:pPr>
            <a:r>
              <a:rPr lang="en-US" sz="1100" dirty="0">
                <a:latin typeface="Arial" panose="020B0604020202020204" pitchFamily="34" charset="0"/>
              </a:rPr>
              <a:t>DCB-only: 	1 Monat</a:t>
            </a:r>
          </a:p>
          <a:p>
            <a:pPr marL="355600" indent="-177800">
              <a:spcAft>
                <a:spcPts val="200"/>
              </a:spcAft>
              <a:tabLst>
                <a:tab pos="671513" algn="l"/>
                <a:tab pos="676275" algn="l"/>
                <a:tab pos="1343025" algn="l"/>
                <a:tab pos="1752600" algn="l"/>
              </a:tabLst>
              <a:defRPr/>
            </a:pPr>
            <a:r>
              <a:rPr lang="en-US" sz="1100" dirty="0">
                <a:latin typeface="Arial" panose="020B0604020202020204" pitchFamily="34" charset="0"/>
              </a:rPr>
              <a:t>BMS-ISR: 	1 Monat</a:t>
            </a:r>
          </a:p>
          <a:p>
            <a:pPr marL="355600" indent="-177800">
              <a:tabLst>
                <a:tab pos="671513" algn="l"/>
                <a:tab pos="676275" algn="l"/>
                <a:tab pos="1343025" algn="l"/>
                <a:tab pos="1752600" algn="l"/>
              </a:tabLst>
              <a:defRPr/>
            </a:pPr>
            <a:r>
              <a:rPr lang="en-US" sz="1100" dirty="0">
                <a:latin typeface="Arial" panose="020B0604020202020204" pitchFamily="34" charset="0"/>
              </a:rPr>
              <a:t>DES-ISR:	 Zeit durch DES definiert, mind. 1 Monat</a:t>
            </a:r>
            <a:r>
              <a:rPr lang="en-US" sz="900" dirty="0"/>
              <a:t>	</a:t>
            </a:r>
            <a:r>
              <a:rPr lang="en-US" sz="1000" dirty="0"/>
              <a:t>	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3658D7A-F1E6-C49B-A048-D4B573003B0F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BD91B58-39CA-881B-48E5-E734732261AB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2AC55F82-7A94-BDFD-342D-8C1D1F8109D9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Grafik 3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B96EDD8-F438-0E06-CE62-02240A40F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A45F1AA-04EF-FD12-E1D8-F5BE9281FD3F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A80CE937-C56A-6BA0-7D1E-22D3C58447E6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Grafik 2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F0989FA-D745-C2C8-39BC-477F6BEB6B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C3D412D-0600-4A98-6E84-36C3F974E6AB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4AC96007-0306-0311-1888-E916A1B8BE33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fik 2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72169066-CA73-2EB3-6E71-C0A5909BDC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D48C990-09A9-FC96-D5C0-50717D948068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414CD20F-7F7F-F530-BA76-0251B1E0BB95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Grafik 56">
              <a:hlinkClick r:id="rId13"/>
              <a:extLst>
                <a:ext uri="{FF2B5EF4-FFF2-40B4-BE49-F238E27FC236}">
                  <a16:creationId xmlns:a16="http://schemas.microsoft.com/office/drawing/2014/main" id="{6FA9EFE7-6A96-41EC-7569-CB92DE598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75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  <p:bldP spid="4" grpId="0" animBg="1"/>
      <p:bldP spid="4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SeQuent</a:t>
            </a:r>
            <a:r>
              <a:rPr lang="en-US" sz="1800" baseline="30000" dirty="0"/>
              <a:t> ®</a:t>
            </a: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 SCB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6FDA424-CACF-025D-A846-0F522140DE4F}"/>
              </a:ext>
            </a:extLst>
          </p:cNvPr>
          <p:cNvSpPr txBox="1"/>
          <p:nvPr/>
        </p:nvSpPr>
        <p:spPr>
          <a:xfrm>
            <a:off x="803412" y="2790548"/>
            <a:ext cx="2678685" cy="3225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Prädilatation mit POBA.</a:t>
            </a:r>
          </a:p>
          <a:p>
            <a:endParaRPr lang="de-DE" sz="1400" b="1" dirty="0">
              <a:solidFill>
                <a:srgbClr val="00B482"/>
              </a:solidFill>
            </a:endParaRPr>
          </a:p>
          <a:p>
            <a:r>
              <a:rPr lang="de-DE" sz="1400" b="1" dirty="0">
                <a:solidFill>
                  <a:srgbClr val="00B482"/>
                </a:solidFill>
              </a:rPr>
              <a:t>Akzeptables Ergebnis</a:t>
            </a:r>
          </a:p>
          <a:p>
            <a:r>
              <a:rPr lang="de-DE" sz="1400" dirty="0"/>
              <a:t>vor Behandlung mit DCB:</a:t>
            </a:r>
          </a:p>
          <a:p>
            <a:endParaRPr lang="de-DE" sz="14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Dissektion Typ A oder B / </a:t>
            </a:r>
            <a:r>
              <a:rPr lang="en-US" altLang="en-US" sz="1400" dirty="0"/>
              <a:t>Nicht </a:t>
            </a:r>
            <a:r>
              <a:rPr lang="en-US" altLang="en-US" sz="1400" dirty="0" err="1"/>
              <a:t>durchflussbegrenzende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Dissketion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TIMI III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/>
              <a:t>Residualstenose ≤ 30 %</a:t>
            </a:r>
          </a:p>
          <a:p>
            <a:endParaRPr lang="de-DE" sz="1400" dirty="0"/>
          </a:p>
          <a:p>
            <a:r>
              <a:rPr lang="en-US" sz="1400" dirty="0" err="1"/>
              <a:t>Verwenden</a:t>
            </a:r>
            <a:r>
              <a:rPr lang="en-US" sz="1400" dirty="0"/>
              <a:t> Sie den SeQuent</a:t>
            </a:r>
            <a:r>
              <a:rPr lang="en-US" sz="1400" baseline="30000" dirty="0"/>
              <a:t>®</a:t>
            </a:r>
            <a:r>
              <a:rPr lang="en-US" sz="1400" dirty="0"/>
              <a:t> SCB </a:t>
            </a:r>
            <a:r>
              <a:rPr lang="en-US" sz="1400" b="1" dirty="0" err="1"/>
              <a:t>nur</a:t>
            </a:r>
            <a:r>
              <a:rPr lang="en-US" sz="1400" b="1" dirty="0"/>
              <a:t> für die </a:t>
            </a:r>
            <a:r>
              <a:rPr lang="de-DE" sz="1400" b="1" dirty="0"/>
              <a:t>Medikamenten-abgabe</a:t>
            </a:r>
            <a:r>
              <a:rPr lang="en-US" sz="1400" dirty="0"/>
              <a:t>, </a:t>
            </a:r>
            <a:r>
              <a:rPr lang="en-US" sz="1400" dirty="0" err="1"/>
              <a:t>nicht</a:t>
            </a:r>
            <a:r>
              <a:rPr lang="en-US" sz="1400" dirty="0"/>
              <a:t> </a:t>
            </a:r>
            <a:r>
              <a:rPr lang="de-DE" sz="1400" dirty="0"/>
              <a:t>zur Läsions-</a:t>
            </a:r>
            <a:r>
              <a:rPr lang="en-US" sz="1400" dirty="0"/>
              <a:t>v</a:t>
            </a:r>
            <a:r>
              <a:rPr lang="de-DE" sz="1400" dirty="0" err="1"/>
              <a:t>orbereitung</a:t>
            </a:r>
            <a:endParaRPr lang="de-DE" sz="1400" dirty="0"/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862A046-638D-D39F-25F6-84AB1F6CDEF0}"/>
              </a:ext>
            </a:extLst>
          </p:cNvPr>
          <p:cNvSpPr txBox="1"/>
          <p:nvPr/>
        </p:nvSpPr>
        <p:spPr>
          <a:xfrm>
            <a:off x="6312024" y="2790548"/>
            <a:ext cx="2898461" cy="3225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Einmaliges </a:t>
            </a:r>
            <a:r>
              <a:rPr 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Inflatieren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ist ausreichend.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Inflationszeit: </a:t>
            </a:r>
            <a:r>
              <a:rPr lang="de-DE" sz="1400" b="1" dirty="0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Sek.</a:t>
            </a:r>
          </a:p>
          <a:p>
            <a:endParaRPr lang="en-US" sz="1400" dirty="0"/>
          </a:p>
          <a:p>
            <a:r>
              <a:rPr lang="de-DE" sz="1400" dirty="0"/>
              <a:t>Der DCB sollte distal und proximal mindestens </a:t>
            </a:r>
            <a:r>
              <a:rPr lang="de-DE" sz="1400" b="1" dirty="0">
                <a:solidFill>
                  <a:schemeClr val="tx2"/>
                </a:solidFill>
              </a:rPr>
              <a:t>2 - 3 mm länger </a:t>
            </a:r>
            <a:r>
              <a:rPr lang="de-DE" sz="1400" dirty="0"/>
              <a:t>sein, als der vordilatierte Bereich.</a:t>
            </a:r>
          </a:p>
          <a:p>
            <a:endParaRPr lang="en-US" sz="1400" dirty="0"/>
          </a:p>
          <a:p>
            <a:r>
              <a:rPr lang="de-DE" sz="1400" dirty="0" err="1"/>
              <a:t>SeQuent</a:t>
            </a:r>
            <a:r>
              <a:rPr lang="de-DE" sz="1400" baseline="30000" dirty="0"/>
              <a:t>®</a:t>
            </a:r>
            <a:r>
              <a:rPr lang="de-DE" sz="1400" dirty="0"/>
              <a:t> SCB ist ein Produkt zum </a:t>
            </a:r>
            <a:r>
              <a:rPr lang="de-DE" sz="1400" b="1" dirty="0">
                <a:solidFill>
                  <a:schemeClr val="tx2"/>
                </a:solidFill>
              </a:rPr>
              <a:t>Einmaligen Gebrauch.</a:t>
            </a:r>
          </a:p>
          <a:p>
            <a:endParaRPr lang="de-DE" sz="1400" dirty="0"/>
          </a:p>
          <a:p>
            <a:r>
              <a:rPr lang="de-DE" sz="1400" dirty="0"/>
              <a:t>Ein Device pro Läsion. 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03F0D5-8ED4-31DF-D516-457C0D094E19}"/>
              </a:ext>
            </a:extLst>
          </p:cNvPr>
          <p:cNvSpPr/>
          <p:nvPr/>
        </p:nvSpPr>
        <p:spPr>
          <a:xfrm>
            <a:off x="3575720" y="2744924"/>
            <a:ext cx="27744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NICHT</a:t>
            </a:r>
            <a:r>
              <a:rPr lang="de-DE" sz="1400" dirty="0"/>
              <a:t> den Ballon direkt berühren. </a:t>
            </a:r>
          </a:p>
          <a:p>
            <a:endParaRPr lang="de-DE" sz="1400" dirty="0"/>
          </a:p>
          <a:p>
            <a:r>
              <a:rPr lang="de-DE" sz="1400" b="1" dirty="0"/>
              <a:t>NICHT</a:t>
            </a:r>
            <a:r>
              <a:rPr lang="de-DE" sz="1400" dirty="0"/>
              <a:t> den Ballon abwischen oder spülen.</a:t>
            </a:r>
          </a:p>
          <a:p>
            <a:endParaRPr lang="de-DE" sz="1400" dirty="0"/>
          </a:p>
          <a:p>
            <a:r>
              <a:rPr lang="de-DE" sz="1400" b="1" dirty="0"/>
              <a:t>NICHT </a:t>
            </a:r>
            <a:r>
              <a:rPr lang="de-DE" sz="1400" dirty="0"/>
              <a:t>den Ballon vorzeitig </a:t>
            </a:r>
            <a:r>
              <a:rPr lang="de-DE" sz="1400" dirty="0" err="1"/>
              <a:t>inflatieren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b="1" dirty="0"/>
              <a:t>KEIN</a:t>
            </a:r>
            <a:r>
              <a:rPr lang="de-DE" sz="1400" dirty="0"/>
              <a:t> Kontakt der Ballon-oberfläche mit Flüssigkeiten außerhalb des Patienten. </a:t>
            </a:r>
          </a:p>
          <a:p>
            <a:endParaRPr lang="en-US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693FEC-0366-F52A-D3D2-24EA620F05FA}"/>
              </a:ext>
            </a:extLst>
          </p:cNvPr>
          <p:cNvSpPr/>
          <p:nvPr/>
        </p:nvSpPr>
        <p:spPr>
          <a:xfrm>
            <a:off x="9270029" y="2672916"/>
            <a:ext cx="258661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DAPT für SCB-</a:t>
            </a:r>
            <a:r>
              <a:rPr lang="de-DE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1 Monat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ISR-BMS: 1 Monat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ISR-DES: verbleibende DAPT Dauer mit 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SCB kombiniert mit BMS: 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6 bis 12 Monate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45CD34C7-84B1-FEA2-BE09-1F0F2E961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908577"/>
              </p:ext>
            </p:extLst>
          </p:nvPr>
        </p:nvGraphicFramePr>
        <p:xfrm>
          <a:off x="741445" y="1777190"/>
          <a:ext cx="11093821" cy="77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19F41EC-D4AB-6176-C6B0-930C65FA7EE0}"/>
              </a:ext>
            </a:extLst>
          </p:cNvPr>
          <p:cNvSpPr txBox="1">
            <a:spLocks/>
          </p:cNvSpPr>
          <p:nvPr/>
        </p:nvSpPr>
        <p:spPr>
          <a:xfrm>
            <a:off x="806074" y="692992"/>
            <a:ext cx="10834542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de-DE" sz="2500" kern="1200" dirty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Behandlungsablauf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864E61C-1EB8-FE91-6529-E8485E808541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9FEBA95-BE7C-5632-D686-4F6E7C93F5C1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EC9E7067-F541-9BCC-C728-3DEB6B0A8DCE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Grafik 2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8B665E1-3794-0868-7730-3250E75542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5BB947A1-7DBA-5C40-37ED-92DF053C2006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8A071788-1958-1779-DE1C-C3057248099D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Grafik 1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05A4337E-B786-1359-5801-C502BDA4E6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61D317F4-525D-43F3-3758-EF1C5F9CFCB8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F7EEF46-E514-159B-6AE0-4A70DC2ACABB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Grafik 13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B21F2A0D-315E-D6E2-9F42-2FCCABB3D9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0876161-3137-64BE-5993-AA4C63F323EC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423D9A2-335D-6EEB-069E-C83DDDCB0097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fik 24">
              <a:hlinkClick r:id="rId18"/>
              <a:extLst>
                <a:ext uri="{FF2B5EF4-FFF2-40B4-BE49-F238E27FC236}">
                  <a16:creationId xmlns:a16="http://schemas.microsoft.com/office/drawing/2014/main" id="{DB1903AB-1477-C733-94D2-F5E403C9E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62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4">
            <a:extLst>
              <a:ext uri="{FF2B5EF4-FFF2-40B4-BE49-F238E27FC236}">
                <a16:creationId xmlns:a16="http://schemas.microsoft.com/office/drawing/2014/main" id="{330CE1DA-E4B1-6841-9E86-F4B7D3B37E5D}"/>
              </a:ext>
            </a:extLst>
          </p:cNvPr>
          <p:cNvSpPr txBox="1">
            <a:spLocks/>
          </p:cNvSpPr>
          <p:nvPr/>
        </p:nvSpPr>
        <p:spPr>
          <a:xfrm>
            <a:off x="1209400" y="-3041403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24D50FF-E814-A24C-9315-9549402492FF}"/>
              </a:ext>
            </a:extLst>
          </p:cNvPr>
          <p:cNvSpPr txBox="1"/>
          <p:nvPr/>
        </p:nvSpPr>
        <p:spPr>
          <a:xfrm>
            <a:off x="2106437" y="48651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7F72DDCD-2089-5A40-9C2E-92E3572684A8}"/>
              </a:ext>
            </a:extLst>
          </p:cNvPr>
          <p:cNvSpPr/>
          <p:nvPr/>
        </p:nvSpPr>
        <p:spPr>
          <a:xfrm>
            <a:off x="731404" y="2075628"/>
            <a:ext cx="1941760" cy="553996"/>
          </a:xfrm>
          <a:prstGeom prst="rect">
            <a:avLst/>
          </a:prstGeom>
        </p:spPr>
        <p:txBody>
          <a:bodyPr wrap="square" lIns="121917" tIns="60959" rIns="47999" bIns="60959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</a:rPr>
              <a:t>SeQuent</a:t>
            </a:r>
            <a:r>
              <a:rPr lang="de-DE" sz="1400" cap="none" baseline="30000" dirty="0">
                <a:solidFill>
                  <a:schemeClr val="tx2"/>
                </a:solidFill>
              </a:rPr>
              <a:t> ®</a:t>
            </a:r>
            <a:r>
              <a:rPr lang="de-DE" sz="1400" dirty="0">
                <a:solidFill>
                  <a:schemeClr val="tx2"/>
                </a:solidFill>
              </a:rPr>
              <a:t> SCB</a:t>
            </a:r>
            <a:endParaRPr lang="de-DE" altLang="en-US" sz="1400" dirty="0">
              <a:solidFill>
                <a:schemeClr val="tx2"/>
              </a:solidFill>
            </a:endParaRPr>
          </a:p>
          <a:p>
            <a:endParaRPr lang="en-US" altLang="en-US" sz="1400" dirty="0">
              <a:solidFill>
                <a:srgbClr val="00A97A"/>
              </a:solidFill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9" name="Titel 6">
            <a:extLst>
              <a:ext uri="{FF2B5EF4-FFF2-40B4-BE49-F238E27FC236}">
                <a16:creationId xmlns:a16="http://schemas.microsoft.com/office/drawing/2014/main" id="{F0D1CDFF-9A41-9B46-A673-2C33B78E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Übersicht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15C6B18-5E73-2243-8BFA-4C1D5894D661}"/>
              </a:ext>
            </a:extLst>
          </p:cNvPr>
          <p:cNvSpPr txBox="1"/>
          <p:nvPr/>
        </p:nvSpPr>
        <p:spPr>
          <a:xfrm>
            <a:off x="8004212" y="4365104"/>
            <a:ext cx="3348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B482"/>
                </a:solidFill>
              </a:rPr>
              <a:t>Optimiertes Portfolio, das eine Vielzahl von Behandlungsoptionen ermöglicht.</a:t>
            </a:r>
            <a:r>
              <a:rPr lang="en-US" sz="1600" dirty="0">
                <a:solidFill>
                  <a:srgbClr val="00B482"/>
                </a:solidFill>
              </a:rPr>
              <a:t> </a:t>
            </a:r>
            <a:endParaRPr lang="en-US" sz="1600" dirty="0">
              <a:solidFill>
                <a:srgbClr val="00B482"/>
              </a:solidFill>
              <a:cs typeface="Arial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ED21B56-09D4-D94B-9D3B-605FD6AB0EFA}"/>
              </a:ext>
            </a:extLst>
          </p:cNvPr>
          <p:cNvCxnSpPr>
            <a:cxnSpLocks/>
          </p:cNvCxnSpPr>
          <p:nvPr/>
        </p:nvCxnSpPr>
        <p:spPr>
          <a:xfrm>
            <a:off x="3154563" y="2050853"/>
            <a:ext cx="37804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15A85FBD-9EAA-DD4B-BE79-FB826C1F7A5F}"/>
              </a:ext>
            </a:extLst>
          </p:cNvPr>
          <p:cNvCxnSpPr>
            <a:cxnSpLocks/>
          </p:cNvCxnSpPr>
          <p:nvPr/>
        </p:nvCxnSpPr>
        <p:spPr>
          <a:xfrm>
            <a:off x="3154563" y="5064063"/>
            <a:ext cx="378042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reieck 64">
            <a:extLst>
              <a:ext uri="{FF2B5EF4-FFF2-40B4-BE49-F238E27FC236}">
                <a16:creationId xmlns:a16="http://schemas.microsoft.com/office/drawing/2014/main" id="{0EDC08E2-E084-7D45-93F1-C60579B5B6BB}"/>
              </a:ext>
            </a:extLst>
          </p:cNvPr>
          <p:cNvSpPr/>
          <p:nvPr/>
        </p:nvSpPr>
        <p:spPr bwMode="gray">
          <a:xfrm rot="5400000">
            <a:off x="7649771" y="4415534"/>
            <a:ext cx="259880" cy="224035"/>
          </a:xfrm>
          <a:prstGeom prst="triangle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17CA1BA3-80D8-6D4C-80F8-154B5F350011}"/>
              </a:ext>
            </a:extLst>
          </p:cNvPr>
          <p:cNvCxnSpPr>
            <a:cxnSpLocks/>
          </p:cNvCxnSpPr>
          <p:nvPr/>
        </p:nvCxnSpPr>
        <p:spPr>
          <a:xfrm>
            <a:off x="843790" y="2050853"/>
            <a:ext cx="1865378" cy="0"/>
          </a:xfrm>
          <a:prstGeom prst="line">
            <a:avLst/>
          </a:prstGeom>
          <a:ln w="127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0A7F158-F825-A14D-897E-F07C9CDAFC01}"/>
              </a:ext>
            </a:extLst>
          </p:cNvPr>
          <p:cNvCxnSpPr>
            <a:cxnSpLocks/>
          </p:cNvCxnSpPr>
          <p:nvPr/>
        </p:nvCxnSpPr>
        <p:spPr>
          <a:xfrm>
            <a:off x="843790" y="5064063"/>
            <a:ext cx="1865378" cy="0"/>
          </a:xfrm>
          <a:prstGeom prst="line">
            <a:avLst/>
          </a:prstGeom>
          <a:ln w="38100">
            <a:solidFill>
              <a:srgbClr val="00A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0B77F59B-A6AD-DC49-89C4-2E801EB21924}"/>
              </a:ext>
            </a:extLst>
          </p:cNvPr>
          <p:cNvSpPr txBox="1"/>
          <p:nvPr/>
        </p:nvSpPr>
        <p:spPr>
          <a:xfrm>
            <a:off x="3079506" y="2024844"/>
            <a:ext cx="3963489" cy="2099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/>
              <a:t>Eigenschaften</a:t>
            </a: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400" b="0" i="0" u="none" strike="noStrike" baseline="0" dirty="0">
                <a:latin typeface="Arial" panose="020B0604020202020204" pitchFamily="34" charset="0"/>
              </a:rPr>
              <a:t>Sirolimus trifft auf ausgezeichnete </a:t>
            </a:r>
            <a:r>
              <a:rPr lang="de-DE" sz="1400" b="0" i="0" u="none" strike="noStrike" baseline="0" dirty="0" err="1">
                <a:latin typeface="Arial" panose="020B0604020202020204" pitchFamily="34" charset="0"/>
              </a:rPr>
              <a:t>Katheterperformance</a:t>
            </a:r>
            <a:endParaRPr lang="de-DE" sz="1400" dirty="0"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b="0" i="0" u="none" strike="noStrike" baseline="0" dirty="0">
                <a:latin typeface="Arial" panose="020B0604020202020204" pitchFamily="34" charset="0"/>
              </a:rPr>
              <a:t>Dünne Ballonwand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</a:rPr>
              <a:t>Erweiterte Crossing-Eigenschaften</a:t>
            </a:r>
            <a:endParaRPr lang="de-DE" sz="1400" b="0" i="0" u="none" strike="noStrike" baseline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latin typeface="Arial" panose="020B0604020202020204" pitchFamily="34" charset="0"/>
              </a:rPr>
              <a:t>Hydrophile Schaftbeschichtung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b="0" i="0" u="none" strike="noStrike" baseline="0" dirty="0">
                <a:latin typeface="Arial" panose="020B0604020202020204" pitchFamily="34" charset="0"/>
              </a:rPr>
              <a:t>Verbesserte Vorschubstabilität</a:t>
            </a:r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44BC7187-05D9-594B-AC9E-5B020801A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8274"/>
              </p:ext>
            </p:extLst>
          </p:nvPr>
        </p:nvGraphicFramePr>
        <p:xfrm>
          <a:off x="7646925" y="2047593"/>
          <a:ext cx="4096740" cy="191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740">
                  <a:extLst>
                    <a:ext uri="{9D8B030D-6E8A-4147-A177-3AD203B41FA5}">
                      <a16:colId xmlns:a16="http://schemas.microsoft.com/office/drawing/2014/main" val="1097252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Produktgrößen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2,0 – 4,0 mm </a:t>
                      </a:r>
                      <a:r>
                        <a:rPr lang="en-US" sz="1100" b="0" dirty="0" err="1"/>
                        <a:t>Durchmesser</a:t>
                      </a:r>
                      <a:endParaRPr lang="en-US" sz="1100" b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10 - 40 mm </a:t>
                      </a:r>
                      <a:r>
                        <a:rPr lang="en-US" sz="1100" b="0" dirty="0" err="1"/>
                        <a:t>Länge</a:t>
                      </a:r>
                      <a:endParaRPr lang="en-US" sz="1100" b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0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/>
                        <a:t>49 </a:t>
                      </a:r>
                      <a:r>
                        <a:rPr lang="en-US" sz="1100" b="0" dirty="0" err="1"/>
                        <a:t>verschiedene</a:t>
                      </a:r>
                      <a:r>
                        <a:rPr lang="en-US" sz="1100" b="0" dirty="0"/>
                        <a:t> </a:t>
                      </a:r>
                      <a:r>
                        <a:rPr lang="en-US" sz="1100" b="0" dirty="0" err="1"/>
                        <a:t>Größen</a:t>
                      </a:r>
                      <a:endParaRPr lang="en-US" sz="1100" b="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9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b="0" dirty="0"/>
                        <a:t>Für kleine Gefäße: 2,0 - 3,0 mm </a:t>
                      </a:r>
                    </a:p>
                    <a:p>
                      <a:pPr algn="l"/>
                      <a:r>
                        <a:rPr lang="de-DE" sz="1100" b="0" dirty="0"/>
                        <a:t>Für große Gefäße: 3,5 - 4,0 mm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60557"/>
                  </a:ext>
                </a:extLst>
              </a:tr>
            </a:tbl>
          </a:graphicData>
        </a:graphic>
      </p:graphicFrame>
      <p:sp>
        <p:nvSpPr>
          <p:cNvPr id="17" name="Rechteck 16">
            <a:extLst>
              <a:ext uri="{FF2B5EF4-FFF2-40B4-BE49-F238E27FC236}">
                <a16:creationId xmlns:a16="http://schemas.microsoft.com/office/drawing/2014/main" id="{E8BEF1C9-7FB2-4B72-3A1F-913CB0A6F24C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 err="1">
                <a:solidFill>
                  <a:srgbClr val="FFFFFF"/>
                </a:solidFill>
                <a:cs typeface="Arial" panose="020B0604020202020204" pitchFamily="34" charset="0"/>
              </a:rPr>
              <a:t>SeQuent</a:t>
            </a: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 ® SCB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A12E272-1AEE-F9B3-3CE9-0AA9A9C7331E}"/>
              </a:ext>
            </a:extLst>
          </p:cNvPr>
          <p:cNvSpPr txBox="1"/>
          <p:nvPr/>
        </p:nvSpPr>
        <p:spPr>
          <a:xfrm>
            <a:off x="385011" y="-54543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5892C50-05D0-2B64-49FB-8BEB178014F0}"/>
              </a:ext>
            </a:extLst>
          </p:cNvPr>
          <p:cNvGrpSpPr/>
          <p:nvPr/>
        </p:nvGrpSpPr>
        <p:grpSpPr>
          <a:xfrm>
            <a:off x="775718" y="2414337"/>
            <a:ext cx="935263" cy="457200"/>
            <a:chOff x="5131655" y="6400800"/>
            <a:chExt cx="935263" cy="457200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359633E-BBA5-6731-8C77-C0D8E9AE6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7828" t="34222" r="40738" b="41168"/>
            <a:stretch/>
          </p:blipFill>
          <p:spPr>
            <a:xfrm>
              <a:off x="5676921" y="6400800"/>
              <a:ext cx="389997" cy="447773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134239B-CE03-F22D-27C4-A1237E9BC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7034" t="38588" r="38753" b="37199"/>
            <a:stretch/>
          </p:blipFill>
          <p:spPr>
            <a:xfrm>
              <a:off x="5131655" y="6417448"/>
              <a:ext cx="440551" cy="440552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2E40C20-9044-616E-D5AB-5A9EF7CF56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3291400"/>
            <a:ext cx="2459110" cy="1694136"/>
          </a:xfrm>
          <a:prstGeom prst="rect">
            <a:avLst/>
          </a:prstGeom>
        </p:spPr>
      </p:pic>
      <p:sp>
        <p:nvSpPr>
          <p:cNvPr id="21" name="Textfeld 20">
            <a:hlinkClick r:id="rId9"/>
            <a:extLst>
              <a:ext uri="{FF2B5EF4-FFF2-40B4-BE49-F238E27FC236}">
                <a16:creationId xmlns:a16="http://schemas.microsoft.com/office/drawing/2014/main" id="{D4BFB647-8CA9-8ACA-2934-0E5010613D9A}"/>
              </a:ext>
            </a:extLst>
          </p:cNvPr>
          <p:cNvSpPr txBox="1"/>
          <p:nvPr/>
        </p:nvSpPr>
        <p:spPr>
          <a:xfrm>
            <a:off x="845785" y="2555537"/>
            <a:ext cx="288032" cy="284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hlinkClick r:id="rId10"/>
            <a:extLst>
              <a:ext uri="{FF2B5EF4-FFF2-40B4-BE49-F238E27FC236}">
                <a16:creationId xmlns:a16="http://schemas.microsoft.com/office/drawing/2014/main" id="{DF918339-A7DB-94AF-DAA0-DDF4A86D939A}"/>
              </a:ext>
            </a:extLst>
          </p:cNvPr>
          <p:cNvSpPr txBox="1"/>
          <p:nvPr/>
        </p:nvSpPr>
        <p:spPr>
          <a:xfrm>
            <a:off x="1337797" y="2480144"/>
            <a:ext cx="468052" cy="343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77DE9EC-696C-D33C-B0BB-84072EFC4FCF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C3F31D45-5765-A43D-6801-8A53F6F6D951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0A10444D-C3BB-D519-5F3E-D643622E4859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Grafik 3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1F1FD7B-E09A-5683-A1A6-BA5D4611F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4154A653-678A-22C1-B44B-3C28C1D2FD38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872B3B4C-CB29-6239-D4DE-AC3CFC617E1B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Grafik 33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135D2850-D043-221D-83A0-406ED91FD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A12C9064-E06E-27CC-E86C-F69EB5918DE7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2041BEE3-BED0-2678-BABF-535094BB82D6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2" name="Grafik 3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81CA39C2-B80A-42E5-9DCB-18266EEE4E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BD4322B-0345-EBDA-A21C-C7853D288D66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7EE49782-86A7-D182-9B89-A056480F2557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Grafik 38">
              <a:hlinkClick r:id="rId20"/>
              <a:extLst>
                <a:ext uri="{FF2B5EF4-FFF2-40B4-BE49-F238E27FC236}">
                  <a16:creationId xmlns:a16="http://schemas.microsoft.com/office/drawing/2014/main" id="{CBC1151F-676B-DCE3-4C6C-B7076B3DD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9561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640" y="1592796"/>
            <a:ext cx="7308812" cy="503520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780076" y="2920940"/>
            <a:ext cx="4132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Erweiterte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Crossing-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Eigenschaften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67508" y="5555011"/>
            <a:ext cx="3633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Verbesserte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Vorschubstabilität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10178" y="4882131"/>
            <a:ext cx="3720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482"/>
                </a:solidFill>
              </a:rPr>
              <a:t>Hydrophile </a:t>
            </a:r>
            <a:r>
              <a:rPr lang="en-US" sz="2000" dirty="0" err="1">
                <a:solidFill>
                  <a:srgbClr val="00B482"/>
                </a:solidFill>
              </a:rPr>
              <a:t>Schaftbeschichtung</a:t>
            </a:r>
            <a:endParaRPr lang="en-US" sz="2000" dirty="0">
              <a:solidFill>
                <a:srgbClr val="00B482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966178" y="2442701"/>
            <a:ext cx="234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B482"/>
                </a:solidFill>
              </a:rPr>
              <a:t>Dünne</a:t>
            </a:r>
            <a:r>
              <a:rPr lang="en-US" sz="2000" dirty="0">
                <a:solidFill>
                  <a:srgbClr val="00B482"/>
                </a:solidFill>
              </a:rPr>
              <a:t> </a:t>
            </a:r>
            <a:r>
              <a:rPr lang="en-US" sz="2000" dirty="0" err="1">
                <a:solidFill>
                  <a:srgbClr val="00B482"/>
                </a:solidFill>
              </a:rPr>
              <a:t>Ballonwand</a:t>
            </a:r>
            <a:endParaRPr lang="en-US" sz="2000" dirty="0">
              <a:solidFill>
                <a:srgbClr val="00B4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0178" y="2047177"/>
            <a:ext cx="2520280" cy="159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 err="1">
                <a:solidFill>
                  <a:srgbClr val="00A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Indikationen</a:t>
            </a:r>
            <a:endParaRPr lang="en-US" sz="1600" dirty="0">
              <a:solidFill>
                <a:srgbClr val="00A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In-Stent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Restenosen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Gefäße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Bifurkation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De-novo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54985AF3-4567-9101-9B19-3E3309E35E59}"/>
              </a:ext>
            </a:extLst>
          </p:cNvPr>
          <p:cNvSpPr txBox="1">
            <a:spLocks/>
          </p:cNvSpPr>
          <p:nvPr/>
        </p:nvSpPr>
        <p:spPr>
          <a:xfrm>
            <a:off x="808885" y="657036"/>
            <a:ext cx="10903740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1088776" rtl="0" eaLnBrk="1" latinLnBrk="0" hangingPunct="1"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err="1">
                <a:latin typeface="+mn-lt"/>
              </a:rPr>
              <a:t>SeQuent</a:t>
            </a:r>
            <a:r>
              <a:rPr lang="de-DE" baseline="30000" dirty="0">
                <a:latin typeface="+mn-lt"/>
              </a:rPr>
              <a:t>®</a:t>
            </a:r>
            <a:r>
              <a:rPr lang="de-DE" dirty="0">
                <a:latin typeface="+mn-lt"/>
              </a:rPr>
              <a:t> SCB</a:t>
            </a:r>
            <a:br>
              <a:rPr lang="de-DE" dirty="0">
                <a:latin typeface="+mn-lt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Sirolimus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trifft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auf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ausgezeichnete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Katheterperformance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D85BC9B-E467-DB5F-BFA4-D8E51E99B242}"/>
              </a:ext>
            </a:extLst>
          </p:cNvPr>
          <p:cNvSpPr/>
          <p:nvPr/>
        </p:nvSpPr>
        <p:spPr bwMode="gray">
          <a:xfrm>
            <a:off x="795068" y="10306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SeQuent</a:t>
            </a:r>
            <a:r>
              <a:rPr lang="en-US" sz="1800" baseline="30000" dirty="0"/>
              <a:t> ®</a:t>
            </a: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 SCB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4455176-E5B1-07E3-5B33-D294C922E00C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0EBA43A-056C-6C46-FB2B-7330341FF62E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5CD14866-EDDA-9C2F-3C8F-A9ADFA7E96C8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Grafik 1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B4D3A79-646C-BDCE-362E-FA4A8B9381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6192D99-5A34-9EBD-BD52-47200403D418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1F25C94F-86D9-1007-CEED-16874203D14A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Grafik 1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19C9D06-433D-E1B3-0BD3-455D17DC0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4588E2A-33A4-FCCE-8A6A-ADABD38E9D80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511A9A28-E69F-00DC-BCC2-137D4BE2941C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Grafik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26701E0-D512-6DB0-67A7-C4B48DDC6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5EA92F3-A0AF-0265-2675-6C1F8B83724F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C828F29-7099-276A-F83A-DEB21ECF9B29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Grafik 22">
              <a:hlinkClick r:id="rId12"/>
              <a:extLst>
                <a:ext uri="{FF2B5EF4-FFF2-40B4-BE49-F238E27FC236}">
                  <a16:creationId xmlns:a16="http://schemas.microsoft.com/office/drawing/2014/main" id="{1AA583F0-EAE6-33C5-9AE7-C1E36BD0E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63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D23F3B-3AE9-4C3F-9B2B-97331E5F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85" y="657036"/>
            <a:ext cx="10903740" cy="863800"/>
          </a:xfrm>
        </p:spPr>
        <p:txBody>
          <a:bodyPr/>
          <a:lstStyle/>
          <a:p>
            <a:r>
              <a:rPr lang="de-DE" sz="2400" dirty="0" err="1">
                <a:effectLst/>
                <a:latin typeface="+mj-lt"/>
              </a:rPr>
              <a:t>SeQuent</a:t>
            </a:r>
            <a:r>
              <a:rPr lang="de-DE" sz="2400" baseline="30000" dirty="0">
                <a:effectLst/>
                <a:latin typeface="+mj-lt"/>
              </a:rPr>
              <a:t>®</a:t>
            </a:r>
            <a:r>
              <a:rPr lang="de-DE" sz="2400" dirty="0">
                <a:effectLst/>
                <a:latin typeface="+mj-lt"/>
              </a:rPr>
              <a:t> SCB</a:t>
            </a:r>
            <a:br>
              <a:rPr lang="de-DE" sz="2400" dirty="0">
                <a:latin typeface="+mj-lt"/>
              </a:rPr>
            </a:br>
            <a:r>
              <a:rPr lang="de-DE" sz="24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B.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Braun´s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 neueste Generation der medikamentenbeschichteten Ballonkatheter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3E589D-DB94-D0F3-0C00-A97D1A842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19"/>
          <a:stretch/>
        </p:blipFill>
        <p:spPr>
          <a:xfrm>
            <a:off x="8707872" y="2270785"/>
            <a:ext cx="2944572" cy="19503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7FB26E3-086C-015D-6479-7EEC9AE617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032" y="3487554"/>
            <a:ext cx="4130664" cy="292977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1C80DDB-10DB-0CF6-98CA-1C40F88C3332}"/>
              </a:ext>
            </a:extLst>
          </p:cNvPr>
          <p:cNvSpPr/>
          <p:nvPr/>
        </p:nvSpPr>
        <p:spPr>
          <a:xfrm>
            <a:off x="5871856" y="4834470"/>
            <a:ext cx="61648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Träger </a:t>
            </a:r>
            <a:r>
              <a:rPr lang="en-US" sz="1600" dirty="0"/>
              <a:t>– Kontrolliert die Freisetzung von Sirolimus</a:t>
            </a:r>
          </a:p>
          <a:p>
            <a:pPr marL="285750" lvl="0" indent="-2857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/>
              <a:t>Beste Ergebnisse hinsichtlich des </a:t>
            </a:r>
            <a:r>
              <a:rPr lang="en-US" sz="1600" dirty="0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Sirolimus-</a:t>
            </a:r>
            <a:r>
              <a:rPr lang="en-US" sz="1600" dirty="0" err="1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Gefäßwandanteils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dirty="0" err="1"/>
              <a:t>im</a:t>
            </a:r>
            <a:r>
              <a:rPr lang="en-US" sz="1600" dirty="0"/>
              <a:t> Vergleich zu den anderen Trägerstoffen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Erzeugt die gewünschte </a:t>
            </a:r>
            <a:r>
              <a:rPr lang="en-US" sz="1600" dirty="0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kristalline Sirolimus-</a:t>
            </a:r>
            <a:r>
              <a:rPr lang="en-US" sz="1600" dirty="0" err="1">
                <a:solidFill>
                  <a:srgbClr val="00B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Modifikation</a:t>
            </a:r>
            <a:endParaRPr lang="en-US" sz="1600" dirty="0">
              <a:solidFill>
                <a:srgbClr val="00B4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4E6379-EC91-AAE2-E864-B34F02D72720}"/>
              </a:ext>
            </a:extLst>
          </p:cNvPr>
          <p:cNvSpPr txBox="1"/>
          <p:nvPr/>
        </p:nvSpPr>
        <p:spPr>
          <a:xfrm>
            <a:off x="839788" y="2204864"/>
            <a:ext cx="1714500" cy="4545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 err="1">
                <a:solidFill>
                  <a:srgbClr val="711E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Sirolimus</a:t>
            </a:r>
            <a:endParaRPr lang="en-US" sz="2400" dirty="0">
              <a:solidFill>
                <a:srgbClr val="711E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7A2AFE-6079-38C2-3BB8-B13321EFF66D}"/>
              </a:ext>
            </a:extLst>
          </p:cNvPr>
          <p:cNvSpPr txBox="1"/>
          <p:nvPr/>
        </p:nvSpPr>
        <p:spPr>
          <a:xfrm>
            <a:off x="5943177" y="3985460"/>
            <a:ext cx="3033143" cy="10997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BHT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utylated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ydroxy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oluol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F2E32-045A-377F-5FCF-49D9600C2463}"/>
              </a:ext>
            </a:extLst>
          </p:cNvPr>
          <p:cNvSpPr/>
          <p:nvPr/>
        </p:nvSpPr>
        <p:spPr>
          <a:xfrm>
            <a:off x="755410" y="2695936"/>
            <a:ext cx="6528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Zirkulär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Beschichtung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Wirkstoffkonzentration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>
                <a:solidFill>
                  <a:srgbClr val="711E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4μg/mm²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Ballonoberfläche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971A33FB-6D4F-AEF8-92B1-65A2F454BE7E}"/>
              </a:ext>
            </a:extLst>
          </p:cNvPr>
          <p:cNvSpPr/>
          <p:nvPr/>
        </p:nvSpPr>
        <p:spPr bwMode="gray">
          <a:xfrm>
            <a:off x="5707473" y="3121439"/>
            <a:ext cx="977825" cy="881810"/>
          </a:xfrm>
          <a:prstGeom prst="mathPlus">
            <a:avLst>
              <a:gd name="adj1" fmla="val 16582"/>
            </a:avLst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A31AE38-1ED8-CCC3-3AA5-C8243774732E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AD6E9E3-9683-D0BB-3B13-E27E5D5B10C1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5B5951F2-8504-A435-B805-102581F5474F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Grafik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3EA7614-D907-A12C-1501-2BA0DBFDCC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61CD974-283C-CA0E-34A9-71B27CF286CA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CD73C350-0926-CD81-E8DC-B5852C57899C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Grafik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E76D420-CAFA-2A20-DC0B-FC3E33D58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34C730B-79F3-887F-A5C0-655B89ED9A65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1A30B1CE-03D9-69DF-6931-7A38AA76F4F7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Grafik 1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377C3B-8A10-E118-FE39-EE59008B4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77AF616-B371-7EB3-73EE-F32C9A85DA63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B7709DB-20D0-5787-16BC-F7E4524FCA18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afik 21">
              <a:hlinkClick r:id="rId14"/>
              <a:extLst>
                <a:ext uri="{FF2B5EF4-FFF2-40B4-BE49-F238E27FC236}">
                  <a16:creationId xmlns:a16="http://schemas.microsoft.com/office/drawing/2014/main" id="{035925B9-883A-E2C1-E12B-1B8AEDA1D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89F6FC06-7369-704B-4680-CAAB5AE654B3}"/>
              </a:ext>
            </a:extLst>
          </p:cNvPr>
          <p:cNvSpPr/>
          <p:nvPr/>
        </p:nvSpPr>
        <p:spPr bwMode="gray">
          <a:xfrm>
            <a:off x="795068" y="10306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SeQuent</a:t>
            </a:r>
            <a:r>
              <a:rPr lang="en-US" sz="1800" baseline="30000" dirty="0"/>
              <a:t> ®</a:t>
            </a: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 SCB</a:t>
            </a:r>
          </a:p>
        </p:txBody>
      </p:sp>
    </p:spTree>
    <p:extLst>
      <p:ext uri="{BB962C8B-B14F-4D97-AF65-F5344CB8AC3E}">
        <p14:creationId xmlns:p14="http://schemas.microsoft.com/office/powerpoint/2010/main" val="38578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F0D7CE7-D4EE-4C74-8BBC-6E39FC1A51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F0D7CE7-D4EE-4C74-8BBC-6E39FC1A5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806283" y="659011"/>
            <a:ext cx="10798175" cy="103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de-DE" dirty="0"/>
              <a:t>B. Braun Deutschland</a:t>
            </a:r>
            <a:br>
              <a:rPr lang="de-DE" dirty="0"/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Ihr Partner für die Angioplastie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Google Shape;828;p51">
            <a:extLst>
              <a:ext uri="{FF2B5EF4-FFF2-40B4-BE49-F238E27FC236}">
                <a16:creationId xmlns:a16="http://schemas.microsoft.com/office/drawing/2014/main" id="{43CAC83E-3F84-48B1-AFE2-99CFDBB33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705358"/>
              </p:ext>
            </p:extLst>
          </p:nvPr>
        </p:nvGraphicFramePr>
        <p:xfrm>
          <a:off x="5185678" y="1663831"/>
          <a:ext cx="6493340" cy="39508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9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725"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de-DE" sz="1600" dirty="0"/>
                        <a:t>B. Braun verfügt über </a:t>
                      </a:r>
                      <a:r>
                        <a:rPr lang="de-DE" sz="1600" dirty="0">
                          <a:solidFill>
                            <a:srgbClr val="00A97A"/>
                          </a:solidFill>
                        </a:rPr>
                        <a:t>jahrelange Erfahrung</a:t>
                      </a:r>
                      <a:r>
                        <a:rPr lang="de-DE" sz="1600" dirty="0">
                          <a:solidFill>
                            <a:srgbClr val="00B482"/>
                          </a:solidFill>
                        </a:rPr>
                        <a:t> </a:t>
                      </a:r>
                      <a:r>
                        <a:rPr lang="de-DE" sz="1600" dirty="0"/>
                        <a:t>im Bereich der koronaren Angioplastie.</a:t>
                      </a:r>
                      <a:endParaRPr lang="de-DE" sz="16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5C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a:t>SeQuent</a:t>
                      </a:r>
                      <a:r>
                        <a:rPr lang="de-DE" sz="1600" baseline="30000" dirty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a:t>®</a:t>
                      </a:r>
                      <a:r>
                        <a:rPr lang="de-DE" sz="1600" dirty="0">
                          <a:solidFill>
                            <a:schemeClr val="tx2"/>
                          </a:solidFill>
                          <a:cs typeface="Arial" panose="020B0604020202020204" pitchFamily="34" charset="0"/>
                        </a:rPr>
                        <a:t> SCB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– B. Braun‘ s neueste Generation der medikamentenbeschichteten Ballonkatheter.</a:t>
                      </a:r>
                    </a:p>
                  </a:txBody>
                  <a:tcPr marL="72000" marR="72000" marT="72000" marB="720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5C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5C5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1"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br>
                        <a:rPr lang="de-DE" sz="16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de-DE" sz="1600" dirty="0"/>
                        <a:t>Wir bieten Ihnen ein </a:t>
                      </a:r>
                      <a:r>
                        <a:rPr lang="de-DE" sz="1600" dirty="0">
                          <a:solidFill>
                            <a:srgbClr val="00A97A"/>
                          </a:solidFill>
                        </a:rPr>
                        <a:t>vollumfängliches Behandlungsportfolio </a:t>
                      </a:r>
                      <a:r>
                        <a:rPr lang="de-DE" sz="1600" dirty="0"/>
                        <a:t>zur Behandlung von Herzkrankheiten im Zusammenspiel mit einer </a:t>
                      </a:r>
                      <a:r>
                        <a:rPr lang="de-DE" sz="1600" dirty="0">
                          <a:solidFill>
                            <a:srgbClr val="00A97A"/>
                          </a:solidFill>
                        </a:rPr>
                        <a:t>bereichsübergreifenden Zusammenarbeit</a:t>
                      </a:r>
                      <a:r>
                        <a:rPr lang="de-DE" sz="1600" dirty="0"/>
                        <a:t>.</a:t>
                      </a:r>
                      <a:endParaRPr lang="de-DE" sz="16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2000" marR="72000" marT="72000" marB="720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5C5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Google Shape;835;p51">
            <a:extLst>
              <a:ext uri="{FF2B5EF4-FFF2-40B4-BE49-F238E27FC236}">
                <a16:creationId xmlns:a16="http://schemas.microsoft.com/office/drawing/2014/main" id="{E4FDE7DB-148E-44B4-91D3-B0E2EDE9197D}"/>
              </a:ext>
            </a:extLst>
          </p:cNvPr>
          <p:cNvCxnSpPr/>
          <p:nvPr/>
        </p:nvCxnSpPr>
        <p:spPr>
          <a:xfrm rot="10800000" flipH="1">
            <a:off x="2449665" y="2746953"/>
            <a:ext cx="1054208" cy="638680"/>
          </a:xfrm>
          <a:prstGeom prst="straightConnector1">
            <a:avLst/>
          </a:prstGeom>
          <a:noFill/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836;p51">
            <a:extLst>
              <a:ext uri="{FF2B5EF4-FFF2-40B4-BE49-F238E27FC236}">
                <a16:creationId xmlns:a16="http://schemas.microsoft.com/office/drawing/2014/main" id="{CF68F6F3-31B9-4698-B5F0-82313A90CC7C}"/>
              </a:ext>
            </a:extLst>
          </p:cNvPr>
          <p:cNvCxnSpPr/>
          <p:nvPr/>
        </p:nvCxnSpPr>
        <p:spPr>
          <a:xfrm>
            <a:off x="2492624" y="4024313"/>
            <a:ext cx="1011249" cy="0"/>
          </a:xfrm>
          <a:prstGeom prst="straightConnector1">
            <a:avLst/>
          </a:prstGeom>
          <a:noFill/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837;p51">
            <a:extLst>
              <a:ext uri="{FF2B5EF4-FFF2-40B4-BE49-F238E27FC236}">
                <a16:creationId xmlns:a16="http://schemas.microsoft.com/office/drawing/2014/main" id="{07DC4E82-0FDF-4DBB-8FBE-5CFC7FB7847E}"/>
              </a:ext>
            </a:extLst>
          </p:cNvPr>
          <p:cNvCxnSpPr/>
          <p:nvPr/>
        </p:nvCxnSpPr>
        <p:spPr>
          <a:xfrm>
            <a:off x="2449665" y="4662994"/>
            <a:ext cx="1054208" cy="638680"/>
          </a:xfrm>
          <a:prstGeom prst="straightConnector1">
            <a:avLst/>
          </a:prstGeom>
          <a:noFill/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rafik 209">
            <a:extLst>
              <a:ext uri="{FF2B5EF4-FFF2-40B4-BE49-F238E27FC236}">
                <a16:creationId xmlns:a16="http://schemas.microsoft.com/office/drawing/2014/main" id="{A7AD28D0-2237-B34B-95BC-D3808EE3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58336"/>
            <a:ext cx="24653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9435DA-3517-800E-F60D-2CA0E2485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8433" y="1816564"/>
            <a:ext cx="13462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60C7F3-1A0B-8FC0-C7B1-3A0F754AC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7242" y="3291129"/>
            <a:ext cx="1346200" cy="1346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AB39F5-45C0-3CA5-5342-890588855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53628" y="4741191"/>
            <a:ext cx="1346200" cy="13462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D9425C0-7E21-03F1-5B7E-A9A930014D54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02D6460-C42A-EC10-73A7-213744F67242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D43EF4E-1A35-593D-F51F-B125FCB7F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94BB7A2-7D58-8C41-7F05-EE43D5624E09}"/>
              </a:ext>
            </a:extLst>
          </p:cNvPr>
          <p:cNvGrpSpPr/>
          <p:nvPr/>
        </p:nvGrpSpPr>
        <p:grpSpPr>
          <a:xfrm>
            <a:off x="-22698" y="3630926"/>
            <a:ext cx="555312" cy="532614"/>
            <a:chOff x="-30684" y="2952162"/>
            <a:chExt cx="750684" cy="72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9E40E30-0824-1ED7-F329-349C91BC9E10}"/>
                </a:ext>
              </a:extLst>
            </p:cNvPr>
            <p:cNvSpPr/>
            <p:nvPr/>
          </p:nvSpPr>
          <p:spPr bwMode="gray">
            <a:xfrm>
              <a:off x="-30684" y="2952162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97334FE-BC51-7E33-B7B5-E6D9F0E6E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8224" t="36207" r="37959" b="35214"/>
            <a:stretch/>
          </p:blipFill>
          <p:spPr>
            <a:xfrm>
              <a:off x="94268" y="2990654"/>
              <a:ext cx="537349" cy="644787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B546B62-9BE9-99C0-9B14-A1B6905A94C6}"/>
              </a:ext>
            </a:extLst>
          </p:cNvPr>
          <p:cNvGrpSpPr/>
          <p:nvPr/>
        </p:nvGrpSpPr>
        <p:grpSpPr>
          <a:xfrm>
            <a:off x="-22698" y="4286470"/>
            <a:ext cx="555312" cy="532614"/>
            <a:chOff x="-30684" y="3819427"/>
            <a:chExt cx="750684" cy="720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37317CE-86C8-DF99-F731-A4BBF24CFB3B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B517F25-CD88-D828-40BA-91DFE9F4F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D0A006A8-62C9-07A4-06A2-01EA7454D992}"/>
              </a:ext>
            </a:extLst>
          </p:cNvPr>
          <p:cNvSpPr/>
          <p:nvPr/>
        </p:nvSpPr>
        <p:spPr bwMode="gray">
          <a:xfrm>
            <a:off x="795068" y="10306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SeQuent</a:t>
            </a:r>
            <a:r>
              <a:rPr lang="en-US" sz="1800" baseline="30000" dirty="0"/>
              <a:t> ®</a:t>
            </a: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 SCB</a:t>
            </a:r>
          </a:p>
        </p:txBody>
      </p:sp>
    </p:spTree>
    <p:extLst>
      <p:ext uri="{BB962C8B-B14F-4D97-AF65-F5344CB8AC3E}">
        <p14:creationId xmlns:p14="http://schemas.microsoft.com/office/powerpoint/2010/main" val="7670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2999656" y="2027105"/>
            <a:ext cx="78908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dirty="0"/>
              <a:t>Manuel Rehermann</a:t>
            </a:r>
          </a:p>
          <a:p>
            <a:r>
              <a:rPr lang="de-DE" dirty="0"/>
              <a:t>Junior Marketing Manager</a:t>
            </a:r>
          </a:p>
          <a:p>
            <a:endParaRPr lang="de-DE" dirty="0"/>
          </a:p>
          <a:p>
            <a:r>
              <a:rPr lang="nb-NO" dirty="0"/>
              <a:t>Telefon:  +49 </a:t>
            </a:r>
            <a:r>
              <a:rPr lang="de-DE" dirty="0"/>
              <a:t>171 977 1016</a:t>
            </a:r>
          </a:p>
          <a:p>
            <a:r>
              <a:rPr lang="de-DE" dirty="0"/>
              <a:t>E-Mail:    </a:t>
            </a:r>
            <a:r>
              <a:rPr lang="de-DE" dirty="0">
                <a:hlinkClick r:id="rId4"/>
              </a:rPr>
              <a:t>manuel.rehermann@bbraun.com</a:t>
            </a:r>
            <a:r>
              <a:rPr lang="de-DE" dirty="0"/>
              <a:t> </a:t>
            </a:r>
          </a:p>
          <a:p>
            <a:endParaRPr lang="de-DE" dirty="0"/>
          </a:p>
          <a:p>
            <a:br>
              <a:rPr lang="de-DE" dirty="0"/>
            </a:b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68BA-AFF5-4CEA-4C61-5A193CAC7C82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Ansprechpartner*in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C29E83A-8E99-BB71-4E85-AC56FF5E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495" y="1628609"/>
            <a:ext cx="1828800" cy="18288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9486B85-D942-738A-323F-D1AA114D3FF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42698DF-0BEE-3FA1-60A3-F612A150E1C4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>
              <a:hlinkClick r:id="rId7" action="ppaction://hlinksldjump"/>
              <a:extLst>
                <a:ext uri="{FF2B5EF4-FFF2-40B4-BE49-F238E27FC236}">
                  <a16:creationId xmlns:a16="http://schemas.microsoft.com/office/drawing/2014/main" id="{070789A4-8BA0-20BF-F594-47C3A8EAC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2365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14E9931-85E9-A5DA-3AC2-E02DDAC1E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323565"/>
              </p:ext>
            </p:extLst>
          </p:nvPr>
        </p:nvGraphicFramePr>
        <p:xfrm>
          <a:off x="731404" y="1010338"/>
          <a:ext cx="10876395" cy="491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620">
                  <a:extLst>
                    <a:ext uri="{9D8B030D-6E8A-4147-A177-3AD203B41FA5}">
                      <a16:colId xmlns:a16="http://schemas.microsoft.com/office/drawing/2014/main" val="181737549"/>
                    </a:ext>
                  </a:extLst>
                </a:gridCol>
                <a:gridCol w="6762232">
                  <a:extLst>
                    <a:ext uri="{9D8B030D-6E8A-4147-A177-3AD203B41FA5}">
                      <a16:colId xmlns:a16="http://schemas.microsoft.com/office/drawing/2014/main" val="3203805605"/>
                    </a:ext>
                  </a:extLst>
                </a:gridCol>
                <a:gridCol w="3207543">
                  <a:extLst>
                    <a:ext uri="{9D8B030D-6E8A-4147-A177-3AD203B41FA5}">
                      <a16:colId xmlns:a16="http://schemas.microsoft.com/office/drawing/2014/main" val="74669974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2"/>
                          </a:solidFill>
                        </a:rPr>
                        <a:t>Seite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59283"/>
                  </a:ext>
                </a:extLst>
              </a:tr>
              <a:tr h="549475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2"/>
                          </a:solidFill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Lösungsorientierte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Angioplastie</a:t>
                      </a:r>
                      <a:endParaRPr lang="en-US" sz="1800" b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/>
                        <a:t>Produktportfolio</a:t>
                      </a:r>
                      <a:endParaRPr lang="en-US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000215"/>
                  </a:ext>
                </a:extLst>
              </a:tr>
              <a:tr h="549475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2"/>
                          </a:solidFill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/>
                        <a:t>Läsionstherapie</a:t>
                      </a:r>
                      <a:endParaRPr lang="en-US" sz="1800" b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SeQuent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®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Drug Coated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Ballonkatheter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SeQuent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®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SCB – </a:t>
                      </a:r>
                      <a:r>
                        <a:rPr lang="en-US" sz="1400" dirty="0"/>
                        <a:t>First-in-man </a:t>
                      </a:r>
                      <a:r>
                        <a:rPr lang="en-US" sz="1400" dirty="0" err="1"/>
                        <a:t>Studie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Studienübersicht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SeQuent</a:t>
                      </a:r>
                      <a:r>
                        <a:rPr lang="en-US" sz="1400" baseline="30000" dirty="0"/>
                        <a:t>®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SCB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Behandlungsmethode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Leitfaden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der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Konsensusgruppe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18126"/>
                  </a:ext>
                </a:extLst>
              </a:tr>
              <a:tr h="1037898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/>
                        <a:t>SeQuent</a:t>
                      </a:r>
                      <a:r>
                        <a:rPr lang="en-US" sz="1800" b="0" baseline="30000" dirty="0"/>
                        <a:t>®</a:t>
                      </a:r>
                      <a:r>
                        <a:rPr lang="en-US" sz="1800" b="0" dirty="0"/>
                        <a:t> SCB</a:t>
                      </a:r>
                    </a:p>
                    <a:p>
                      <a:pPr marL="285750" marR="0" lvl="0" indent="-28575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err="1"/>
                        <a:t>Behandlungsablauf</a:t>
                      </a:r>
                      <a:endParaRPr lang="en-US" sz="1400" dirty="0"/>
                    </a:p>
                    <a:p>
                      <a:pPr marL="285750" marR="0" lvl="0" indent="-28575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 err="1"/>
                        <a:t>Übersicht</a:t>
                      </a:r>
                      <a:endParaRPr lang="en-US" sz="1400" dirty="0"/>
                    </a:p>
                    <a:p>
                      <a:pPr marL="285750" marR="0" lvl="0" indent="-28575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/>
                        <a:t>Sirolimus </a:t>
                      </a:r>
                      <a:r>
                        <a:rPr lang="en-US" sz="1400" dirty="0" err="1"/>
                        <a:t>trifft</a:t>
                      </a:r>
                      <a:r>
                        <a:rPr lang="en-US" sz="1400" dirty="0"/>
                        <a:t> auf </a:t>
                      </a:r>
                      <a:r>
                        <a:rPr lang="en-US" sz="1400" dirty="0" err="1"/>
                        <a:t>ausgezeichnete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Katheterperformance</a:t>
                      </a:r>
                      <a:endParaRPr lang="en-US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/>
                        <a:t>Wirkstoff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7787"/>
                  </a:ext>
                </a:extLst>
              </a:tr>
              <a:tr h="103789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50781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3DCA744-38C6-7E1D-487D-3D04071C9067}"/>
              </a:ext>
            </a:extLst>
          </p:cNvPr>
          <p:cNvSpPr/>
          <p:nvPr/>
        </p:nvSpPr>
        <p:spPr bwMode="gray">
          <a:xfrm>
            <a:off x="803668" y="6456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5860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3"/>
          <p:cNvSpPr txBox="1">
            <a:spLocks/>
          </p:cNvSpPr>
          <p:nvPr/>
        </p:nvSpPr>
        <p:spPr bwMode="gray">
          <a:xfrm>
            <a:off x="917061" y="2184877"/>
            <a:ext cx="3351576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 bwMode="gray">
          <a:xfrm>
            <a:off x="809331" y="4013342"/>
            <a:ext cx="37173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Ihre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R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echte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 können die Einwilligung zur Speicherung Ihrer Daten zu Werbe-zwecken jederzeit widerrufen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haben als Betroffener ein Recht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Auskunft, welche Daten wir von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Ihnen erhoben haben.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8048" y="2288918"/>
            <a:ext cx="4867973" cy="935666"/>
            <a:chOff x="6927787" y="1539390"/>
            <a:chExt cx="4869100" cy="935883"/>
          </a:xfrm>
        </p:grpSpPr>
        <p:sp>
          <p:nvSpPr>
            <p:cNvPr id="38" name="Ellipse 6"/>
            <p:cNvSpPr>
              <a:spLocks noChangeAspect="1"/>
            </p:cNvSpPr>
            <p:nvPr/>
          </p:nvSpPr>
          <p:spPr bwMode="gray">
            <a:xfrm>
              <a:off x="6927787" y="1539390"/>
              <a:ext cx="935887" cy="9358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3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platzhalter 3"/>
            <p:cNvSpPr txBox="1">
              <a:spLocks/>
            </p:cNvSpPr>
            <p:nvPr/>
          </p:nvSpPr>
          <p:spPr bwMode="gray">
            <a:xfrm>
              <a:off x="8233893" y="1757168"/>
              <a:ext cx="3562994" cy="500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47" rtl="0" eaLnBrk="1" latinLnBrk="0" hangingPunct="1">
                <a:spcBef>
                  <a:spcPts val="526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7806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5612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3418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Zweck</a:t>
              </a:r>
              <a:r>
                <a:rPr kumimoji="0" lang="en-US" sz="1800" i="0" u="none" strike="noStrike" kern="1200" spc="0" normalizeH="0" baseline="0" noProof="0" dirty="0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der </a:t>
              </a:r>
              <a:r>
                <a:rPr lang="en-US" sz="1800" dirty="0">
                  <a:solidFill>
                    <a:srgbClr val="00A97A"/>
                  </a:solidFill>
                  <a:latin typeface="Arial"/>
                  <a:cs typeface="Arial" panose="020B0604020202020204" pitchFamily="34" charset="0"/>
                </a:rPr>
                <a:t>V</a:t>
              </a: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erarbeitung</a:t>
              </a:r>
              <a:endPara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endParaRPr>
            </a:p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Ihre Daten werden ausschließlich zur Dokumentation des Schulungsnachweises und der Zertifikatserstellung genutzt.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Eine Weitergabe Ihrer Daten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 Dritte erfolgt nicht. </a:t>
              </a:r>
            </a:p>
          </p:txBody>
        </p:sp>
      </p:grpSp>
      <p:sp>
        <p:nvSpPr>
          <p:cNvPr id="40" name="Textplatzhalter 3"/>
          <p:cNvSpPr txBox="1">
            <a:spLocks/>
          </p:cNvSpPr>
          <p:nvPr/>
        </p:nvSpPr>
        <p:spPr bwMode="gray">
          <a:xfrm>
            <a:off x="7824192" y="3922775"/>
            <a:ext cx="38224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A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nsprechpartner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Wenden Sie sich bitte unter der Angabe Ihrer Adresse per E-Mail an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datenschutz-mv@bbraun.com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Weitere Informationen zum Datenschutz finden Sie auf unserer Webseite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www.bbraun.de/dsgvo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5614217" y="2830817"/>
            <a:ext cx="180710" cy="330333"/>
            <a:chOff x="7639482" y="1832465"/>
            <a:chExt cx="229808" cy="420082"/>
          </a:xfrm>
        </p:grpSpPr>
        <p:sp>
          <p:nvSpPr>
            <p:cNvPr id="42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 flipH="1">
            <a:off x="6369335" y="2606453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Muenchen PKT"/>
          <p:cNvSpPr/>
          <p:nvPr/>
        </p:nvSpPr>
        <p:spPr bwMode="gray">
          <a:xfrm>
            <a:off x="6178345" y="1766858"/>
            <a:ext cx="107975" cy="107975"/>
          </a:xfrm>
          <a:prstGeom prst="diamond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lIns="91401" tIns="45707" rIns="91401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Datenschutz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wichtig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28498" y="2061939"/>
            <a:ext cx="40118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Vertrauen</a:t>
            </a:r>
            <a:endParaRPr lang="en-US" sz="1800" dirty="0">
              <a:solidFill>
                <a:srgbClr val="00A97A"/>
              </a:solidFill>
              <a:latin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setzen auf eine vertrauensvolle Kooperation mit Ihnen und achten besonders auf einen verantwortungs-bewussten Umgang mit Ihren personenbezogenen Daten.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3FE60CC-E334-4DB2-805D-C280D411234C}"/>
              </a:ext>
            </a:extLst>
          </p:cNvPr>
          <p:cNvGrpSpPr/>
          <p:nvPr/>
        </p:nvGrpSpPr>
        <p:grpSpPr>
          <a:xfrm flipH="1">
            <a:off x="6399391" y="4466819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79B55725-FCB9-4098-9B86-CC27A6B85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9E971C1C-D0F2-4479-A75E-B43F8BBCE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33F4AE2-E99C-4611-80DF-835E580579BE}"/>
              </a:ext>
            </a:extLst>
          </p:cNvPr>
          <p:cNvGrpSpPr/>
          <p:nvPr/>
        </p:nvGrpSpPr>
        <p:grpSpPr>
          <a:xfrm>
            <a:off x="5614217" y="4862863"/>
            <a:ext cx="166837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F2B44A50-D4A7-4427-B7C0-0389AC0108B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B4DE8E10-D4CF-4B3F-AAAB-8FD449EA2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CE6D6745-B202-41FB-9A0D-8000C1B7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8962" y="2319577"/>
            <a:ext cx="1342800" cy="134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FEF1EF-B0C9-F8F2-A237-08B6C7FB4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9980" y="3933056"/>
            <a:ext cx="13462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DBD54F-AF64-E7E1-9E3C-8E5DEF7CA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7962" y="4305145"/>
            <a:ext cx="1342800" cy="134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4F4E71-21EC-8FD1-53BC-06A295289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2024" y="2011988"/>
            <a:ext cx="1346200" cy="13462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6331515-5887-ADF9-D2A0-E93E208B903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75BEC82-6A93-3747-8532-C710C8BDD706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fik 7">
              <a:hlinkClick r:id="rId14" action="ppaction://hlinksldjump"/>
              <a:extLst>
                <a:ext uri="{FF2B5EF4-FFF2-40B4-BE49-F238E27FC236}">
                  <a16:creationId xmlns:a16="http://schemas.microsoft.com/office/drawing/2014/main" id="{23E3A9E2-56B6-FF3C-AAFE-EA9F9E32B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0141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700391" y="2266997"/>
            <a:ext cx="8887997" cy="232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Die in dieser Produktunterlage enthaltenen Angaben wurden sorgfältig geprüft. </a:t>
            </a:r>
            <a:br>
              <a:rPr lang="de-DE" sz="1600" dirty="0">
                <a:ea typeface="Calibri" panose="020F0502020204030204"/>
                <a:cs typeface="Times New Roman" panose="02020603050405020304" pitchFamily="18" charset="0"/>
              </a:rPr>
            </a:b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Dennoch kann die B. Braun Deutschland GmbH &amp; Co. KG keine Gewährleistung oder Garantie im Hinblick auf die Richtigkeit und Vollständigkeit der zur Verfügung gestellten oder in Bezug genommenen Informationen geben. </a:t>
            </a:r>
          </a:p>
          <a:p>
            <a:pPr>
              <a:lnSpc>
                <a:spcPts val="2220"/>
              </a:lnSpc>
            </a:pPr>
            <a:endParaRPr lang="de-DE" sz="1600" dirty="0"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Vor der Verwendung des Medizinproduktes / Arzneimittels sind in jedem Fall die Angaben in der jeweils gültigen Gebrauchsinformation oder Fachinformation zu beachten.</a:t>
            </a:r>
          </a:p>
          <a:p>
            <a:pPr>
              <a:lnSpc>
                <a:spcPts val="222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A92671-E2E2-E437-8EBF-8419F45B699D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9E2AB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Wichtiger Hinweis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475C556-377E-8D38-06D6-E4981B8B29AB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7456F9D-331E-68B5-A011-118CB3635F97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afik 3">
              <a:hlinkClick r:id="rId4" action="ppaction://hlinksldjump"/>
              <a:extLst>
                <a:ext uri="{FF2B5EF4-FFF2-40B4-BE49-F238E27FC236}">
                  <a16:creationId xmlns:a16="http://schemas.microsoft.com/office/drawing/2014/main" id="{5EC4D905-92E1-298E-C1EB-2F9E3DCC0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1548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0410F21-F0EC-5234-66A8-F30ECF2282A1}"/>
              </a:ext>
            </a:extLst>
          </p:cNvPr>
          <p:cNvGrpSpPr/>
          <p:nvPr/>
        </p:nvGrpSpPr>
        <p:grpSpPr>
          <a:xfrm>
            <a:off x="-22698" y="2975382"/>
            <a:ext cx="555312" cy="532614"/>
            <a:chOff x="789448" y="2073897"/>
            <a:chExt cx="750684" cy="7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DF45F5-3893-D9D3-C2A5-FE3318BDC0A1}"/>
                </a:ext>
              </a:extLst>
            </p:cNvPr>
            <p:cNvSpPr/>
            <p:nvPr/>
          </p:nvSpPr>
          <p:spPr bwMode="gray">
            <a:xfrm>
              <a:off x="789448" y="207389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FAFFB81-F7B1-6E5F-A564-55F53029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sp>
        <p:nvSpPr>
          <p:cNvPr id="8" name="Titel 10">
            <a:extLst>
              <a:ext uri="{FF2B5EF4-FFF2-40B4-BE49-F238E27FC236}">
                <a16:creationId xmlns:a16="http://schemas.microsoft.com/office/drawing/2014/main" id="{3CEF7A4A-F10E-FADA-9B43-02EA480C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20688"/>
            <a:ext cx="10798538" cy="863800"/>
          </a:xfrm>
        </p:spPr>
        <p:txBody>
          <a:bodyPr anchor="t"/>
          <a:lstStyle/>
          <a:p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Literaturverzeichnis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9807DC6-6DAB-8EB6-4411-C8E6DB59D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01240"/>
              </p:ext>
            </p:extLst>
          </p:nvPr>
        </p:nvGraphicFramePr>
        <p:xfrm>
          <a:off x="802105" y="1640197"/>
          <a:ext cx="10334895" cy="158496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590565">
                  <a:extLst>
                    <a:ext uri="{9D8B030D-6E8A-4147-A177-3AD203B41FA5}">
                      <a16:colId xmlns:a16="http://schemas.microsoft.com/office/drawing/2014/main" val="3403489638"/>
                    </a:ext>
                  </a:extLst>
                </a:gridCol>
                <a:gridCol w="974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Clever et al. </a:t>
                      </a:r>
                      <a:r>
                        <a:rPr lang="it-IT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</a:t>
                      </a: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</a:t>
                      </a: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</a:t>
                      </a: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2016;9:e003543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 RM et al. JACC </a:t>
                      </a:r>
                      <a:r>
                        <a:rPr lang="da-DK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Cardiol</a:t>
                      </a:r>
                      <a:r>
                        <a:rPr lang="da-DK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</a:t>
                      </a:r>
                      <a:r>
                        <a:rPr lang="da-DK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2019;12:558–66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8334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Scheller B et al. </a:t>
                      </a:r>
                      <a:r>
                        <a:rPr lang="it-IT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</a:t>
                      </a: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</a:t>
                      </a: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</a:t>
                      </a:r>
                      <a:r>
                        <a:rPr lang="it-IT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2022 Sep;15(9):e012305. 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2558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0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Ahmad WAW et al.  JACC Cardiovasc. </a:t>
                      </a:r>
                      <a:r>
                        <a:rPr lang="en-US" sz="10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15.7 (2022): 770-779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754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B. Braun Melsungen AG 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81D2A-10EE-45CA-B672-13EC15929D9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Impressum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 dirty="0">
                <a:solidFill>
                  <a:srgbClr val="2B2B2B"/>
                </a:solidFill>
              </a:rPr>
              <a:t>Anschrift</a:t>
            </a:r>
          </a:p>
          <a:p>
            <a:r>
              <a:rPr lang="de-DE" sz="1600" dirty="0">
                <a:solidFill>
                  <a:srgbClr val="2B2B2B"/>
                </a:solidFill>
              </a:rPr>
              <a:t>B. Braun Deutschland GmbH &amp; Co. KG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Carl-Braun-Straße 1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D-34212 Melsungen</a:t>
            </a:r>
          </a:p>
          <a:p>
            <a:endParaRPr lang="de-DE" sz="1800" dirty="0">
              <a:solidFill>
                <a:srgbClr val="711E82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Disclaimer</a:t>
            </a:r>
          </a:p>
          <a:p>
            <a:r>
              <a:rPr lang="de-DE" sz="1600" dirty="0">
                <a:solidFill>
                  <a:srgbClr val="2B2B2B"/>
                </a:solidFill>
              </a:rPr>
              <a:t>Alle Urheberrechte an den Daten und Dokumentationen bleiben ausdrücklich der 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B. Braun Melsungen AG vorbehalten. Die Inhalte stehen den Nutzern nur zur Einsicht zur Verfügung. </a:t>
            </a:r>
          </a:p>
          <a:p>
            <a:r>
              <a:rPr lang="de-DE" sz="1600" dirty="0">
                <a:solidFill>
                  <a:srgbClr val="2B2B2B"/>
                </a:solidFill>
              </a:rPr>
              <a:t>Die – auch auszugsweise – Vervielfältigung von Dokumentationen ist untersagt und bedarf der ausdrücklichen Vereinbarung.</a:t>
            </a:r>
          </a:p>
          <a:p>
            <a:endParaRPr lang="de-DE" dirty="0">
              <a:solidFill>
                <a:srgbClr val="2B2B2B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05-2023 / Dokumenten-Nr. MCO-WM-003796, </a:t>
            </a:r>
            <a:r>
              <a:rPr lang="de-DE" sz="1600">
                <a:solidFill>
                  <a:schemeClr val="tx1"/>
                </a:solidFill>
              </a:rPr>
              <a:t>Version 3.0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/>
              <a:t>Zur Abgabe an Kunden</a:t>
            </a:r>
            <a:endParaRPr lang="de-DE" sz="16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581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6689557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EA6E721-A7AA-574B-BDCB-0B342C4AA944}"/>
              </a:ext>
            </a:extLst>
          </p:cNvPr>
          <p:cNvSpPr/>
          <p:nvPr/>
        </p:nvSpPr>
        <p:spPr>
          <a:xfrm>
            <a:off x="1731292" y="2254992"/>
            <a:ext cx="5920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Dieses Symbol führt zum Inhaltsverzeichnis/zur Startseite</a:t>
            </a:r>
            <a:endParaRPr lang="de-DE" sz="1400" baseline="30000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E8F8AC5-5B07-9949-8757-38B36879D959}"/>
              </a:ext>
            </a:extLst>
          </p:cNvPr>
          <p:cNvSpPr/>
          <p:nvPr/>
        </p:nvSpPr>
        <p:spPr>
          <a:xfrm>
            <a:off x="1731292" y="3144195"/>
            <a:ext cx="5920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Dieses Symbol führt zum Literaturverzeichnis</a:t>
            </a:r>
            <a:endParaRPr lang="de-DE" sz="1400" baseline="30000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D3C185E-01D2-C748-9241-6B4C40287C6F}"/>
              </a:ext>
            </a:extLst>
          </p:cNvPr>
          <p:cNvSpPr/>
          <p:nvPr/>
        </p:nvSpPr>
        <p:spPr>
          <a:xfrm>
            <a:off x="1731292" y="3994557"/>
            <a:ext cx="9915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Dieses Symbol führt zur Page (Website innerhalb der B. Braun City, die den kompletten Inhalt zum Thema sammelt) </a:t>
            </a:r>
            <a:endParaRPr lang="de-DE" sz="1400" baseline="30000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1F050DB-7782-D34F-A131-AA732D587C34}"/>
              </a:ext>
            </a:extLst>
          </p:cNvPr>
          <p:cNvSpPr/>
          <p:nvPr/>
        </p:nvSpPr>
        <p:spPr>
          <a:xfrm>
            <a:off x="6328775" y="5015258"/>
            <a:ext cx="5920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Weitere mögliche Symbole</a:t>
            </a:r>
            <a:endParaRPr lang="de-DE" sz="1400" baseline="3000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6DA5DD31-2B42-9145-A036-F88CBE8608BE}"/>
              </a:ext>
            </a:extLst>
          </p:cNvPr>
          <p:cNvSpPr/>
          <p:nvPr/>
        </p:nvSpPr>
        <p:spPr>
          <a:xfrm>
            <a:off x="6328775" y="5951976"/>
            <a:ext cx="924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Website</a:t>
            </a:r>
            <a:endParaRPr lang="de-DE" sz="1400" baseline="3000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3FEF6D5-0696-984B-989A-BDC487CF5268}"/>
              </a:ext>
            </a:extLst>
          </p:cNvPr>
          <p:cNvSpPr/>
          <p:nvPr/>
        </p:nvSpPr>
        <p:spPr>
          <a:xfrm>
            <a:off x="8297477" y="5951976"/>
            <a:ext cx="1376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PDF-Inhalte</a:t>
            </a:r>
            <a:endParaRPr lang="de-DE" sz="1400" baseline="3000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C4A24-972A-AC46-B707-17BCC9017393}"/>
              </a:ext>
            </a:extLst>
          </p:cNvPr>
          <p:cNvSpPr/>
          <p:nvPr/>
        </p:nvSpPr>
        <p:spPr>
          <a:xfrm>
            <a:off x="10200857" y="5951976"/>
            <a:ext cx="1841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Video-Play</a:t>
            </a:r>
            <a:endParaRPr lang="de-DE" sz="1400" baseline="3000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C3BD43A-9CBF-0A64-68FF-E12351BD66D2}"/>
              </a:ext>
            </a:extLst>
          </p:cNvPr>
          <p:cNvSpPr/>
          <p:nvPr/>
        </p:nvSpPr>
        <p:spPr>
          <a:xfrm>
            <a:off x="1731291" y="4874301"/>
            <a:ext cx="4018247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1400" dirty="0"/>
              <a:t>Dieses Symbol führt zu den Pflichtangaben </a:t>
            </a:r>
            <a:endParaRPr lang="de-DE" sz="1400" baseline="30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E2CA8F7-FF36-8339-056D-F554EC80783C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Einführung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BFD510-F9AE-927D-883D-9FB5683B2E99}"/>
              </a:ext>
            </a:extLst>
          </p:cNvPr>
          <p:cNvGrpSpPr/>
          <p:nvPr/>
        </p:nvGrpSpPr>
        <p:grpSpPr>
          <a:xfrm>
            <a:off x="838986" y="2073897"/>
            <a:ext cx="720000" cy="720000"/>
            <a:chOff x="820132" y="2073897"/>
            <a:chExt cx="720000" cy="7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F596CC-2223-5352-72E9-596EA0930FA2}"/>
                </a:ext>
              </a:extLst>
            </p:cNvPr>
            <p:cNvSpPr/>
            <p:nvPr/>
          </p:nvSpPr>
          <p:spPr bwMode="gray">
            <a:xfrm>
              <a:off x="820132" y="2073897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13A4530-FBC6-A2BE-5A72-CA5084C2F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6121" t="34619" r="37285" b="38786"/>
            <a:stretch/>
          </p:blipFill>
          <p:spPr>
            <a:xfrm>
              <a:off x="867266" y="2121030"/>
              <a:ext cx="631596" cy="631597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300E672-ABF7-88E4-DD2D-A7FC74A42CF3}"/>
              </a:ext>
            </a:extLst>
          </p:cNvPr>
          <p:cNvGrpSpPr/>
          <p:nvPr/>
        </p:nvGrpSpPr>
        <p:grpSpPr>
          <a:xfrm>
            <a:off x="838986" y="4703974"/>
            <a:ext cx="720000" cy="730999"/>
            <a:chOff x="0" y="4703974"/>
            <a:chExt cx="720000" cy="730999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54A8F36-8CA5-DDBF-55D2-77DA35EDE6B5}"/>
                </a:ext>
              </a:extLst>
            </p:cNvPr>
            <p:cNvSpPr/>
            <p:nvPr/>
          </p:nvSpPr>
          <p:spPr bwMode="gray">
            <a:xfrm>
              <a:off x="0" y="4714973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95ACF48-B113-44DF-00C0-792B39B62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1003" t="32634" r="40342" b="36008"/>
            <a:stretch/>
          </p:blipFill>
          <p:spPr>
            <a:xfrm>
              <a:off x="169683" y="4703974"/>
              <a:ext cx="420886" cy="707485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D41C3FD-C0BD-0539-AA83-0E07F30FA60F}"/>
              </a:ext>
            </a:extLst>
          </p:cNvPr>
          <p:cNvGrpSpPr/>
          <p:nvPr/>
        </p:nvGrpSpPr>
        <p:grpSpPr>
          <a:xfrm>
            <a:off x="838986" y="2952162"/>
            <a:ext cx="720000" cy="720000"/>
            <a:chOff x="0" y="2952162"/>
            <a:chExt cx="720000" cy="7200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9545B9E-1838-EFD3-4D97-D63B7A444993}"/>
                </a:ext>
              </a:extLst>
            </p:cNvPr>
            <p:cNvSpPr/>
            <p:nvPr/>
          </p:nvSpPr>
          <p:spPr bwMode="gray">
            <a:xfrm>
              <a:off x="0" y="2952162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7F4DC33-6A71-2053-E038-A3D3BC36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8224" t="36207" r="37959" b="35214"/>
            <a:stretch/>
          </p:blipFill>
          <p:spPr>
            <a:xfrm>
              <a:off x="94268" y="2990654"/>
              <a:ext cx="537349" cy="644787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9461F45-419A-90E4-CCFB-593DD68F7931}"/>
              </a:ext>
            </a:extLst>
          </p:cNvPr>
          <p:cNvGrpSpPr/>
          <p:nvPr/>
        </p:nvGrpSpPr>
        <p:grpSpPr>
          <a:xfrm>
            <a:off x="838986" y="3819427"/>
            <a:ext cx="720000" cy="720000"/>
            <a:chOff x="0" y="3819427"/>
            <a:chExt cx="720000" cy="720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183DBD3-3042-4A73-85E1-A516CB1D387A}"/>
                </a:ext>
              </a:extLst>
            </p:cNvPr>
            <p:cNvSpPr/>
            <p:nvPr/>
          </p:nvSpPr>
          <p:spPr bwMode="gray">
            <a:xfrm>
              <a:off x="0" y="3819427"/>
              <a:ext cx="720000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ED035D1-CD87-17F7-9FF4-586455C40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04C6E75E-48A5-57A9-B5B7-A9F126DCCA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4651" t="36603" r="38754" b="37199"/>
          <a:stretch/>
        </p:blipFill>
        <p:spPr>
          <a:xfrm>
            <a:off x="10143240" y="5326144"/>
            <a:ext cx="631596" cy="62216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E74E2263-D10C-AA15-AED9-706C32B4C4B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7828" t="34222" r="40738" b="41168"/>
          <a:stretch/>
        </p:blipFill>
        <p:spPr>
          <a:xfrm>
            <a:off x="8323868" y="5382706"/>
            <a:ext cx="509048" cy="58446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D8F2DA4-B087-EAEB-A570-1CF7A0E43BC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37034" t="38588" r="38753" b="37199"/>
          <a:stretch/>
        </p:blipFill>
        <p:spPr>
          <a:xfrm>
            <a:off x="6334813" y="5401558"/>
            <a:ext cx="575035" cy="575036"/>
          </a:xfrm>
          <a:prstGeom prst="rect">
            <a:avLst/>
          </a:prstGeom>
        </p:spPr>
      </p:pic>
      <p:sp>
        <p:nvSpPr>
          <p:cNvPr id="54" name="Title 2">
            <a:extLst>
              <a:ext uri="{FF2B5EF4-FFF2-40B4-BE49-F238E27FC236}">
                <a16:creationId xmlns:a16="http://schemas.microsoft.com/office/drawing/2014/main" id="{F70237F3-C4C8-43B4-74E3-C9187A4E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 sz="2800" dirty="0"/>
              <a:t>Glossar</a:t>
            </a:r>
            <a:br>
              <a:rPr lang="en-US" sz="2800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Symbol-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Übersicht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58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C50C8BBC-B64D-21D7-A6B1-10D24F05C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43" y="1441608"/>
            <a:ext cx="5195333" cy="5119739"/>
          </a:xfrm>
          <a:prstGeom prst="rect">
            <a:avLst/>
          </a:prstGeom>
        </p:spPr>
      </p:pic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Lösungsorientierte Angioplastie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Koronare</a:t>
            </a:r>
            <a:r>
              <a:rPr lang="en-US" sz="2800" dirty="0">
                <a:solidFill>
                  <a:schemeClr val="tx1"/>
                </a:solidFill>
              </a:rPr>
              <a:t> Angioplastie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Produktportfolio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31339F7-17A8-B78E-8E2D-ECD3E6D3204A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BE0A88BA-9232-70DB-53F9-8A604D6460D0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11FF854-1034-1F8B-B24E-7E494F52B35B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Grafik 2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D37B57C-0F33-98C4-93F4-743E1DA81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8DACE3AD-A162-8A77-50B9-D602367E0C90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F053B29-8CF8-98D3-AB25-999EA9F87640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Grafik 2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0E3B4EC-2D67-CF62-FC61-155AD97FB3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12E868A-3971-C698-74DD-B5D2CA90401D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E1E5A7D4-10B3-0FE8-6164-AF3C284437EE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fik 2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63338F0-7924-6D97-D6CE-9F4B5F736A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5E13F11-F4FA-5F49-7661-52CF8EF5559F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2C4BF0F-F37A-8A96-82B4-B1B2E141FFA3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Grafik 32">
              <a:hlinkClick r:id="rId14"/>
              <a:extLst>
                <a:ext uri="{FF2B5EF4-FFF2-40B4-BE49-F238E27FC236}">
                  <a16:creationId xmlns:a16="http://schemas.microsoft.com/office/drawing/2014/main" id="{58AF6486-7FCE-FC42-04EA-8CDB8A070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387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451EB06-34EE-D435-09A9-130836B63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31"/>
          <a:stretch/>
        </p:blipFill>
        <p:spPr>
          <a:xfrm>
            <a:off x="829676" y="2060575"/>
            <a:ext cx="5959411" cy="3659543"/>
          </a:xfrm>
          <a:prstGeom prst="rect">
            <a:avLst/>
          </a:prstGeom>
        </p:spPr>
      </p:pic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Lösungsorientierte Angioplastie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Produktportfolio</a:t>
            </a:r>
            <a:br>
              <a:rPr lang="en-US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F5AB79D-6050-B62C-3916-0BAA2D01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087" y="1772817"/>
            <a:ext cx="4923538" cy="3947302"/>
          </a:xfrm>
        </p:spPr>
        <p:txBody>
          <a:bodyPr/>
          <a:lstStyle/>
          <a:p>
            <a:pPr algn="ctr">
              <a:lnSpc>
                <a:spcPts val="34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ts val="34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SeQuent</a:t>
            </a:r>
            <a:r>
              <a:rPr lang="en-US" sz="2000" baseline="30000" dirty="0">
                <a:solidFill>
                  <a:schemeClr val="tx1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 SCB</a:t>
            </a:r>
          </a:p>
          <a:p>
            <a:pPr algn="ctr">
              <a:lnSpc>
                <a:spcPts val="3400"/>
              </a:lnSpc>
            </a:pPr>
            <a:r>
              <a:rPr lang="en-US" sz="2000" dirty="0" err="1">
                <a:solidFill>
                  <a:schemeClr val="tx1"/>
                </a:solidFill>
              </a:rPr>
              <a:t>ist</a:t>
            </a:r>
            <a:r>
              <a:rPr lang="en-US" sz="2000" dirty="0">
                <a:solidFill>
                  <a:schemeClr val="tx1"/>
                </a:solidFill>
              </a:rPr>
              <a:t> der </a:t>
            </a:r>
            <a:r>
              <a:rPr lang="en-US" sz="2800" dirty="0" err="1">
                <a:solidFill>
                  <a:srgbClr val="00A97A"/>
                </a:solidFill>
              </a:rPr>
              <a:t>erste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mit</a:t>
            </a:r>
            <a:r>
              <a:rPr lang="en-US" sz="2000" dirty="0">
                <a:solidFill>
                  <a:schemeClr val="tx1"/>
                </a:solidFill>
              </a:rPr>
              <a:t> Sirolimus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beschichtete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Ballonkatheter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publizierten</a:t>
            </a:r>
            <a:r>
              <a:rPr lang="en-US" sz="2000" dirty="0">
                <a:solidFill>
                  <a:schemeClr val="tx1"/>
                </a:solidFill>
              </a:rPr>
              <a:t> RCTs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für de-novo </a:t>
            </a:r>
            <a:r>
              <a:rPr lang="en-US" sz="2000" dirty="0" err="1">
                <a:solidFill>
                  <a:schemeClr val="tx1"/>
                </a:solidFill>
              </a:rPr>
              <a:t>Läsionen</a:t>
            </a:r>
            <a:r>
              <a:rPr lang="en-US" sz="2000" dirty="0">
                <a:solidFill>
                  <a:schemeClr val="tx1"/>
                </a:solidFill>
              </a:rPr>
              <a:t> und ISR.</a:t>
            </a:r>
            <a:r>
              <a:rPr lang="en-US" sz="2000" baseline="30000" dirty="0">
                <a:solidFill>
                  <a:schemeClr val="tx1"/>
                </a:solidFill>
              </a:rPr>
              <a:t>2,3,4</a:t>
            </a:r>
          </a:p>
          <a:p>
            <a:pPr algn="ctr">
              <a:lnSpc>
                <a:spcPts val="34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6FB7C18-0C41-8220-0389-B82101FF70CA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C0DD5B8-9E73-D97E-CDB0-D0A443573384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33155787-F5FE-1C44-7850-4465571504C6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Grafik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2F9A6F0-C697-510D-3333-288B142260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6D020A8-CA1C-B90D-D22B-9DD0F8895B33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80F7A4B2-5E21-23B4-B919-EE3BDF4AAF61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Grafik 1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F1C0EAC-C5CD-A457-6586-8C1E001D8E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55CE5B4-C04E-A87B-14EB-247ACFE8BE78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96F6F07D-4A3D-D99B-10A5-C7822CC1F0F0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Grafik 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70A2C763-8875-74B3-C5AF-EAB0F5F2E5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730D4AC-DB77-4A6D-ABB9-83A767FE181E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B910798-C725-3EFF-93CA-80D580077C2E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fik 16">
              <a:hlinkClick r:id="rId14"/>
              <a:extLst>
                <a:ext uri="{FF2B5EF4-FFF2-40B4-BE49-F238E27FC236}">
                  <a16:creationId xmlns:a16="http://schemas.microsoft.com/office/drawing/2014/main" id="{01B473CF-BC60-D7B9-A7B1-0E6F4DFB5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7516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073B68-DC3F-B985-718C-0B92BD405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36" t="7745" r="23666" b="22822"/>
          <a:stretch/>
        </p:blipFill>
        <p:spPr>
          <a:xfrm>
            <a:off x="2423685" y="-979639"/>
            <a:ext cx="6114080" cy="797977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531B7FD-CB79-CDA8-A7B1-36A3DFB99337}"/>
              </a:ext>
            </a:extLst>
          </p:cNvPr>
          <p:cNvSpPr txBox="1"/>
          <p:nvPr/>
        </p:nvSpPr>
        <p:spPr>
          <a:xfrm>
            <a:off x="4770452" y="2846531"/>
            <a:ext cx="6114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Wofür setzen Sie den</a:t>
            </a:r>
            <a:br>
              <a:rPr lang="de-DE" dirty="0"/>
            </a:br>
            <a:r>
              <a:rPr lang="de-DE" dirty="0">
                <a:solidFill>
                  <a:srgbClr val="00A97A"/>
                </a:solidFill>
              </a:rPr>
              <a:t>SeQuent</a:t>
            </a:r>
            <a:r>
              <a:rPr lang="de-DE" baseline="30000" dirty="0">
                <a:solidFill>
                  <a:srgbClr val="00A97A"/>
                </a:solidFill>
              </a:rPr>
              <a:t>® </a:t>
            </a:r>
            <a:r>
              <a:rPr lang="de-DE" dirty="0">
                <a:solidFill>
                  <a:srgbClr val="00A97A"/>
                </a:solidFill>
              </a:rPr>
              <a:t>SCB </a:t>
            </a:r>
            <a:r>
              <a:rPr lang="de-DE" dirty="0"/>
              <a:t>ein?</a:t>
            </a: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Lösungsorientierte Angioplastie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Produktportfolio</a:t>
            </a:r>
            <a:br>
              <a:rPr lang="en-US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428130B-6295-36C0-949E-C9576516EC67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5408A0EA-31D3-74CD-1321-C0F518835008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7CB6667-5FA1-447E-86D0-7A1DEBA62D0B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Grafik 1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C41B6AB5-FD81-7972-3A50-C8B8F3608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E08BD68A-7517-2C91-95B4-28461A0980A0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16864B2-AB85-B430-6862-E8465FAD5944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Grafik 1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0E70956-8626-BE92-2F04-051B34F6A8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1CEC3B6-186F-26B5-84FD-C1E04325F682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9107571-F597-64C5-0CB4-DE41CF89CC28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Grafik 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3FC9C514-7FA2-F50E-412B-661733A824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81EEED1-ABEB-6BF7-319B-4B58A43AFE08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FBF667-600F-5C6F-0B0C-5D1C6844B173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fik 15">
              <a:hlinkClick r:id="rId15"/>
              <a:extLst>
                <a:ext uri="{FF2B5EF4-FFF2-40B4-BE49-F238E27FC236}">
                  <a16:creationId xmlns:a16="http://schemas.microsoft.com/office/drawing/2014/main" id="{42DCC724-F2E1-EA3E-C271-8C5A5D1A9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110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F950E75-11C2-4DDC-67D6-F13542595848}"/>
              </a:ext>
            </a:extLst>
          </p:cNvPr>
          <p:cNvSpPr/>
          <p:nvPr/>
        </p:nvSpPr>
        <p:spPr bwMode="gray">
          <a:xfrm>
            <a:off x="6096000" y="4758801"/>
            <a:ext cx="5165805" cy="14931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28B4510E-39C3-D91D-EEF0-FBC024B2B65A}"/>
              </a:ext>
            </a:extLst>
          </p:cNvPr>
          <p:cNvSpPr/>
          <p:nvPr/>
        </p:nvSpPr>
        <p:spPr bwMode="gray">
          <a:xfrm>
            <a:off x="803411" y="4761149"/>
            <a:ext cx="5165805" cy="14931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6A935C-0FC2-8582-EB04-32D546655AAC}"/>
              </a:ext>
            </a:extLst>
          </p:cNvPr>
          <p:cNvSpPr txBox="1"/>
          <p:nvPr/>
        </p:nvSpPr>
        <p:spPr>
          <a:xfrm>
            <a:off x="6240018" y="4761148"/>
            <a:ext cx="5165805" cy="13307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Anwender, die daran interessiert sind, mit einer </a:t>
            </a:r>
            <a:r>
              <a:rPr lang="de-DE" sz="1400" dirty="0">
                <a:solidFill>
                  <a:srgbClr val="00B482"/>
                </a:solidFill>
              </a:rPr>
              <a:t>neuen Technologie 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auf Basis klinischer Studien zu arbeiten und weitere klinische Evidenz für einen Sirolimus beschichteten Ballonkatheter aufzubauen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11122574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SeQuent</a:t>
            </a:r>
            <a:r>
              <a:rPr lang="en-US" sz="2800" baseline="30000" dirty="0">
                <a:solidFill>
                  <a:schemeClr val="tx1"/>
                </a:solidFill>
              </a:rPr>
              <a:t>® </a:t>
            </a:r>
            <a:r>
              <a:rPr lang="en-US" sz="2800" dirty="0">
                <a:solidFill>
                  <a:schemeClr val="tx1"/>
                </a:solidFill>
              </a:rPr>
              <a:t>DCBs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Die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bewährten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Leistungsträger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koronaren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Angioplastie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96B7632-A6D6-FF96-3ABB-ED39E661DD25}"/>
              </a:ext>
            </a:extLst>
          </p:cNvPr>
          <p:cNvGrpSpPr/>
          <p:nvPr/>
        </p:nvGrpSpPr>
        <p:grpSpPr>
          <a:xfrm>
            <a:off x="695400" y="1775957"/>
            <a:ext cx="6377708" cy="2918702"/>
            <a:chOff x="1259260" y="2086794"/>
            <a:chExt cx="6377708" cy="291870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EF56109-661E-7118-B014-0C0B0EC4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72" y="2155661"/>
              <a:ext cx="1384403" cy="1035511"/>
            </a:xfrm>
            <a:prstGeom prst="rect">
              <a:avLst/>
            </a:prstGeom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302C168-FA31-5699-3718-36DDF606AC48}"/>
                </a:ext>
              </a:extLst>
            </p:cNvPr>
            <p:cNvGrpSpPr/>
            <p:nvPr/>
          </p:nvGrpSpPr>
          <p:grpSpPr>
            <a:xfrm>
              <a:off x="3383496" y="2086794"/>
              <a:ext cx="1749692" cy="1509027"/>
              <a:chOff x="1818419" y="-104871"/>
              <a:chExt cx="1749692" cy="1509027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1A7AE1BB-2A6D-43A3-8B66-22A89C637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1818419" y="-104871"/>
                <a:ext cx="1509027" cy="1509027"/>
              </a:xfrm>
              <a:prstGeom prst="rect">
                <a:avLst/>
              </a:prstGeom>
            </p:spPr>
          </p:pic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B46E2E37-4163-5E4E-A9B3-16B261FBD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271" y="515156"/>
                <a:ext cx="100584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r>
                  <a:rPr lang="en-US" sz="800" dirty="0" err="1">
                    <a:solidFill>
                      <a:srgbClr val="00A97A"/>
                    </a:solidFill>
                    <a:effectLst/>
                    <a:latin typeface="RotisSansSerif" panose="020B0500000000000000" pitchFamily="34" charset="0"/>
                    <a:ea typeface="Times New Roman" panose="02020603050405020304" pitchFamily="18" charset="0"/>
                  </a:rPr>
                  <a:t>SeQuent</a:t>
                </a:r>
                <a:r>
                  <a:rPr lang="en-US" sz="800" dirty="0">
                    <a:solidFill>
                      <a:srgbClr val="00A97A"/>
                    </a:solidFill>
                    <a:effectLst/>
                    <a:latin typeface="RotisSansSerif" panose="020B0500000000000000" pitchFamily="34" charset="0"/>
                    <a:ea typeface="Times New Roman" panose="02020603050405020304" pitchFamily="18" charset="0"/>
                  </a:rPr>
                  <a:t> Please NEO</a:t>
                </a:r>
                <a:endParaRPr lang="de-DE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A81C85F-C186-62AC-F523-8872F1DBB30A}"/>
                </a:ext>
              </a:extLst>
            </p:cNvPr>
            <p:cNvSpPr txBox="1"/>
            <p:nvPr/>
          </p:nvSpPr>
          <p:spPr>
            <a:xfrm>
              <a:off x="1259260" y="3235781"/>
              <a:ext cx="6377708" cy="1769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00B482"/>
                </a:buClr>
                <a:buFont typeface="Wingdings" panose="05000000000000000000" pitchFamily="2" charset="2"/>
                <a:buChar char="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Paclitaxel </a:t>
              </a:r>
              <a:r>
                <a:rPr lang="de-DE" sz="1400" b="1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+</a:t>
              </a: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de-DE" sz="1400" dirty="0" err="1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Iopromid</a:t>
              </a: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-Beschichtung</a:t>
              </a:r>
            </a:p>
            <a:p>
              <a:pPr marL="342900" lvl="0" indent="-342900">
                <a:spcAft>
                  <a:spcPts val="600"/>
                </a:spcAft>
                <a:buClr>
                  <a:srgbClr val="00B482"/>
                </a:buClr>
                <a:buFont typeface="Wingdings" panose="05000000000000000000" pitchFamily="2" charset="2"/>
                <a:buChar char="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Gute klinische Evidenz aus über 15 Jahren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00B482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110+ klinische Studien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00B482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25.000+ eingeschlossene Patienten</a:t>
              </a:r>
            </a:p>
            <a:p>
              <a:pPr marL="1200150" lvl="2" indent="-285750">
                <a:spcAft>
                  <a:spcPts val="600"/>
                </a:spcAft>
                <a:buClr>
                  <a:srgbClr val="00B482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latin typeface="+mj-lt"/>
                  <a:ea typeface="Times New Roman" panose="02020603050405020304" pitchFamily="18" charset="0"/>
                </a:rPr>
                <a:t>ISR: 55+ Studien</a:t>
              </a:r>
            </a:p>
            <a:p>
              <a:pPr marL="1200150" lvl="2" indent="-285750">
                <a:spcAft>
                  <a:spcPts val="600"/>
                </a:spcAft>
                <a:buClr>
                  <a:srgbClr val="00B482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uFill>
                    <a:solidFill>
                      <a:srgbClr val="00B482"/>
                    </a:solidFill>
                  </a:uFill>
                  <a:latin typeface="+mj-lt"/>
                </a:rPr>
                <a:t>De-</a:t>
              </a:r>
              <a:r>
                <a:rPr lang="de-DE" sz="1400" dirty="0" err="1">
                  <a:uFill>
                    <a:solidFill>
                      <a:srgbClr val="00B482"/>
                    </a:solidFill>
                  </a:uFill>
                  <a:latin typeface="+mj-lt"/>
                </a:rPr>
                <a:t>novo</a:t>
              </a:r>
              <a:r>
                <a:rPr lang="de-DE" sz="1400" dirty="0">
                  <a:uFill>
                    <a:solidFill>
                      <a:srgbClr val="00B482"/>
                    </a:solidFill>
                  </a:uFill>
                  <a:latin typeface="+mj-lt"/>
                </a:rPr>
                <a:t>: 65+ Studien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0E245E5-B22F-9A70-38B3-33C6FABD196D}"/>
              </a:ext>
            </a:extLst>
          </p:cNvPr>
          <p:cNvGrpSpPr/>
          <p:nvPr/>
        </p:nvGrpSpPr>
        <p:grpSpPr>
          <a:xfrm>
            <a:off x="6119471" y="1775957"/>
            <a:ext cx="6349237" cy="2918702"/>
            <a:chOff x="7334562" y="2062400"/>
            <a:chExt cx="6349237" cy="291870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0EACB35-D0FE-2F3A-DAAD-5631FF3CF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7"/>
            <a:stretch/>
          </p:blipFill>
          <p:spPr bwMode="auto">
            <a:xfrm>
              <a:off x="9471331" y="2136649"/>
              <a:ext cx="1380574" cy="10301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1BBE4270-9CF1-9907-1AC3-2D2DFD68E4D1}"/>
                </a:ext>
              </a:extLst>
            </p:cNvPr>
            <p:cNvGrpSpPr/>
            <p:nvPr/>
          </p:nvGrpSpPr>
          <p:grpSpPr>
            <a:xfrm>
              <a:off x="7334562" y="2062400"/>
              <a:ext cx="1503111" cy="1503111"/>
              <a:chOff x="-1301755" y="-68867"/>
              <a:chExt cx="1503111" cy="1503111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1A7AE1BB-2A6D-43A3-8B66-22A89C637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V="1">
                <a:off x="-1301755" y="-68867"/>
                <a:ext cx="1503111" cy="1503111"/>
              </a:xfrm>
              <a:prstGeom prst="rect">
                <a:avLst/>
              </a:prstGeom>
            </p:spPr>
          </p:pic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FB93B2D1-DFFC-9D1F-FD40-2B9AFA8C8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57864" y="541753"/>
                <a:ext cx="73914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r>
                  <a:rPr lang="en-US" sz="800" dirty="0" err="1">
                    <a:solidFill>
                      <a:srgbClr val="9E2AB5"/>
                    </a:solidFill>
                    <a:effectLst/>
                    <a:latin typeface="RotisSansSerif" panose="020B0500000000000000" pitchFamily="34" charset="0"/>
                    <a:ea typeface="Times New Roman" panose="02020603050405020304" pitchFamily="18" charset="0"/>
                  </a:rPr>
                  <a:t>SeQuent</a:t>
                </a:r>
                <a:r>
                  <a:rPr lang="en-US" sz="800" dirty="0">
                    <a:solidFill>
                      <a:srgbClr val="9E2AB5"/>
                    </a:solidFill>
                    <a:effectLst/>
                    <a:latin typeface="RotisSansSerif" panose="020B0500000000000000" pitchFamily="34" charset="0"/>
                    <a:ea typeface="Times New Roman" panose="02020603050405020304" pitchFamily="18" charset="0"/>
                  </a:rPr>
                  <a:t> SCB</a:t>
                </a:r>
                <a:endParaRPr lang="de-DE" sz="1200" dirty="0">
                  <a:solidFill>
                    <a:srgbClr val="9E2AB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1F94B33-B7F4-6784-9F5B-DA2318AD77A3}"/>
                </a:ext>
              </a:extLst>
            </p:cNvPr>
            <p:cNvSpPr txBox="1"/>
            <p:nvPr/>
          </p:nvSpPr>
          <p:spPr>
            <a:xfrm>
              <a:off x="7361509" y="3211387"/>
              <a:ext cx="6322290" cy="1769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9E2AB5"/>
                </a:buClr>
                <a:buFont typeface="Wingdings" panose="05000000000000000000" pitchFamily="2" charset="2"/>
                <a:buChar char="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ea typeface="Times New Roman" panose="02020603050405020304" pitchFamily="18" charset="0"/>
                </a:rPr>
                <a:t>Sirolimus </a:t>
              </a:r>
              <a:r>
                <a:rPr lang="de-DE" sz="1400" b="1" dirty="0">
                  <a:effectLst/>
                  <a:uFill>
                    <a:solidFill>
                      <a:srgbClr val="00B482"/>
                    </a:solidFill>
                  </a:uFill>
                  <a:ea typeface="Times New Roman" panose="02020603050405020304" pitchFamily="18" charset="0"/>
                </a:rPr>
                <a:t>+</a:t>
              </a: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ea typeface="Times New Roman" panose="02020603050405020304" pitchFamily="18" charset="0"/>
                </a:rPr>
                <a:t> BHT Beschichtung</a:t>
              </a:r>
              <a:r>
                <a:rPr lang="de-DE" sz="1400" dirty="0">
                  <a:solidFill>
                    <a:srgbClr val="FFFFFF"/>
                  </a:solidFill>
                  <a:effectLst/>
                  <a:uFill>
                    <a:solidFill>
                      <a:srgbClr val="00B482"/>
                    </a:solidFill>
                  </a:uFill>
                  <a:ea typeface="Times New Roman" panose="02020603050405020304" pitchFamily="18" charset="0"/>
                </a:rPr>
                <a:t>                      _    </a:t>
              </a:r>
              <a:endParaRPr lang="de-DE" sz="1400" dirty="0">
                <a:effectLst/>
                <a:uFill>
                  <a:solidFill>
                    <a:srgbClr val="00B482"/>
                  </a:solidFill>
                </a:uFill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9E2AB5"/>
                </a:buClr>
                <a:buFont typeface="Wingdings" panose="05000000000000000000" pitchFamily="2" charset="2"/>
                <a:buChar char=""/>
              </a:pPr>
              <a:r>
                <a:rPr lang="de-DE" sz="1400" dirty="0">
                  <a:effectLst/>
                  <a:uFill>
                    <a:solidFill>
                      <a:srgbClr val="00B482"/>
                    </a:solidFill>
                  </a:uFill>
                  <a:ea typeface="Times New Roman" panose="02020603050405020304" pitchFamily="18" charset="0"/>
                </a:rPr>
                <a:t>Neue Technologie mit 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9E2AB5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effectLst/>
                  <a:uFill>
                    <a:solidFill>
                      <a:srgbClr val="9E2AB5"/>
                    </a:solidFill>
                  </a:uFill>
                  <a:ea typeface="Times New Roman" panose="02020603050405020304" pitchFamily="18" charset="0"/>
                </a:rPr>
                <a:t>3 veröffentlichten RCTs</a:t>
              </a:r>
            </a:p>
            <a:p>
              <a:pPr marL="742950" lvl="1" indent="-285750">
                <a:spcAft>
                  <a:spcPts val="600"/>
                </a:spcAft>
                <a:buClr>
                  <a:srgbClr val="9E2AB5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effectLst/>
                  <a:uFill>
                    <a:solidFill>
                      <a:srgbClr val="9E2AB5"/>
                    </a:solidFill>
                  </a:uFill>
                  <a:ea typeface="Times New Roman" panose="02020603050405020304" pitchFamily="18" charset="0"/>
                </a:rPr>
                <a:t>150+ eingeschlossenen Patienten</a:t>
              </a:r>
            </a:p>
            <a:p>
              <a:pPr marL="1200150" lvl="2" indent="-285750">
                <a:spcAft>
                  <a:spcPts val="600"/>
                </a:spcAft>
                <a:buClr>
                  <a:srgbClr val="9E2AB5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effectLst/>
                  <a:uFill>
                    <a:solidFill>
                      <a:srgbClr val="9E2AB5"/>
                    </a:solidFill>
                  </a:uFill>
                  <a:ea typeface="Times New Roman" panose="02020603050405020304" pitchFamily="18" charset="0"/>
                  <a:cs typeface="Times New Roman" panose="02020603050405020304" pitchFamily="18" charset="0"/>
                </a:rPr>
                <a:t>ISR: 2+ Studien</a:t>
              </a:r>
            </a:p>
            <a:p>
              <a:pPr marL="1200150" lvl="2" indent="-285750">
                <a:spcAft>
                  <a:spcPts val="600"/>
                </a:spcAft>
                <a:buClr>
                  <a:srgbClr val="9E2AB5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uFill>
                    <a:solidFill>
                      <a:srgbClr val="9E2AB5"/>
                    </a:solidFill>
                  </a:uFill>
                  <a:cs typeface="Times New Roman" panose="02020603050405020304" pitchFamily="18" charset="0"/>
                </a:rPr>
                <a:t>De-</a:t>
              </a:r>
              <a:r>
                <a:rPr lang="de-DE" sz="1400" dirty="0" err="1">
                  <a:uFill>
                    <a:solidFill>
                      <a:srgbClr val="9E2AB5"/>
                    </a:solidFill>
                  </a:uFill>
                  <a:cs typeface="Times New Roman" panose="02020603050405020304" pitchFamily="18" charset="0"/>
                </a:rPr>
                <a:t>novo</a:t>
              </a:r>
              <a:r>
                <a:rPr lang="de-DE" sz="1400" dirty="0">
                  <a:uFill>
                    <a:solidFill>
                      <a:srgbClr val="9E2AB5"/>
                    </a:solidFill>
                  </a:uFill>
                  <a:cs typeface="Times New Roman" panose="02020603050405020304" pitchFamily="18" charset="0"/>
                </a:rPr>
                <a:t>: 1+ Studie 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1CF4DC07-1200-861D-EB9E-F4C6815C907D}"/>
              </a:ext>
            </a:extLst>
          </p:cNvPr>
          <p:cNvSpPr txBox="1"/>
          <p:nvPr/>
        </p:nvSpPr>
        <p:spPr>
          <a:xfrm>
            <a:off x="695400" y="4893647"/>
            <a:ext cx="5165806" cy="14333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Anwender, </a:t>
            </a:r>
            <a:r>
              <a:rPr lang="de-DE" sz="1400" dirty="0">
                <a:solidFill>
                  <a:srgbClr val="00B482"/>
                </a:solidFill>
                <a:effectLst/>
                <a:ea typeface="Times New Roman" panose="02020603050405020304" pitchFamily="18" charset="0"/>
              </a:rPr>
              <a:t>die den am besten untersuchten koronaren medikamentenbeschichteten Ballonkatheter</a:t>
            </a:r>
            <a:r>
              <a:rPr lang="de-DE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auf dem Markt</a:t>
            </a:r>
            <a:r>
              <a:rPr lang="de-DE" sz="1400" dirty="0">
                <a:effectLst/>
                <a:ea typeface="Times New Roman" panose="02020603050405020304" pitchFamily="18" charset="0"/>
              </a:rPr>
              <a:t> verwenden möchten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de-DE" sz="1400" dirty="0">
              <a:effectLst/>
              <a:ea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ea typeface="Times New Roman" panose="02020603050405020304" pitchFamily="18" charset="0"/>
              </a:rPr>
              <a:t>	</a:t>
            </a:r>
            <a:endParaRPr lang="de-DE" sz="14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4505501-073B-1DDB-67D8-E86C00849F62}"/>
              </a:ext>
            </a:extLst>
          </p:cNvPr>
          <p:cNvSpPr txBox="1"/>
          <p:nvPr/>
        </p:nvSpPr>
        <p:spPr>
          <a:xfrm>
            <a:off x="6766780" y="5752390"/>
            <a:ext cx="6350000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9E2AB5"/>
                </a:solidFill>
              </a:rPr>
              <a:t>SeQuent</a:t>
            </a:r>
            <a:r>
              <a:rPr lang="en-US" sz="2000" baseline="30000" dirty="0">
                <a:solidFill>
                  <a:srgbClr val="9E2AB5"/>
                </a:solidFill>
              </a:rPr>
              <a:t>®</a:t>
            </a:r>
            <a:r>
              <a:rPr lang="de-DE" sz="2000" baseline="30000" dirty="0">
                <a:solidFill>
                  <a:srgbClr val="9E2AB5"/>
                </a:solidFill>
              </a:rPr>
              <a:t> </a:t>
            </a:r>
            <a:r>
              <a:rPr lang="de-DE" sz="2000" dirty="0">
                <a:solidFill>
                  <a:srgbClr val="9E2AB5"/>
                </a:solidFill>
              </a:rPr>
              <a:t>SCB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446E3EC-1376-AF9F-BB35-284B3D438363}"/>
              </a:ext>
            </a:extLst>
          </p:cNvPr>
          <p:cNvSpPr txBox="1"/>
          <p:nvPr/>
        </p:nvSpPr>
        <p:spPr>
          <a:xfrm>
            <a:off x="1491288" y="5697252"/>
            <a:ext cx="4352820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A97A"/>
                </a:solidFill>
              </a:rPr>
              <a:t>SeQuent</a:t>
            </a:r>
            <a:r>
              <a:rPr lang="en-US" sz="2000" baseline="30000" dirty="0">
                <a:solidFill>
                  <a:srgbClr val="00A97A"/>
                </a:solidFill>
              </a:rPr>
              <a:t>®</a:t>
            </a:r>
            <a:r>
              <a:rPr lang="de-DE" sz="2000" baseline="30000" dirty="0">
                <a:solidFill>
                  <a:srgbClr val="00A97A"/>
                </a:solidFill>
              </a:rPr>
              <a:t> </a:t>
            </a:r>
            <a:r>
              <a:rPr lang="de-DE" sz="2000" dirty="0" err="1">
                <a:solidFill>
                  <a:srgbClr val="00A97A"/>
                </a:solidFill>
              </a:rPr>
              <a:t>Please</a:t>
            </a:r>
            <a:r>
              <a:rPr lang="de-DE" sz="2000" dirty="0">
                <a:solidFill>
                  <a:srgbClr val="00A97A"/>
                </a:solidFill>
              </a:rPr>
              <a:t> NEO</a:t>
            </a:r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D8B13538-9B50-DDD5-46BD-4936F84E7BBA}"/>
              </a:ext>
            </a:extLst>
          </p:cNvPr>
          <p:cNvSpPr/>
          <p:nvPr/>
        </p:nvSpPr>
        <p:spPr bwMode="gray">
          <a:xfrm>
            <a:off x="1019436" y="5769260"/>
            <a:ext cx="424172" cy="240897"/>
          </a:xfrm>
          <a:prstGeom prst="rightArrow">
            <a:avLst/>
          </a:prstGeom>
          <a:noFill/>
          <a:ln w="9525" cap="flat" cmpd="sng" algn="ctr">
            <a:solidFill>
              <a:srgbClr val="00A97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DCC2AC2-CD02-4C60-3A82-C9DC1A3A7E04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63FC738F-CF2B-199A-AE72-75CF3365C45F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9BFCD0AC-8E65-F357-83A4-850F3CC4D2CE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Grafik 4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04805BB8-428A-13FB-2D70-56186F8D6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B327B011-C337-F507-45F2-7E9D9684FC14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2AF8A42A-42C9-1CD0-5755-CD6C89A1379E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8" name="Grafik 4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7B24EBF-7B26-417D-69C0-D56FAFCEE1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B6280017-4464-025F-C0A3-5E9F9CEBEEB2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019960BA-6351-07D2-4B5E-DC0F8A130B9F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2" name="Grafik 4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194BE35-E395-33C5-05C9-04612C287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7F22ED0-D974-B988-0EA0-B04A81BE5429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A67E12E0-CC9A-4F72-2239-05EAB7368177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fik 52">
              <a:hlinkClick r:id="rId19"/>
              <a:extLst>
                <a:ext uri="{FF2B5EF4-FFF2-40B4-BE49-F238E27FC236}">
                  <a16:creationId xmlns:a16="http://schemas.microsoft.com/office/drawing/2014/main" id="{B3661E38-F705-5223-C520-0A58C8F5F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  <p:sp>
        <p:nvSpPr>
          <p:cNvPr id="23" name="Pfeil: nach rechts 46">
            <a:extLst>
              <a:ext uri="{FF2B5EF4-FFF2-40B4-BE49-F238E27FC236}">
                <a16:creationId xmlns:a16="http://schemas.microsoft.com/office/drawing/2014/main" id="{F1E1B96C-8C8F-C383-BEA9-503A32A80E82}"/>
              </a:ext>
            </a:extLst>
          </p:cNvPr>
          <p:cNvSpPr/>
          <p:nvPr/>
        </p:nvSpPr>
        <p:spPr bwMode="gray">
          <a:xfrm>
            <a:off x="6319899" y="5815925"/>
            <a:ext cx="424172" cy="240897"/>
          </a:xfrm>
          <a:prstGeom prst="rightArrow">
            <a:avLst/>
          </a:prstGeom>
          <a:noFill/>
          <a:ln w="9525" cap="flat" cmpd="sng" algn="ctr">
            <a:solidFill>
              <a:srgbClr val="00A97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7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11230586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SeQuent</a:t>
            </a:r>
            <a:r>
              <a:rPr lang="en-US" sz="2800" baseline="30000" dirty="0">
                <a:solidFill>
                  <a:schemeClr val="tx1"/>
                </a:solidFill>
              </a:rPr>
              <a:t>® </a:t>
            </a:r>
            <a:r>
              <a:rPr lang="en-US" sz="2800" dirty="0">
                <a:solidFill>
                  <a:schemeClr val="tx1"/>
                </a:solidFill>
              </a:rPr>
              <a:t>SCB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First-in-man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Studie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(RCT)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708788-D119-30C4-5E75-5D57036EC44C}"/>
              </a:ext>
            </a:extLst>
          </p:cNvPr>
          <p:cNvSpPr txBox="1"/>
          <p:nvPr/>
        </p:nvSpPr>
        <p:spPr>
          <a:xfrm>
            <a:off x="1816039" y="2744924"/>
            <a:ext cx="637011" cy="282573"/>
          </a:xfrm>
          <a:prstGeom prst="rect">
            <a:avLst/>
          </a:prstGeom>
          <a:solidFill>
            <a:srgbClr val="9E2AB5"/>
          </a:solidFill>
        </p:spPr>
        <p:txBody>
          <a:bodyPr wrap="none" lIns="90000" tIns="18000" rIns="90000" bIns="18000" rtlCol="0" anchor="ctr">
            <a:spAutoFit/>
          </a:bodyPr>
          <a:lstStyle/>
          <a:p>
            <a:pPr defTabSz="1088776"/>
            <a:r>
              <a:rPr lang="en-US" sz="1600" b="1" dirty="0">
                <a:solidFill>
                  <a:srgbClr val="FFFFFF"/>
                </a:solidFill>
                <a:ea typeface="Helvetica Neue"/>
                <a:cs typeface="Helvetica Neue"/>
                <a:sym typeface="Helvetica Neue"/>
              </a:rPr>
              <a:t>2019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E04089-F005-B4A6-E69B-22B02DB4863C}"/>
              </a:ext>
            </a:extLst>
          </p:cNvPr>
          <p:cNvSpPr txBox="1"/>
          <p:nvPr/>
        </p:nvSpPr>
        <p:spPr>
          <a:xfrm>
            <a:off x="6096000" y="3429000"/>
            <a:ext cx="610985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https://pubmed.ncbi.nlm.nih.gov/30898253/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FE8E29-7D02-6187-4FFE-983C8781548C}"/>
              </a:ext>
            </a:extLst>
          </p:cNvPr>
          <p:cNvSpPr txBox="1"/>
          <p:nvPr/>
        </p:nvSpPr>
        <p:spPr>
          <a:xfrm>
            <a:off x="1816038" y="2132856"/>
            <a:ext cx="3492389" cy="40780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1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B41016-1C3D-30FC-9107-7183C0CBB0EF}"/>
              </a:ext>
            </a:extLst>
          </p:cNvPr>
          <p:cNvSpPr txBox="1"/>
          <p:nvPr/>
        </p:nvSpPr>
        <p:spPr>
          <a:xfrm>
            <a:off x="1811524" y="3116724"/>
            <a:ext cx="2413886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defTabSz="825500" hangingPunct="0"/>
            <a:r>
              <a:rPr lang="en-US" sz="1600" b="1" dirty="0">
                <a:solidFill>
                  <a:srgbClr val="00B482"/>
                </a:solidFill>
                <a:ea typeface="Helvetica Neue"/>
                <a:cs typeface="Helvetica Neue"/>
                <a:sym typeface="Helvetica Neue"/>
              </a:rPr>
              <a:t>Publikation:</a:t>
            </a:r>
          </a:p>
          <a:p>
            <a:pPr defTabSz="825500" hangingPunct="0"/>
            <a:r>
              <a:rPr lang="en-US" sz="1600" b="1" dirty="0">
                <a:solidFill>
                  <a:srgbClr val="000000">
                    <a:alpha val="50000"/>
                  </a:srgbClr>
                </a:solidFill>
                <a:ea typeface="Helvetica Neue"/>
                <a:cs typeface="Helvetica Neue"/>
                <a:sym typeface="Helvetica Neue"/>
              </a:rPr>
              <a:t>RCT ISR - Malaysia</a:t>
            </a:r>
          </a:p>
          <a:p>
            <a:pPr defTabSz="825500" hangingPunct="0"/>
            <a:r>
              <a:rPr lang="en-US" sz="900" dirty="0"/>
              <a:t>Ali RM et al J Am Coll </a:t>
            </a:r>
            <a:r>
              <a:rPr lang="en-US" sz="900" dirty="0" err="1"/>
              <a:t>Cardiol</a:t>
            </a:r>
            <a:r>
              <a:rPr lang="en-US" sz="900" dirty="0"/>
              <a:t> </a:t>
            </a:r>
            <a:r>
              <a:rPr lang="en-US" sz="900" dirty="0" err="1"/>
              <a:t>Intv</a:t>
            </a:r>
            <a:r>
              <a:rPr lang="en-US" sz="900" dirty="0"/>
              <a:t> 2019;12:558–66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7264D17-959D-F91F-9E9F-DE18B7775D8A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9E99B53-CA77-ADA8-625C-BAA2336CBC33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C3072106-071A-5CFC-F81A-883FEA0F8D78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Grafik 2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7D0C248-EE74-3C6D-1448-5BFDDB4422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12D534C-D537-401F-A8EE-D2EF61AEC01D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AF629FB-47B8-8467-CFF1-7ABA7581D336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Grafik 1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752D50C-ED23-56BA-E252-132B0AB411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86EB32C-3F23-86B3-05DB-D4B152FCC1D8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90CFCBFA-F887-101A-2616-87368FC94889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Grafik 1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E71E8E6-85E9-FC86-E705-0F6EE3B74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70BCF69-EE1A-8DD5-9336-A53E3771F378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B099B638-35FF-3999-22EF-72B76AA7FFED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Grafik 37">
              <a:hlinkClick r:id="rId13"/>
              <a:extLst>
                <a:ext uri="{FF2B5EF4-FFF2-40B4-BE49-F238E27FC236}">
                  <a16:creationId xmlns:a16="http://schemas.microsoft.com/office/drawing/2014/main" id="{D6237330-BB05-626D-F98D-A4805F4A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1590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B. Braun Melsungen AG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0F1CF2-8E91-6843-AF63-1D2AB287FB18}"/>
              </a:ext>
            </a:extLst>
          </p:cNvPr>
          <p:cNvSpPr txBox="1"/>
          <p:nvPr/>
        </p:nvSpPr>
        <p:spPr>
          <a:xfrm>
            <a:off x="11074400" y="39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29630-40EF-0945-B5CD-0E61E2B03B53}"/>
              </a:ext>
            </a:extLst>
          </p:cNvPr>
          <p:cNvSpPr txBox="1"/>
          <p:nvPr/>
        </p:nvSpPr>
        <p:spPr>
          <a:xfrm>
            <a:off x="6354501" y="31714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8FF8B5-F616-0548-84C1-3D22776DB8F9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Läsionstherapie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890C2A0-93F8-248C-0BEF-D261EFA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74" y="692992"/>
            <a:ext cx="11230586" cy="863800"/>
          </a:xfrm>
        </p:spPr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SeQuent</a:t>
            </a:r>
            <a:r>
              <a:rPr lang="en-US" sz="2800" baseline="30000" dirty="0">
                <a:solidFill>
                  <a:schemeClr val="tx1"/>
                </a:solidFill>
              </a:rPr>
              <a:t>® </a:t>
            </a:r>
            <a:r>
              <a:rPr lang="en-US" sz="2800" dirty="0">
                <a:solidFill>
                  <a:schemeClr val="tx1"/>
                </a:solidFill>
              </a:rPr>
              <a:t>SCB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First-in-man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Studie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(RCT)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26B2960-A8D5-F75C-7531-2EB01C9332D2}"/>
              </a:ext>
            </a:extLst>
          </p:cNvPr>
          <p:cNvGrpSpPr/>
          <p:nvPr/>
        </p:nvGrpSpPr>
        <p:grpSpPr>
          <a:xfrm>
            <a:off x="1807010" y="3468776"/>
            <a:ext cx="2413886" cy="1148356"/>
            <a:chOff x="3043464" y="4825821"/>
            <a:chExt cx="2413886" cy="1148356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E08C234-7626-DD12-D759-35A3016E4D61}"/>
                </a:ext>
              </a:extLst>
            </p:cNvPr>
            <p:cNvSpPr txBox="1"/>
            <p:nvPr/>
          </p:nvSpPr>
          <p:spPr>
            <a:xfrm>
              <a:off x="3043464" y="5204736"/>
              <a:ext cx="2413886" cy="7694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defTabSz="825500" hangingPunct="0"/>
              <a:r>
                <a:rPr lang="en-US" sz="1600" b="1" dirty="0">
                  <a:solidFill>
                    <a:srgbClr val="00B482"/>
                  </a:solidFill>
                  <a:ea typeface="Helvetica Neue"/>
                  <a:cs typeface="Helvetica Neue"/>
                  <a:sym typeface="Helvetica Neue"/>
                </a:rPr>
                <a:t>Publikation:</a:t>
              </a:r>
            </a:p>
            <a:p>
              <a:pPr defTabSz="825500" hangingPunct="0"/>
              <a:r>
                <a:rPr lang="en-US" sz="1600" b="1" dirty="0">
                  <a:solidFill>
                    <a:srgbClr val="000000">
                      <a:alpha val="50000"/>
                    </a:srgbClr>
                  </a:solidFill>
                  <a:ea typeface="Helvetica Neue"/>
                  <a:cs typeface="Helvetica Neue"/>
                  <a:sym typeface="Helvetica Neue"/>
                </a:rPr>
                <a:t>RCT de novo – Malaysia</a:t>
              </a:r>
            </a:p>
            <a:p>
              <a:pPr defTabSz="825500" hangingPunct="0"/>
              <a:r>
                <a:rPr lang="en-US" sz="900" dirty="0"/>
                <a:t>Ahmad WAW et al. JACC Cardiovasc Interv. 2022 Apr 11;15(7):770-779. </a:t>
              </a:r>
              <a:endParaRPr lang="en-US" sz="900" dirty="0">
                <a:solidFill>
                  <a:srgbClr val="000000">
                    <a:alpha val="50000"/>
                  </a:srgbClr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Textfeld 57">
              <a:extLst>
                <a:ext uri="{FF2B5EF4-FFF2-40B4-BE49-F238E27FC236}">
                  <a16:creationId xmlns:a16="http://schemas.microsoft.com/office/drawing/2014/main" id="{C55FD1EB-52A3-7B2C-B5A6-B9A974E3E9D1}"/>
                </a:ext>
              </a:extLst>
            </p:cNvPr>
            <p:cNvSpPr txBox="1"/>
            <p:nvPr/>
          </p:nvSpPr>
          <p:spPr>
            <a:xfrm>
              <a:off x="3047978" y="4825821"/>
              <a:ext cx="637011" cy="282573"/>
            </a:xfrm>
            <a:prstGeom prst="rect">
              <a:avLst/>
            </a:prstGeom>
            <a:solidFill>
              <a:srgbClr val="9E2AB5"/>
            </a:solidFill>
          </p:spPr>
          <p:txBody>
            <a:bodyPr wrap="square" lIns="90000" tIns="18000" rIns="90000" bIns="18000" rtlCol="0" anchor="ctr">
              <a:spAutoFit/>
            </a:bodyPr>
            <a:lstStyle/>
            <a:p>
              <a:pPr defTabSz="1088776"/>
              <a:r>
                <a:rPr lang="en-US" sz="1600" b="1" dirty="0">
                  <a:solidFill>
                    <a:srgbClr val="FFFFFF"/>
                  </a:solidFill>
                  <a:ea typeface="Helvetica Neue"/>
                  <a:cs typeface="Helvetica Neue"/>
                  <a:sym typeface="Helvetica Neue"/>
                </a:rPr>
                <a:t>2022</a:t>
              </a: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BD29E96E-D766-4A57-9D38-B6E3EE5C1180}"/>
              </a:ext>
            </a:extLst>
          </p:cNvPr>
          <p:cNvSpPr txBox="1"/>
          <p:nvPr/>
        </p:nvSpPr>
        <p:spPr>
          <a:xfrm>
            <a:off x="6109100" y="3429000"/>
            <a:ext cx="6082900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https://pubmed.ncbi.nlm.nih.gov/35305906/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9F7F7F4-40DA-C4A7-A579-6F46FF0DCD42}"/>
              </a:ext>
            </a:extLst>
          </p:cNvPr>
          <p:cNvSpPr txBox="1"/>
          <p:nvPr/>
        </p:nvSpPr>
        <p:spPr>
          <a:xfrm>
            <a:off x="1811523" y="2841176"/>
            <a:ext cx="3492389" cy="40780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2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28CF1C2-ABD2-77B9-3DA1-8269587B4937}"/>
              </a:ext>
            </a:extLst>
          </p:cNvPr>
          <p:cNvGrpSpPr/>
          <p:nvPr/>
        </p:nvGrpSpPr>
        <p:grpSpPr>
          <a:xfrm>
            <a:off x="-22698" y="2976104"/>
            <a:ext cx="555312" cy="2506661"/>
            <a:chOff x="-22698" y="2976104"/>
            <a:chExt cx="555312" cy="2506661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EFA3DCF-97C7-1CB4-9D1F-76DAF53464E1}"/>
                </a:ext>
              </a:extLst>
            </p:cNvPr>
            <p:cNvGrpSpPr/>
            <p:nvPr/>
          </p:nvGrpSpPr>
          <p:grpSpPr>
            <a:xfrm>
              <a:off x="-22698" y="2976104"/>
              <a:ext cx="555312" cy="532614"/>
              <a:chOff x="789448" y="2073897"/>
              <a:chExt cx="750684" cy="720000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466E116F-1953-4BA0-C1CD-DE2E82A8557E}"/>
                  </a:ext>
                </a:extLst>
              </p:cNvPr>
              <p:cNvSpPr/>
              <p:nvPr/>
            </p:nvSpPr>
            <p:spPr bwMode="gray">
              <a:xfrm>
                <a:off x="789448" y="2073897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Grafik 2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2C89D0F-E2D1-A516-4099-B3921E0B5E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6121" t="34619" r="37285" b="38786"/>
              <a:stretch/>
            </p:blipFill>
            <p:spPr>
              <a:xfrm>
                <a:off x="867266" y="2121030"/>
                <a:ext cx="631596" cy="631597"/>
              </a:xfrm>
              <a:prstGeom prst="rect">
                <a:avLst/>
              </a:prstGeom>
            </p:spPr>
          </p:pic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E1F7225E-944B-9981-7255-2ECA87EC1AC2}"/>
                </a:ext>
              </a:extLst>
            </p:cNvPr>
            <p:cNvGrpSpPr/>
            <p:nvPr/>
          </p:nvGrpSpPr>
          <p:grpSpPr>
            <a:xfrm>
              <a:off x="-22698" y="4942015"/>
              <a:ext cx="555312" cy="540750"/>
              <a:chOff x="-30684" y="4703974"/>
              <a:chExt cx="750684" cy="730999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9042B0B-BAAA-5479-2244-872A70B31343}"/>
                  </a:ext>
                </a:extLst>
              </p:cNvPr>
              <p:cNvSpPr/>
              <p:nvPr/>
            </p:nvSpPr>
            <p:spPr bwMode="gray">
              <a:xfrm>
                <a:off x="-30684" y="4714972"/>
                <a:ext cx="750684" cy="720001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Grafik 1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3171FDB8-8FF7-32FC-3DFF-18253D5DB7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41003" t="32634" r="40342" b="36008"/>
              <a:stretch/>
            </p:blipFill>
            <p:spPr>
              <a:xfrm>
                <a:off x="169683" y="4703974"/>
                <a:ext cx="420886" cy="707485"/>
              </a:xfrm>
              <a:prstGeom prst="rect">
                <a:avLst/>
              </a:prstGeom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1EA8C0B-3841-28C9-771C-9163CE59A445}"/>
                </a:ext>
              </a:extLst>
            </p:cNvPr>
            <p:cNvGrpSpPr/>
            <p:nvPr/>
          </p:nvGrpSpPr>
          <p:grpSpPr>
            <a:xfrm>
              <a:off x="-22698" y="3645024"/>
              <a:ext cx="555312" cy="532614"/>
              <a:chOff x="-30684" y="2952162"/>
              <a:chExt cx="750684" cy="720000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0042185-0FF6-0F5E-DD6C-EE323767D510}"/>
                  </a:ext>
                </a:extLst>
              </p:cNvPr>
              <p:cNvSpPr/>
              <p:nvPr/>
            </p:nvSpPr>
            <p:spPr bwMode="gray">
              <a:xfrm>
                <a:off x="-30684" y="2952162"/>
                <a:ext cx="75068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A97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Grafik 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D85C6CB-3769-D63A-012B-D0CCB5D0F6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38224" t="36207" r="37959" b="35214"/>
              <a:stretch/>
            </p:blipFill>
            <p:spPr>
              <a:xfrm>
                <a:off x="94268" y="2990654"/>
                <a:ext cx="537349" cy="644787"/>
              </a:xfrm>
              <a:prstGeom prst="rect">
                <a:avLst/>
              </a:prstGeom>
            </p:spPr>
          </p:pic>
        </p:grp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81BD21B-53EC-506C-D2C9-8B4B5961A72C}"/>
              </a:ext>
            </a:extLst>
          </p:cNvPr>
          <p:cNvGrpSpPr/>
          <p:nvPr/>
        </p:nvGrpSpPr>
        <p:grpSpPr>
          <a:xfrm>
            <a:off x="-34283" y="4297232"/>
            <a:ext cx="555312" cy="532614"/>
            <a:chOff x="-30684" y="3819427"/>
            <a:chExt cx="750684" cy="720000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52DFEA76-7D31-B44F-4FB8-C2EAE70AA183}"/>
                </a:ext>
              </a:extLst>
            </p:cNvPr>
            <p:cNvSpPr/>
            <p:nvPr/>
          </p:nvSpPr>
          <p:spPr bwMode="gray">
            <a:xfrm>
              <a:off x="-30684" y="3819427"/>
              <a:ext cx="750684" cy="720000"/>
            </a:xfrm>
            <a:prstGeom prst="rect">
              <a:avLst/>
            </a:prstGeom>
            <a:noFill/>
            <a:ln w="25400" cap="flat" cmpd="sng" algn="ctr">
              <a:solidFill>
                <a:srgbClr val="00A97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Grafik 37">
              <a:hlinkClick r:id="rId13"/>
              <a:extLst>
                <a:ext uri="{FF2B5EF4-FFF2-40B4-BE49-F238E27FC236}">
                  <a16:creationId xmlns:a16="http://schemas.microsoft.com/office/drawing/2014/main" id="{DC3BA211-870D-BFE2-02EB-1440357E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1879" t="35605" r="40962" b="35983"/>
            <a:stretch/>
          </p:blipFill>
          <p:spPr>
            <a:xfrm>
              <a:off x="75414" y="3855563"/>
              <a:ext cx="612743" cy="6410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38384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Braun"/>
  <p:tag name="DESIGNGRIDDESIGNATOR" val="16x9"/>
  <p:tag name="SLIDEPOOLDESIGNATOR" val="16x9"/>
  <p:tag name="SLIDEPOOLPREVIEWDESIGNATOR" val="16x9"/>
  <p:tag name="TEMPLATEDESIGNATOR" val="16x9"/>
  <p:tag name="EXTENDEDCOLORPALETTEDESIGNATOR" val="BBraun"/>
  <p:tag name="PRESENTATIONLANGUAGE" val="english"/>
  <p:tag name="TOWN" val="Melsungen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7&quot;/&gt;&lt;/object&gt;&lt;object type=&quot;3&quot; unique_id=&quot;10005&quot;&gt;&lt;property id=&quot;20148&quot; value=&quot;5&quot;/&gt;&lt;property id=&quot;20300&quot; value=&quot;Slide 2&quot;/&gt;&lt;property id=&quot;20307&quot; value=&quot;2147473745&quot;/&gt;&lt;/object&gt;&lt;object type=&quot;3&quot; unique_id=&quot;10006&quot;&gt;&lt;property id=&quot;20148&quot; value=&quot;5&quot;/&gt;&lt;property id=&quot;20300&quot; value=&quot;Slide 3 - &amp;quot;Glossar Symbol-Übersicht &amp;quot;&quot;/&gt;&lt;property id=&quot;20307&quot; value=&quot;998&quot;/&gt;&lt;/object&gt;&lt;object type=&quot;3&quot; unique_id=&quot;10007&quot;&gt;&lt;property id=&quot;20148&quot; value=&quot;5&quot;/&gt;&lt;property id=&quot;20300&quot; value=&quot;Slide 4 - &amp;quot;Koronare Angioplastie Produktportfolio&amp;quot;&quot;/&gt;&lt;property id=&quot;20307&quot; value=&quot;1049&quot;/&gt;&lt;/object&gt;&lt;object type=&quot;3&quot; unique_id=&quot;10008&quot;&gt;&lt;property id=&quot;20148&quot; value=&quot;5&quot;/&gt;&lt;property id=&quot;20300&quot; value=&quot;Slide 5 - &amp;quot; Produktportfolio &amp;quot;&quot;/&gt;&lt;property id=&quot;20307&quot; value=&quot;2147473739&quot;/&gt;&lt;/object&gt;&lt;object type=&quot;3&quot; unique_id=&quot;10009&quot;&gt;&lt;property id=&quot;20148&quot; value=&quot;5&quot;/&gt;&lt;property id=&quot;20300&quot; value=&quot;Slide 6 - &amp;quot; Produktportfolio &amp;quot;&quot;/&gt;&lt;property id=&quot;20307&quot; value=&quot;2147473749&quot;/&gt;&lt;/object&gt;&lt;object type=&quot;3&quot; unique_id=&quot;10010&quot;&gt;&lt;property id=&quot;20148&quot; value=&quot;5&quot;/&gt;&lt;property id=&quot;20300&quot; value=&quot;Slide 7 - &amp;quot; SeQuent® DCBs   Die bewährten Leistungsträger der koronaren Angioplastie&amp;quot;&quot;/&gt;&lt;property id=&quot;20307&quot; value=&quot;2147473752&quot;/&gt;&lt;/object&gt;&lt;object type=&quot;3&quot; unique_id=&quot;10011&quot;&gt;&lt;property id=&quot;20148&quot; value=&quot;5&quot;/&gt;&lt;property id=&quot;20300&quot; value=&quot;Slide 8 - &amp;quot; SeQuent® SCB  First-in-man Studie (RCT) &amp;quot;&quot;/&gt;&lt;property id=&quot;20307&quot; value=&quot;2147473756&quot;/&gt;&lt;/object&gt;&lt;object type=&quot;3&quot; unique_id=&quot;10012&quot;&gt;&lt;property id=&quot;20148&quot; value=&quot;5&quot;/&gt;&lt;property id=&quot;20300&quot; value=&quot;Slide 9 - &amp;quot; SeQuent® SCB  First-in-man Studie (RCT) &amp;quot;&quot;/&gt;&lt;property id=&quot;20307&quot; value=&quot;2147473757&quot;/&gt;&lt;/object&gt;&lt;object type=&quot;3&quot; unique_id=&quot;10013&quot;&gt;&lt;property id=&quot;20148&quot; value=&quot;5&quot;/&gt;&lt;property id=&quot;20300&quot; value=&quot;Slide 10 - &amp;quot;SeQuent® SCB  First-in-man Studie (RCT) &amp;quot;&quot;/&gt;&lt;property id=&quot;20307&quot; value=&quot;2147473754&quot;/&gt;&lt;/object&gt;&lt;object type=&quot;3&quot; unique_id=&quot;10014&quot;&gt;&lt;property id=&quot;20148&quot; value=&quot;5&quot;/&gt;&lt;property id=&quot;20300&quot; value=&quot;Slide 11 - &amp;quot; SeQuent® SCB  First-in-man Studie (RCT)&amp;quot;&quot;/&gt;&lt;property id=&quot;20307&quot; value=&quot;2147473755&quot;/&gt;&lt;/object&gt;&lt;object type=&quot;3&quot; unique_id=&quot;10015&quot;&gt;&lt;property id=&quot;20148&quot; value=&quot;5&quot;/&gt;&lt;property id=&quot;20300&quot; value=&quot;Slide 12 - &amp;quot; Studienübersicht SeQuent® SCB &amp;quot;&quot;/&gt;&lt;property id=&quot;20307&quot; value=&quot;2147473741&quot;/&gt;&lt;/object&gt;&lt;object type=&quot;3&quot; unique_id=&quot;10016&quot;&gt;&lt;property id=&quot;20148&quot; value=&quot;5&quot;/&gt;&lt;property id=&quot;20300&quot; value=&quot;Slide 13 - &amp;quot; Behandlungsmethode (1)   Leitfaden der Konsensusgruppe&amp;quot;&quot;/&gt;&lt;property id=&quot;20307&quot; value=&quot;2147473773&quot;/&gt;&lt;/object&gt;&lt;object type=&quot;3&quot; unique_id=&quot;10017&quot;&gt;&lt;property id=&quot;20148&quot; value=&quot;5&quot;/&gt;&lt;property id=&quot;20300&quot; value=&quot;Slide 14 - &amp;quot; &amp;quot;&quot;/&gt;&lt;property id=&quot;20307&quot; value=&quot;2147473747&quot;/&gt;&lt;/object&gt;&lt;object type=&quot;3&quot; unique_id=&quot;10018&quot;&gt;&lt;property id=&quot;20148&quot; value=&quot;5&quot;/&gt;&lt;property id=&quot;20300&quot; value=&quot;Slide 15 - &amp;quot;Übersicht &amp;quot;&quot;/&gt;&lt;property id=&quot;20307&quot; value=&quot;1108&quot;/&gt;&lt;/object&gt;&lt;object type=&quot;3&quot; unique_id=&quot;10019&quot;&gt;&lt;property id=&quot;20148&quot; value=&quot;5&quot;/&gt;&lt;property id=&quot;20300&quot; value=&quot;Slide 16&quot;/&gt;&lt;property id=&quot;20307&quot; value=&quot;261&quot;/&gt;&lt;/object&gt;&lt;object type=&quot;3&quot; unique_id=&quot;10020&quot;&gt;&lt;property id=&quot;20148&quot; value=&quot;5&quot;/&gt;&lt;property id=&quot;20300&quot; value=&quot;Slide 17 - &amp;quot;SeQuent® SCB B. Braun´s neueste Generation der medikamentenbeschichteten Ballonkatheter&amp;quot;&quot;/&gt;&lt;property id=&quot;20307&quot; value=&quot;2147473761&quot;/&gt;&lt;/object&gt;&lt;object type=&quot;3&quot; unique_id=&quot;10021&quot;&gt;&lt;property id=&quot;20148&quot; value=&quot;5&quot;/&gt;&lt;property id=&quot;20300&quot; value=&quot;Slide 18 - &amp;quot;B. Braun Deutschland Ihr Partner für die Angioplastie&amp;quot;&quot;/&gt;&lt;property id=&quot;20307&quot; value=&quot;2147473762&quot;/&gt;&lt;/object&gt;&lt;object type=&quot;3&quot; unique_id=&quot;10022&quot;&gt;&lt;property id=&quot;20148&quot; value=&quot;5&quot;/&gt;&lt;property id=&quot;20300&quot; value=&quot;Slide 19&quot;/&gt;&lt;property id=&quot;20307&quot; value=&quot;1167&quot;/&gt;&lt;/object&gt;&lt;object type=&quot;3&quot; unique_id=&quot;10023&quot;&gt;&lt;property id=&quot;20148&quot; value=&quot;5&quot;/&gt;&lt;property id=&quot;20300&quot; value=&quot;Slide 20 - &amp;quot;Datenschutz ist uns wichtig!&amp;quot;&quot;/&gt;&lt;property id=&quot;20307&quot; value=&quot;2147473753&quot;/&gt;&lt;/object&gt;&lt;object type=&quot;3&quot; unique_id=&quot;10024&quot;&gt;&lt;property id=&quot;20148&quot; value=&quot;5&quot;/&gt;&lt;property id=&quot;20300&quot; value=&quot;Slide 21&quot;/&gt;&lt;property id=&quot;20307&quot; value=&quot;2147473763&quot;/&gt;&lt;/object&gt;&lt;object type=&quot;3&quot; unique_id=&quot;10025&quot;&gt;&lt;property id=&quot;20148&quot; value=&quot;5&quot;/&gt;&lt;property id=&quot;20300&quot; value=&quot;Slide 22 - &amp;quot; Literaturverzeichnis&amp;quot;&quot;/&gt;&lt;property id=&quot;20307&quot; value=&quot;411&quot;/&gt;&lt;/object&gt;&lt;object type=&quot;3&quot; unique_id=&quot;10026&quot;&gt;&lt;property id=&quot;20148&quot; value=&quot;5&quot;/&gt;&lt;property id=&quot;20300&quot; value=&quot;Slide 23 - &amp;quot;Impressum&amp;quot;&quot;/&gt;&lt;property id=&quot;20307&quot; value=&quot;387&quot;/&gt;&lt;/object&gt;&lt;/object&gt;&lt;/object&gt;&lt;/database&gt;"/>
  <p:tag name="SECTOMILLISECCONVERTED" val="1"/>
  <p:tag name="FOOTERHASBEENPREPAREDFOR12" val="True"/>
  <p:tag name="AUTHOR" val="HC - external Communication"/>
  <p:tag name="FIRM" val="B. Braun Melsungen AG"/>
  <p:tag name="TITLE" val="Oral Nutrition Supplement"/>
  <p:tag name="DATE" val="2020-01-21"/>
  <p:tag name="SUBTITLE" val="How to Use"/>
  <p:tag name="PRESENTATIONMARKEDFORINTERNALUS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c468de-b4a5-4708-86ca-97111172f97c" xsi:nil="true"/>
    <lcf76f155ced4ddcb4097134ff3c332f xmlns="5fab1ae4-c4d0-4af0-afc0-c6e27ffcf35b">
      <Terms xmlns="http://schemas.microsoft.com/office/infopath/2007/PartnerControls"/>
    </lcf76f155ced4ddcb4097134ff3c332f>
    <Canbeannotated xmlns="5fab1ae4-c4d0-4af0-afc0-c6e27ffcf35b">false</Canbeannotated>
    <Canbeshared xmlns="5fab1ae4-c4d0-4af0-afc0-c6e27ffcf35b">false</Canbeshared>
    <Publish xmlns="5fab1ae4-c4d0-4af0-afc0-c6e27ffcf35b">false</Publish>
    <Region xmlns="5fab1ae4-c4d0-4af0-afc0-c6e27ffcf35b">Germany</Region>
    <ReleaseDate xmlns="5fab1ae4-c4d0-4af0-afc0-c6e27ffcf35b" xsi:nil="true"/>
    <ExpirationDate xmlns="5fab1ae4-c4d0-4af0-afc0-c6e27ffcf35b" xsi:nil="true"/>
    <Canbedownloaded xmlns="5fab1ae4-c4d0-4af0-afc0-c6e27ffcf35b">false</Canbedownloaded>
    <_dlc_DocId xmlns="8bc468de-b4a5-4708-86ca-97111172f97c">VQW3RFETPCKA-1276454626-206888</_dlc_DocId>
    <_dlc_DocIdUrl xmlns="8bc468de-b4a5-4708-86ca-97111172f97c">
      <Url>https://bbraun.sharepoint.com/sites/bbraun_eis_qualifizierungenundveranstaltungsmanagement/_layouts/15/DocIdRedir.aspx?ID=VQW3RFETPCKA-1276454626-206888</Url>
      <Description>VQW3RFETPCKA-1276454626-206888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1A36A15F641549B465B7B72C65AF18" ma:contentTypeVersion="28" ma:contentTypeDescription="Ein neues Dokument erstellen." ma:contentTypeScope="" ma:versionID="c14f59faeffc3b0758314510ad2ae2d3">
  <xsd:schema xmlns:xsd="http://www.w3.org/2001/XMLSchema" xmlns:xs="http://www.w3.org/2001/XMLSchema" xmlns:p="http://schemas.microsoft.com/office/2006/metadata/properties" xmlns:ns2="8bc468de-b4a5-4708-86ca-97111172f97c" xmlns:ns3="5fab1ae4-c4d0-4af0-afc0-c6e27ffcf35b" targetNamespace="http://schemas.microsoft.com/office/2006/metadata/properties" ma:root="true" ma:fieldsID="9184b1966d53978f9fe88be72cde1e04" ns2:_="" ns3:_="">
    <xsd:import namespace="8bc468de-b4a5-4708-86ca-97111172f97c"/>
    <xsd:import namespace="5fab1ae4-c4d0-4af0-afc0-c6e27ffcf3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Region" minOccurs="0"/>
                <xsd:element ref="ns3:Publish" minOccurs="0"/>
                <xsd:element ref="ns3:Canbeshared" minOccurs="0"/>
                <xsd:element ref="ns3:Canbedownloaded" minOccurs="0"/>
                <xsd:element ref="ns3:Canbeannotated" minOccurs="0"/>
                <xsd:element ref="ns3:lcf76f155ced4ddcb4097134ff3c332f" minOccurs="0"/>
                <xsd:element ref="ns2:TaxCatchAll" minOccurs="0"/>
                <xsd:element ref="ns3:ExpirationDate" minOccurs="0"/>
                <xsd:element ref="ns3:ReleaseDa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68de-b4a5-4708-86ca-97111172f9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17b610d-2176-40e6-867f-1fed9cf11693}" ma:internalName="TaxCatchAll" ma:showField="CatchAllData" ma:web="8bc468de-b4a5-4708-86ca-97111172f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1ae4-c4d0-4af0-afc0-c6e27ffc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Region" ma:index="24" nillable="true" ma:displayName="Region" ma:default="Germany" ma:format="Dropdown" ma:internalName="Region">
      <xsd:simpleType>
        <xsd:restriction base="dms:Choice">
          <xsd:enumeration value="Germany"/>
          <xsd:enumeration value="Global"/>
        </xsd:restriction>
      </xsd:simpleType>
    </xsd:element>
    <xsd:element name="Publish" ma:index="25" nillable="true" ma:displayName="Publish" ma:default="0" ma:format="Dropdown" ma:internalName="Publish">
      <xsd:simpleType>
        <xsd:restriction base="dms:Boolean"/>
      </xsd:simpleType>
    </xsd:element>
    <xsd:element name="Canbeshared" ma:index="26" nillable="true" ma:displayName="Can be shared" ma:default="0" ma:format="Dropdown" ma:internalName="Canbeshared">
      <xsd:simpleType>
        <xsd:restriction base="dms:Boolean"/>
      </xsd:simpleType>
    </xsd:element>
    <xsd:element name="Canbedownloaded" ma:index="27" nillable="true" ma:displayName="Can be downloaded" ma:default="0" ma:format="Dropdown" ma:internalName="Canbedownloaded">
      <xsd:simpleType>
        <xsd:restriction base="dms:Boolean"/>
      </xsd:simpleType>
    </xsd:element>
    <xsd:element name="Canbeannotated" ma:index="28" nillable="true" ma:displayName="Can be annotated" ma:default="0" ma:format="Dropdown" ma:internalName="Canbeannotated">
      <xsd:simpleType>
        <xsd:restriction base="dms:Boolean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b29d0967-da9b-4a39-b679-e3fd6923d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irationDate" ma:index="32" nillable="true" ma:displayName="Expiration Date" ma:format="DateOnly" ma:internalName="ExpirationDate">
      <xsd:simpleType>
        <xsd:restriction base="dms:DateTime"/>
      </xsd:simpleType>
    </xsd:element>
    <xsd:element name="ReleaseDate" ma:index="33" nillable="true" ma:displayName="Release Date" ma:format="DateOnly" ma:internalName="ReleaseDate">
      <xsd:simpleType>
        <xsd:restriction base="dms:DateTim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4056FAA-3989-4C95-9214-B8E207308E45}">
  <ds:schemaRefs>
    <ds:schemaRef ds:uri="http://www.w3.org/XML/1998/namespace"/>
    <ds:schemaRef ds:uri="8bc468de-b4a5-4708-86ca-97111172f97c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fab1ae4-c4d0-4af0-afc0-c6e27ffcf35b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D978FF-5C81-4A84-80BF-DAE9C1594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EA4180-8177-451D-A53A-3A8D1FC6B0D4}"/>
</file>

<file path=customXml/itemProps4.xml><?xml version="1.0" encoding="utf-8"?>
<ds:datastoreItem xmlns:ds="http://schemas.openxmlformats.org/officeDocument/2006/customXml" ds:itemID="{52F1CD6F-A2F2-427E-BA83-CB4E53C799F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1621</Words>
  <Application>Microsoft Office PowerPoint</Application>
  <PresentationFormat>Breitbild</PresentationFormat>
  <Paragraphs>321</Paragraphs>
  <Slides>23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RotisSansSerif</vt:lpstr>
      <vt:lpstr>Times New Roman</vt:lpstr>
      <vt:lpstr>Wingdings</vt:lpstr>
      <vt:lpstr>B. Braun</vt:lpstr>
      <vt:lpstr>1_B. Braun</vt:lpstr>
      <vt:lpstr>think-cell Slide</vt:lpstr>
      <vt:lpstr>PowerPoint-Präsentation</vt:lpstr>
      <vt:lpstr>PowerPoint-Präsentation</vt:lpstr>
      <vt:lpstr>Glossar Symbol-Übersicht </vt:lpstr>
      <vt:lpstr>Koronare Angioplastie Produktportfolio</vt:lpstr>
      <vt:lpstr> Produktportfolio </vt:lpstr>
      <vt:lpstr> Produktportfolio </vt:lpstr>
      <vt:lpstr> SeQuent® DCBs   Die bewährten Leistungsträger der koronaren Angioplastie</vt:lpstr>
      <vt:lpstr> SeQuent® SCB  First-in-man Studie (RCT) </vt:lpstr>
      <vt:lpstr> SeQuent® SCB  First-in-man Studie (RCT) </vt:lpstr>
      <vt:lpstr>SeQuent® SCB  First-in-man Studie (RCT) </vt:lpstr>
      <vt:lpstr> SeQuent® SCB  First-in-man Studie (RCT)</vt:lpstr>
      <vt:lpstr> Studienübersicht SeQuent® SCB </vt:lpstr>
      <vt:lpstr> Behandlungsmethode (1)   Leitfaden der Konsensusgruppe</vt:lpstr>
      <vt:lpstr> </vt:lpstr>
      <vt:lpstr>Übersicht </vt:lpstr>
      <vt:lpstr>PowerPoint-Präsentation</vt:lpstr>
      <vt:lpstr>SeQuent® SCB B. Braun´s neueste Generation der medikamentenbeschichteten Ballonkatheter</vt:lpstr>
      <vt:lpstr>B. Braun Deutschland Ihr Partner für die Angioplastie</vt:lpstr>
      <vt:lpstr>PowerPoint-Präsentation</vt:lpstr>
      <vt:lpstr>Datenschutz ist uns wichtig!</vt:lpstr>
      <vt:lpstr>PowerPoint-Präsentation</vt:lpstr>
      <vt:lpstr> Literaturverzeichnis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plus</dc:title>
  <dc:subject/>
  <dc:creator>Matthias Schuerholz</dc:creator>
  <cp:keywords/>
  <dc:description/>
  <cp:lastModifiedBy>Eva Berneburg</cp:lastModifiedBy>
  <cp:revision>99</cp:revision>
  <cp:lastPrinted>2023-10-25T12:35:21Z</cp:lastPrinted>
  <dcterms:created xsi:type="dcterms:W3CDTF">2015-09-02T13:45:30Z</dcterms:created>
  <dcterms:modified xsi:type="dcterms:W3CDTF">2023-10-25T12:35:32Z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2.0</vt:lpwstr>
  </property>
  <property fmtid="{D5CDD505-2E9C-101B-9397-08002B2CF9AE}" pid="3" name="Template">
    <vt:lpwstr>BBraun_template_16x9.pptx</vt:lpwstr>
  </property>
  <property fmtid="{D5CDD505-2E9C-101B-9397-08002B2CF9AE}" pid="4" name="ContentTypeId">
    <vt:lpwstr>0x0101000A1A36A15F641549B465B7B72C65AF18</vt:lpwstr>
  </property>
  <property fmtid="{D5CDD505-2E9C-101B-9397-08002B2CF9AE}" pid="5" name="MSIP_Label_fd058493-e43f-432e-b8cc-adb7daa46640_Enabled">
    <vt:lpwstr>true</vt:lpwstr>
  </property>
  <property fmtid="{D5CDD505-2E9C-101B-9397-08002B2CF9AE}" pid="6" name="MSIP_Label_fd058493-e43f-432e-b8cc-adb7daa46640_SetDate">
    <vt:lpwstr>2023-01-19T10:05:25Z</vt:lpwstr>
  </property>
  <property fmtid="{D5CDD505-2E9C-101B-9397-08002B2CF9AE}" pid="7" name="MSIP_Label_fd058493-e43f-432e-b8cc-adb7daa46640_Method">
    <vt:lpwstr>Standard</vt:lpwstr>
  </property>
  <property fmtid="{D5CDD505-2E9C-101B-9397-08002B2CF9AE}" pid="8" name="MSIP_Label_fd058493-e43f-432e-b8cc-adb7daa46640_Name">
    <vt:lpwstr>fd058493-e43f-432e-b8cc-adb7daa46640</vt:lpwstr>
  </property>
  <property fmtid="{D5CDD505-2E9C-101B-9397-08002B2CF9AE}" pid="9" name="MSIP_Label_fd058493-e43f-432e-b8cc-adb7daa46640_SiteId">
    <vt:lpwstr>15d1bef2-0a6a-46f9-be4c-023279325e51</vt:lpwstr>
  </property>
  <property fmtid="{D5CDD505-2E9C-101B-9397-08002B2CF9AE}" pid="10" name="MSIP_Label_fd058493-e43f-432e-b8cc-adb7daa46640_ContentBits">
    <vt:lpwstr>0</vt:lpwstr>
  </property>
  <property fmtid="{D5CDD505-2E9C-101B-9397-08002B2CF9AE}" pid="11" name="_dlc_DocIdItemGuid">
    <vt:lpwstr>77b995e2-b3d3-46a9-a469-032602ce1600</vt:lpwstr>
  </property>
  <property fmtid="{D5CDD505-2E9C-101B-9397-08002B2CF9AE}" pid="12" name="MediaServiceImageTags">
    <vt:lpwstr/>
  </property>
</Properties>
</file>