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5"/>
  </p:sldMasterIdLst>
  <p:notesMasterIdLst>
    <p:notesMasterId r:id="rId27"/>
  </p:notesMasterIdLst>
  <p:handoutMasterIdLst>
    <p:handoutMasterId r:id="rId28"/>
  </p:handoutMasterIdLst>
  <p:sldIdLst>
    <p:sldId id="798" r:id="rId6"/>
    <p:sldId id="791" r:id="rId7"/>
    <p:sldId id="410" r:id="rId8"/>
    <p:sldId id="793" r:id="rId9"/>
    <p:sldId id="371" r:id="rId10"/>
    <p:sldId id="372" r:id="rId11"/>
    <p:sldId id="795" r:id="rId12"/>
    <p:sldId id="794" r:id="rId13"/>
    <p:sldId id="374" r:id="rId14"/>
    <p:sldId id="381" r:id="rId15"/>
    <p:sldId id="466" r:id="rId16"/>
    <p:sldId id="2134804231" r:id="rId17"/>
    <p:sldId id="383" r:id="rId18"/>
    <p:sldId id="797" r:id="rId19"/>
    <p:sldId id="2147473739" r:id="rId20"/>
    <p:sldId id="799" r:id="rId21"/>
    <p:sldId id="1166" r:id="rId22"/>
    <p:sldId id="1167" r:id="rId23"/>
    <p:sldId id="2147473738" r:id="rId24"/>
    <p:sldId id="796" r:id="rId25"/>
    <p:sldId id="387" r:id="rId26"/>
  </p:sldIdLst>
  <p:sldSz cx="12192000" cy="6858000"/>
  <p:notesSz cx="6858000" cy="9144000"/>
  <p:custDataLst>
    <p:tags r:id="rId29"/>
  </p:custDataLst>
  <p:defaultTextStyle>
    <a:defPPr>
      <a:defRPr lang="de-DE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7A"/>
    <a:srgbClr val="00C696"/>
    <a:srgbClr val="00DFA9"/>
    <a:srgbClr val="97FFD8"/>
    <a:srgbClr val="64645F"/>
    <a:srgbClr val="9C9A94"/>
    <a:srgbClr val="DFDBD3"/>
    <a:srgbClr val="FAF9F5"/>
    <a:srgbClr val="711E82"/>
    <a:srgbClr val="9E2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DBAA971-FDCE-CA42-DCA3-1F1E75341A85}" styleName="B. Braun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9525" cmpd="sng">
              <a:solidFill>
                <a:srgbClr val="000000"/>
              </a:solidFill>
            </a:ln>
          </a:bottom>
          <a:insideH>
            <a:ln w="9525" cmpd="sng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</a:tcStyle>
    </a:wholeTbl>
    <a:firstRow>
      <a:tcStyle>
        <a:tcBdr>
          <a:bottom>
            <a:ln w="15875" cmpd="sng">
              <a:solidFill>
                <a:srgbClr val="000000"/>
              </a:solidFill>
            </a:ln>
          </a:bottom>
        </a:tcBdr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5471" autoAdjust="0"/>
  </p:normalViewPr>
  <p:slideViewPr>
    <p:cSldViewPr>
      <p:cViewPr varScale="1">
        <p:scale>
          <a:sx n="95" d="100"/>
          <a:sy n="95" d="100"/>
        </p:scale>
        <p:origin x="10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750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Berneburg" userId="ec344632-402a-4a79-a7c2-c73c8a2cd330" providerId="ADAL" clId="{50679EB6-B70D-4C0D-A343-4C973341595B}"/>
    <pc:docChg chg="custSel modSld modMainMaster replTag delTag">
      <pc:chgData name="Eva Berneburg" userId="ec344632-402a-4a79-a7c2-c73c8a2cd330" providerId="ADAL" clId="{50679EB6-B70D-4C0D-A343-4C973341595B}" dt="2023-10-19T12:26:47.445" v="104"/>
      <pc:docMkLst>
        <pc:docMk/>
      </pc:docMkLst>
      <pc:sldChg chg="modSp mod">
        <pc:chgData name="Eva Berneburg" userId="ec344632-402a-4a79-a7c2-c73c8a2cd330" providerId="ADAL" clId="{50679EB6-B70D-4C0D-A343-4C973341595B}" dt="2023-10-19T12:25:50.362" v="52" actId="20577"/>
        <pc:sldMkLst>
          <pc:docMk/>
          <pc:sldMk cId="1225158123" sldId="387"/>
        </pc:sldMkLst>
        <pc:spChg chg="mod">
          <ac:chgData name="Eva Berneburg" userId="ec344632-402a-4a79-a7c2-c73c8a2cd330" providerId="ADAL" clId="{50679EB6-B70D-4C0D-A343-4C973341595B}" dt="2023-10-19T12:25:50.362" v="52" actId="20577"/>
          <ac:spMkLst>
            <pc:docMk/>
            <pc:sldMk cId="1225158123" sldId="387"/>
            <ac:spMk id="17" creationId="{00000000-0000-0000-0000-000000000000}"/>
          </ac:spMkLst>
        </pc:spChg>
      </pc:sldChg>
      <pc:sldMasterChg chg="modSp modSldLayout">
        <pc:chgData name="Eva Berneburg" userId="ec344632-402a-4a79-a7c2-c73c8a2cd330" providerId="ADAL" clId="{50679EB6-B70D-4C0D-A343-4C973341595B}" dt="2023-10-19T12:26:47.445" v="104"/>
        <pc:sldMasterMkLst>
          <pc:docMk/>
          <pc:sldMasterMk cId="1856203500" sldId="2147483675"/>
        </pc:sldMasterMkLst>
        <pc:spChg chg="mod">
          <ac:chgData name="Eva Berneburg" userId="ec344632-402a-4a79-a7c2-c73c8a2cd330" providerId="ADAL" clId="{50679EB6-B70D-4C0D-A343-4C973341595B}" dt="2023-10-19T12:26:47.440" v="101"/>
          <ac:spMkLst>
            <pc:docMk/>
            <pc:sldMasterMk cId="1856203500" sldId="2147483675"/>
            <ac:spMk id="2" creationId="{00000000-0000-0000-0000-000000000000}"/>
          </ac:spMkLst>
        </pc:spChg>
        <pc:spChg chg="mod">
          <ac:chgData name="Eva Berneburg" userId="ec344632-402a-4a79-a7c2-c73c8a2cd330" providerId="ADAL" clId="{50679EB6-B70D-4C0D-A343-4C973341595B}" dt="2023-10-19T12:26:47.445" v="104"/>
          <ac:spMkLst>
            <pc:docMk/>
            <pc:sldMasterMk cId="1856203500" sldId="2147483675"/>
            <ac:spMk id="3" creationId="{00000000-0000-0000-0000-000000000000}"/>
          </ac:spMkLst>
        </pc:spChg>
        <pc:spChg chg="mod">
          <ac:chgData name="Eva Berneburg" userId="ec344632-402a-4a79-a7c2-c73c8a2cd330" providerId="ADAL" clId="{50679EB6-B70D-4C0D-A343-4C973341595B}" dt="2023-10-19T12:26:03.561" v="88"/>
          <ac:spMkLst>
            <pc:docMk/>
            <pc:sldMasterMk cId="1856203500" sldId="2147483675"/>
            <ac:spMk id="8" creationId="{94EE9C7D-69F0-0B53-6C96-895EC6C1CB6D}"/>
          </ac:spMkLst>
        </pc:spChg>
        <pc:sldLayoutChg chg="modSp mod">
          <pc:chgData name="Eva Berneburg" userId="ec344632-402a-4a79-a7c2-c73c8a2cd330" providerId="ADAL" clId="{50679EB6-B70D-4C0D-A343-4C973341595B}" dt="2023-10-19T12:26:03.564" v="90" actId="20577"/>
          <pc:sldLayoutMkLst>
            <pc:docMk/>
            <pc:sldMasterMk cId="1856203500" sldId="2147483675"/>
            <pc:sldLayoutMk cId="202869720" sldId="2147483681"/>
          </pc:sldLayoutMkLst>
          <pc:spChg chg="mod">
            <ac:chgData name="Eva Berneburg" userId="ec344632-402a-4a79-a7c2-c73c8a2cd330" providerId="ADAL" clId="{50679EB6-B70D-4C0D-A343-4C973341595B}" dt="2023-10-19T12:26:03.564" v="90" actId="20577"/>
            <ac:spMkLst>
              <pc:docMk/>
              <pc:sldMasterMk cId="1856203500" sldId="2147483675"/>
              <pc:sldLayoutMk cId="202869720" sldId="2147483681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50679EB6-B70D-4C0D-A343-4C973341595B}" dt="2023-10-19T12:26:03.565" v="91" actId="20577"/>
          <pc:sldLayoutMkLst>
            <pc:docMk/>
            <pc:sldMasterMk cId="1856203500" sldId="2147483675"/>
            <pc:sldLayoutMk cId="1093794100" sldId="2147483683"/>
          </pc:sldLayoutMkLst>
          <pc:spChg chg="mod">
            <ac:chgData name="Eva Berneburg" userId="ec344632-402a-4a79-a7c2-c73c8a2cd330" providerId="ADAL" clId="{50679EB6-B70D-4C0D-A343-4C973341595B}" dt="2023-10-19T12:26:03.565" v="91" actId="20577"/>
            <ac:spMkLst>
              <pc:docMk/>
              <pc:sldMasterMk cId="1856203500" sldId="2147483675"/>
              <pc:sldLayoutMk cId="1093794100" sldId="2147483683"/>
              <ac:spMk id="6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50679EB6-B70D-4C0D-A343-4C973341595B}" dt="2023-10-19T12:26:03.566" v="92" actId="20577"/>
          <pc:sldLayoutMkLst>
            <pc:docMk/>
            <pc:sldMasterMk cId="1856203500" sldId="2147483675"/>
            <pc:sldLayoutMk cId="1881227956" sldId="2147483685"/>
          </pc:sldLayoutMkLst>
          <pc:spChg chg="mod">
            <ac:chgData name="Eva Berneburg" userId="ec344632-402a-4a79-a7c2-c73c8a2cd330" providerId="ADAL" clId="{50679EB6-B70D-4C0D-A343-4C973341595B}" dt="2023-10-19T12:26:03.566" v="92" actId="20577"/>
            <ac:spMkLst>
              <pc:docMk/>
              <pc:sldMasterMk cId="1856203500" sldId="2147483675"/>
              <pc:sldLayoutMk cId="1881227956" sldId="2147483685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50679EB6-B70D-4C0D-A343-4C973341595B}" dt="2023-10-19T12:26:03.568" v="93" actId="20577"/>
          <pc:sldLayoutMkLst>
            <pc:docMk/>
            <pc:sldMasterMk cId="1856203500" sldId="2147483675"/>
            <pc:sldLayoutMk cId="3582499438" sldId="2147483686"/>
          </pc:sldLayoutMkLst>
          <pc:spChg chg="mod">
            <ac:chgData name="Eva Berneburg" userId="ec344632-402a-4a79-a7c2-c73c8a2cd330" providerId="ADAL" clId="{50679EB6-B70D-4C0D-A343-4C973341595B}" dt="2023-10-19T12:26:03.568" v="93" actId="20577"/>
            <ac:spMkLst>
              <pc:docMk/>
              <pc:sldMasterMk cId="1856203500" sldId="2147483675"/>
              <pc:sldLayoutMk cId="3582499438" sldId="2147483686"/>
              <ac:spMk id="3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50679EB6-B70D-4C0D-A343-4C973341595B}" dt="2023-10-19T12:26:03.563" v="89" actId="20577"/>
          <pc:sldLayoutMkLst>
            <pc:docMk/>
            <pc:sldMasterMk cId="1856203500" sldId="2147483675"/>
            <pc:sldLayoutMk cId="202869720" sldId="2147483698"/>
          </pc:sldLayoutMkLst>
          <pc:spChg chg="mod">
            <ac:chgData name="Eva Berneburg" userId="ec344632-402a-4a79-a7c2-c73c8a2cd330" providerId="ADAL" clId="{50679EB6-B70D-4C0D-A343-4C973341595B}" dt="2023-10-19T12:26:03.563" v="89" actId="20577"/>
            <ac:spMkLst>
              <pc:docMk/>
              <pc:sldMasterMk cId="1856203500" sldId="2147483675"/>
              <pc:sldLayoutMk cId="202869720" sldId="2147483698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50679EB6-B70D-4C0D-A343-4C973341595B}" dt="2023-10-19T12:26:03.569" v="94" actId="20577"/>
          <pc:sldLayoutMkLst>
            <pc:docMk/>
            <pc:sldMasterMk cId="1856203500" sldId="2147483675"/>
            <pc:sldLayoutMk cId="4125311112" sldId="2147483709"/>
          </pc:sldLayoutMkLst>
          <pc:spChg chg="mod">
            <ac:chgData name="Eva Berneburg" userId="ec344632-402a-4a79-a7c2-c73c8a2cd330" providerId="ADAL" clId="{50679EB6-B70D-4C0D-A343-4C973341595B}" dt="2023-10-19T12:26:03.569" v="94" actId="20577"/>
            <ac:spMkLst>
              <pc:docMk/>
              <pc:sldMasterMk cId="1856203500" sldId="2147483675"/>
              <pc:sldLayoutMk cId="4125311112" sldId="2147483709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50679EB6-B70D-4C0D-A343-4C973341595B}" dt="2023-10-19T12:26:03.572" v="95" actId="20577"/>
          <pc:sldLayoutMkLst>
            <pc:docMk/>
            <pc:sldMasterMk cId="1856203500" sldId="2147483675"/>
            <pc:sldLayoutMk cId="2009729693" sldId="2147483717"/>
          </pc:sldLayoutMkLst>
          <pc:spChg chg="mod">
            <ac:chgData name="Eva Berneburg" userId="ec344632-402a-4a79-a7c2-c73c8a2cd330" providerId="ADAL" clId="{50679EB6-B70D-4C0D-A343-4C973341595B}" dt="2023-10-19T12:26:03.572" v="95" actId="20577"/>
            <ac:spMkLst>
              <pc:docMk/>
              <pc:sldMasterMk cId="1856203500" sldId="2147483675"/>
              <pc:sldLayoutMk cId="2009729693" sldId="2147483717"/>
              <ac:spMk id="4" creationId="{00000000-0000-0000-0000-000000000000}"/>
            </ac:spMkLst>
          </pc:spChg>
        </pc:sldLayoutChg>
        <pc:sldLayoutChg chg="modSp mod">
          <pc:chgData name="Eva Berneburg" userId="ec344632-402a-4a79-a7c2-c73c8a2cd330" providerId="ADAL" clId="{50679EB6-B70D-4C0D-A343-4C973341595B}" dt="2023-10-19T12:26:03.574" v="96" actId="20577"/>
          <pc:sldLayoutMkLst>
            <pc:docMk/>
            <pc:sldMasterMk cId="1856203500" sldId="2147483675"/>
            <pc:sldLayoutMk cId="1597715019" sldId="2147483718"/>
          </pc:sldLayoutMkLst>
          <pc:spChg chg="mod">
            <ac:chgData name="Eva Berneburg" userId="ec344632-402a-4a79-a7c2-c73c8a2cd330" providerId="ADAL" clId="{50679EB6-B70D-4C0D-A343-4C973341595B}" dt="2023-10-19T12:26:03.574" v="96" actId="20577"/>
            <ac:spMkLst>
              <pc:docMk/>
              <pc:sldMasterMk cId="1856203500" sldId="2147483675"/>
              <pc:sldLayoutMk cId="1597715019" sldId="2147483718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986E-5E44-4667-9D8B-4AE60CACFF23}" type="datetimeFigureOut">
              <a:rPr lang="de-DE" smtClean="0">
                <a:latin typeface="Arial" pitchFamily="34" charset="0"/>
              </a:rPr>
              <a:pPr/>
              <a:t>08.11.2023</a:t>
            </a:fld>
            <a:endParaRPr lang="de-DE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EDA76-B035-4C09-8581-62F6D895289B}" type="slidenum">
              <a:rPr lang="de-DE" smtClean="0">
                <a:latin typeface="Arial" pitchFamily="34" charset="0"/>
              </a:rPr>
              <a:pPr/>
              <a:t>‹Nr.›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8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4DB2CD-CD95-4F82-8D61-856ADF8692F2}" type="datetimeFigureOut">
              <a:rPr lang="de-DE" smtClean="0"/>
              <a:pPr/>
              <a:t>08.11.2023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97C27236-3239-44C6-8255-61E4D0637A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3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825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2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51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381000"/>
            <a:ext cx="5029200" cy="2828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343400"/>
            <a:ext cx="5207000" cy="4114800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5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123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Weitere Gründe für </a:t>
            </a:r>
            <a:r>
              <a:rPr lang="de-DE" dirty="0" err="1"/>
              <a:t>Polyethylenabrieb</a:t>
            </a:r>
            <a:r>
              <a:rPr lang="de-DE" dirty="0"/>
              <a:t>: Bestrahlung, freie Radikale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251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414338"/>
            <a:ext cx="5457825" cy="3070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5500" y="4715153"/>
            <a:ext cx="5207000" cy="4466987"/>
          </a:xfrm>
        </p:spPr>
        <p:txBody>
          <a:bodyPr anchor="t" anchorCtr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27236-3239-44C6-8255-61E4D0637A9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1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2722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345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0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Weitere Gründe für </a:t>
            </a:r>
            <a:r>
              <a:rPr lang="de-DE" dirty="0" err="1"/>
              <a:t>Polyethylenabrieb</a:t>
            </a:r>
            <a:r>
              <a:rPr lang="de-DE" dirty="0"/>
              <a:t>: Bestrahlung, freie Radikale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49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02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28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728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/>
              <a:t>Company values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="0" baseline="0" noProof="0"/>
              <a:t>[Ph</a:t>
            </a:r>
            <a:r>
              <a:rPr lang="en-US" b="0" noProof="0"/>
              <a:t>otos: Research at TETEC (</a:t>
            </a:r>
            <a:r>
              <a:rPr lang="en-US" b="0" noProof="0" err="1"/>
              <a:t>Tuttlingen</a:t>
            </a:r>
            <a:r>
              <a:rPr lang="en-US" b="0" noProof="0"/>
              <a:t>, Germany), production in</a:t>
            </a:r>
            <a:r>
              <a:rPr lang="en-US" b="0" baseline="0" noProof="0"/>
              <a:t> facility „</a:t>
            </a:r>
            <a:r>
              <a:rPr lang="en-US" b="0" noProof="0"/>
              <a:t>Medical“ (</a:t>
            </a:r>
            <a:r>
              <a:rPr lang="en-US" b="0" noProof="0" err="1"/>
              <a:t>Melsungen</a:t>
            </a:r>
            <a:r>
              <a:rPr lang="en-US" b="0" noProof="0"/>
              <a:t>), soccer activity with children from socially</a:t>
            </a:r>
            <a:r>
              <a:rPr lang="en-US" b="0" baseline="0" noProof="0"/>
              <a:t> deprived families (Budapest, Hungary)]</a:t>
            </a:r>
            <a:endParaRPr lang="en-US" b="0" noProof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b="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Our values of innovation, efficiency, and sustainability guide us in the realization of our philosophy.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200" b="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They are not only applied to internal processes at B. Braun, but are recognized in developing common solutions with customers and partners.</a:t>
            </a:r>
            <a:endParaRPr lang="en-US" noProof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27236-3239-44C6-8255-61E4D0637A9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1210310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412" y="692807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527" y="3789041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440A588-04FD-D0BA-9072-FBC7A0062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1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48" y="8967"/>
            <a:ext cx="6095999" cy="6858000"/>
          </a:xfr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1120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None/>
              <a:defRPr kumimoji="0" sz="2500" b="0" i="0" u="none" kern="1200" cap="none" spc="0" baseline="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0" indent="0" algn="ctr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25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Insert a text that is related </a:t>
            </a:r>
          </a:p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Fünfte Ebene</a:t>
            </a:r>
          </a:p>
          <a:p>
            <a:pPr lvl="3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2414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BEFB83-B54B-A1CA-C646-09569CA594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367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4116388" cy="6858000"/>
          </a:xfrm>
          <a:noFill/>
        </p:spPr>
        <p:txBody>
          <a:bodyPr vert="horz" lIns="828000" tIns="756000" rIns="252000" bIns="450000" rtlCol="0" anchor="t" anchorCtr="0">
            <a:noAutofit/>
          </a:bodyPr>
          <a:lstStyle>
            <a:lvl1pPr>
              <a:defRPr kumimoji="0" lang="de-DE" b="0" i="0" u="none" cap="none" spc="0" baseline="0" dirty="0">
                <a:latin typeface="Arial" panose="020B0604020202020204" pitchFamily="34" charset="0"/>
              </a:defRPr>
            </a:lvl1pPr>
            <a:lvl2pPr>
              <a:defRPr kumimoji="0" lang="de-DE" b="0" i="0" u="none" cap="none" spc="0" baseline="0" dirty="0">
                <a:latin typeface="Arial" panose="020B0604020202020204" pitchFamily="34" charset="0"/>
              </a:defRPr>
            </a:lvl2pPr>
            <a:lvl3pPr>
              <a:defRPr kumimoji="0" lang="de-DE" b="0" i="0" u="none" cap="none" spc="0" baseline="0" dirty="0">
                <a:latin typeface="Arial" panose="020B0604020202020204" pitchFamily="34" charset="0"/>
              </a:defRPr>
            </a:lvl3pPr>
            <a:lvl4pPr>
              <a:defRPr kumimoji="0" lang="de-DE" b="0" i="0" u="none" cap="none" spc="0" baseline="0" dirty="0">
                <a:latin typeface="Arial" panose="020B0604020202020204" pitchFamily="34" charset="0"/>
              </a:defRPr>
            </a:lvl4pPr>
            <a:lvl5pPr>
              <a:defRPr kumimoji="0" lang="de-DE" b="0" i="0" u="none" cap="none" spc="0" baseline="0" dirty="0">
                <a:latin typeface="Arial" panose="020B0604020202020204" pitchFamily="34" charset="0"/>
              </a:defRPr>
            </a:lvl5pPr>
            <a:lvl6pPr>
              <a:defRPr lang="de-DE" dirty="0"/>
            </a:lvl6pPr>
            <a:lvl7pPr>
              <a:defRPr lang="de-DE" dirty="0"/>
            </a:lvl7pPr>
            <a:lvl8pPr>
              <a:defRPr lang="de-DE" dirty="0"/>
            </a:lvl8pPr>
            <a:lvl9pPr>
              <a:defRPr lang="de-DE" dirty="0"/>
            </a:lvl9pPr>
          </a:lstStyle>
          <a:p>
            <a:pPr lvl="0" fontAlgn="auto">
              <a:lnSpc>
                <a:spcPct val="114000"/>
              </a:lnSpc>
              <a:buClrTx/>
              <a:buSzPts val="1200"/>
            </a:pPr>
            <a:r>
              <a:rPr lang="de-DE"/>
              <a:t>Textmasterformat bearbeiten</a:t>
            </a:r>
          </a:p>
          <a:p>
            <a:pPr lvl="1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Zweite Ebene</a:t>
            </a:r>
          </a:p>
          <a:p>
            <a:pPr lvl="2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Dritte Ebene</a:t>
            </a:r>
          </a:p>
          <a:p>
            <a:pPr lvl="3" fontAlgn="auto">
              <a:lnSpc>
                <a:spcPct val="114000"/>
              </a:lnSpc>
              <a:spcBef>
                <a:spcPts val="0"/>
              </a:spcBef>
              <a:buClrTx/>
              <a:buSzPts val="1200"/>
            </a:pPr>
            <a:r>
              <a:rPr lang="de-DE"/>
              <a:t>Vierte Ebene</a:t>
            </a:r>
          </a:p>
          <a:p>
            <a:pPr lvl="4" fontAlgn="auto">
              <a:lnSpc>
                <a:spcPct val="114000"/>
              </a:lnSpc>
              <a:spcBef>
                <a:spcPts val="0"/>
              </a:spcBef>
            </a:pPr>
            <a:r>
              <a:rPr lang="de-DE"/>
              <a:t>Fünfte Ebene</a:t>
            </a:r>
          </a:p>
          <a:p>
            <a:pPr lvl="5">
              <a:lnSpc>
                <a:spcPct val="114000"/>
              </a:lnSpc>
              <a:spcBef>
                <a:spcPts val="0"/>
              </a:spcBef>
              <a:buFontTx/>
            </a:pPr>
            <a:r>
              <a:rPr lang="de-DE"/>
              <a:t>Sechste Ebene</a:t>
            </a:r>
          </a:p>
          <a:p>
            <a:pPr lvl="6">
              <a:lnSpc>
                <a:spcPct val="114000"/>
              </a:lnSpc>
              <a:spcBef>
                <a:spcPts val="0"/>
              </a:spcBef>
            </a:pPr>
            <a:r>
              <a:rPr lang="de-DE"/>
              <a:t>Siebte Ebene</a:t>
            </a:r>
          </a:p>
          <a:p>
            <a:pPr lvl="7">
              <a:lnSpc>
                <a:spcPct val="114000"/>
              </a:lnSpc>
              <a:spcBef>
                <a:spcPts val="0"/>
              </a:spcBef>
            </a:pPr>
            <a:r>
              <a:rPr lang="de-DE"/>
              <a:t>Achte Ebene</a:t>
            </a:r>
          </a:p>
          <a:p>
            <a:pPr lvl="8">
              <a:lnSpc>
                <a:spcPct val="114000"/>
              </a:lnSpc>
              <a:spcBef>
                <a:spcPts val="0"/>
              </a:spcBef>
            </a:pPr>
            <a:r>
              <a:rPr lang="de-DE"/>
              <a:t>Neunte Ebene</a:t>
            </a:r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6BF2D-E9C1-5EC0-BA14-AA1C74B3BD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16387" y="1"/>
            <a:ext cx="8075613" cy="6858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93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Stage"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075613" y="0"/>
            <a:ext cx="4116387" cy="6858000"/>
          </a:xfrm>
          <a:solidFill>
            <a:schemeClr val="bg1"/>
          </a:solidFill>
        </p:spPr>
        <p:txBody>
          <a:bodyPr lIns="828000" tIns="756000" rIns="252000" bIns="450000" anchor="t" anchorCtr="0"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933ECF-2676-88FC-A5BF-E441A16B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074" y="692992"/>
            <a:ext cx="6802094" cy="863800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005427-EEE2-08D7-A312-1AE9E2912FC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0100" y="2097088"/>
            <a:ext cx="6802094" cy="4075112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77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4E6D14-27DC-D3E0-0821-EC3996D861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5899" y="0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1210805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693302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3789536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FB9CCD-3A91-D110-48F7-86B2AAAA9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6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A8B2A73-69F0-DFEA-BE03-E1D9044C03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832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1428" y="3763308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9313" y="3245805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6001428" y="6342039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FB0B76-9E6D-A5D1-466F-8B129600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76C927A-8F80-126C-EBF0-5DD42FC8F6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37346"/>
            <a:ext cx="6996100" cy="432065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341" y="3747512"/>
            <a:ext cx="5866537" cy="2362706"/>
          </a:xfrm>
        </p:spPr>
        <p:txBody>
          <a:bodyPr lIns="0" tIns="18000" rIns="0" bIns="0" anchor="t" anchorCtr="0">
            <a:noAutofit/>
          </a:bodyPr>
          <a:lstStyle>
            <a:lvl1pPr algn="l"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3226" y="3230009"/>
            <a:ext cx="5866537" cy="323925"/>
          </a:xfrm>
        </p:spPr>
        <p:txBody>
          <a:bodyPr lIns="0" tIns="0" rIns="0" bIns="0" anchor="b" anchorCtr="0">
            <a:noAutofit/>
          </a:bodyPr>
          <a:lstStyle>
            <a:lvl1pPr marL="0" indent="0" algn="l" defTabSz="1088776" rtl="0" eaLnBrk="1" latinLnBrk="0" hangingPunct="1">
              <a:buNone/>
              <a:defRPr lang="de-DE" sz="1600" kern="1200" cap="none" baseline="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805341" y="6326243"/>
            <a:ext cx="5864422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A93A88D-3DFD-0170-E581-086E06AC6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81791" y="1304268"/>
            <a:ext cx="5830533" cy="540555"/>
          </a:xfrm>
          <a:noFill/>
        </p:spPr>
        <p:txBody>
          <a:bodyPr wrap="square" lIns="0" tIns="0" rIns="0" bIns="0" anchor="b" anchorCtr="0">
            <a:noAutofit/>
          </a:bodyPr>
          <a:lstStyle>
            <a:lvl1pPr marL="0" indent="0" algn="ctr" defTabSz="1088776" rtl="0" eaLnBrk="1" latinLnBrk="0" hangingPunct="1">
              <a:buNone/>
              <a:defRPr lang="de-DE" sz="1600" kern="1200" cap="none" baseline="0" dirty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shpTitleInfo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7DB2A3-09C2-65BD-2A0A-A41CE90EE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4949" y="5026536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527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3412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48A56-3D53-80E2-F296-F1BDFEC47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7800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49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016732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7656" y="0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3183" y="670142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21068" y="2168860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CCA43C-DC65-2F14-30F8-D6B449B3E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919" y="337042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6"/>
            <a:ext cx="10798539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1212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765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1553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9978DBE-FB4D-DF8F-5572-EF1B3724C8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36" y="6189257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36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BB8A9A-7E47-8A4E-CE8D-C7E28E5C9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712" y="0"/>
            <a:ext cx="12192000" cy="5841268"/>
          </a:xfrm>
        </p:spPr>
        <p:txBody>
          <a:bodyPr/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984B82-B0A2-C5E8-95D3-B1065C174C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4" y="3933056"/>
            <a:ext cx="4979876" cy="2924944"/>
          </a:xfr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8491" y="4603198"/>
            <a:ext cx="3778305" cy="1426710"/>
          </a:xfrm>
        </p:spPr>
        <p:txBody>
          <a:bodyPr lIns="0" tIns="18000" rIns="0" bIns="0" anchor="t" anchorCtr="0">
            <a:noAutofit/>
          </a:bodyPr>
          <a:lstStyle>
            <a:lvl1pPr algn="l">
              <a:lnSpc>
                <a:spcPct val="114000"/>
              </a:lnSpc>
              <a:defRPr lang="en-US" sz="4000" kern="1200" cap="none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06376" y="6101916"/>
            <a:ext cx="3778305" cy="432048"/>
          </a:xfrm>
        </p:spPr>
        <p:txBody>
          <a:bodyPr lIns="0" tIns="0" rIns="0" bIns="0"/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10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l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1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2DE1DD9-928F-35B1-0F04-0F4CE2E48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80751" y="6186501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6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gray">
          <a:xfrm>
            <a:off x="800100" y="819042"/>
            <a:ext cx="10624493" cy="5202246"/>
          </a:xfrm>
          <a:prstGeom prst="rect">
            <a:avLst/>
          </a:prstGeom>
          <a:solidFill>
            <a:srgbClr val="FA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099" y="2024844"/>
            <a:ext cx="10591800" cy="2362705"/>
          </a:xfrm>
        </p:spPr>
        <p:txBody>
          <a:bodyPr wrap="square" lIns="0" tIns="18000" rIns="0" bIns="0" anchor="ctr" anchorCtr="0">
            <a:noAutofit/>
          </a:bodyPr>
          <a:lstStyle>
            <a:lvl1pPr algn="ctr">
              <a:defRPr lang="en-US" sz="5000" kern="1200" cap="none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181791" y="6381328"/>
            <a:ext cx="5826316" cy="265939"/>
          </a:xfrm>
        </p:spPr>
        <p:txBody>
          <a:bodyPr lIns="0" tIns="0" rIns="0" bIns="0"/>
          <a:lstStyle>
            <a:lvl1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rgbClr val="9C9A94"/>
                </a:solidFill>
                <a:latin typeface="Arial" pitchFamily="34" charset="0"/>
                <a:ea typeface="+mn-ea"/>
                <a:cs typeface="+mn-cs"/>
              </a:defRPr>
            </a:lvl1pPr>
            <a:lvl2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en-US" sz="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0" indent="0" algn="ctr" defTabSz="1088776" rtl="0" eaLnBrk="1" latinLnBrk="0" hangingPunct="1">
              <a:spcBef>
                <a:spcPts val="0"/>
              </a:spcBef>
              <a:spcAft>
                <a:spcPts val="400"/>
              </a:spcAft>
              <a:buNone/>
              <a:defRPr lang="de-DE" sz="8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Textmasterformat bearbeiten</a:t>
            </a:r>
            <a:endParaRPr lang="de-D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9D28B72-696E-4E4E-4F7A-228CCDB29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2346" y="4672083"/>
            <a:ext cx="1440000" cy="3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5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57000" y="2060098"/>
            <a:ext cx="10798140" cy="4247039"/>
          </a:xfrm>
        </p:spPr>
        <p:txBody>
          <a:bodyPr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0972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6074" y="2240785"/>
            <a:ext cx="10801726" cy="3924222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Wingdings" panose="05000000000000000000" pitchFamily="2" charset="2"/>
              <a:buChar char="§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2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809262" y="5661248"/>
            <a:ext cx="10798538" cy="647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7163" tIns="55725" rIns="107163" bIns="55725" anchor="t" anchorCtr="0"/>
          <a:lstStyle>
            <a:lvl1pPr algn="l"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>
              <a:spcBef>
                <a:spcPts val="0"/>
              </a:spcBef>
              <a:defRPr 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>
              <a:spcBef>
                <a:spcPts val="0"/>
              </a:spcBef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9771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4">
            <a:extLst>
              <a:ext uri="{FF2B5EF4-FFF2-40B4-BE49-F238E27FC236}">
                <a16:creationId xmlns:a16="http://schemas.microsoft.com/office/drawing/2014/main" id="{17F1C13B-D206-BEDB-2928-552A4E6AED0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2843" y="2421028"/>
            <a:ext cx="9646313" cy="2015943"/>
          </a:xfrm>
        </p:spPr>
        <p:txBody>
          <a:bodyPr lIns="0" tIns="0" rIns="0" bIns="0" anchor="ctr" anchorCtr="0">
            <a:noAutofit/>
          </a:bodyPr>
          <a:lstStyle>
            <a:lvl1pPr algn="ctr">
              <a:defRPr lang="en-US" sz="2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772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6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06074" y="2240786"/>
            <a:ext cx="521922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03218" y="2240786"/>
            <a:ext cx="5218641" cy="3924222"/>
          </a:xfrm>
        </p:spPr>
        <p:txBody>
          <a:bodyPr vert="horz" lIns="0" tIns="0" rIns="0" bIns="0" rtlCol="0">
            <a:noAutofit/>
          </a:bodyPr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lang="de-DE" sz="1800" b="0" i="0" u="none" kern="1200" cap="none" spc="0" baseline="0" smtClean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  <a:endParaRPr lang="de-DE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79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Ques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21029"/>
            <a:ext cx="12191999" cy="2015943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de-DE" sz="4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2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49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B9A7ED-578E-39D8-5116-824E7E48F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3BC4E-F825-AB8B-1090-85882D096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2" y="2151620"/>
            <a:ext cx="12187448" cy="2554760"/>
          </a:xfrm>
        </p:spPr>
        <p:txBody>
          <a:bodyPr anchor="ctr"/>
          <a:lstStyle>
            <a:lvl1pPr algn="ctr">
              <a:defRPr sz="7000">
                <a:solidFill>
                  <a:schemeClr val="bg2"/>
                </a:solidFill>
              </a:defRPr>
            </a:lvl1pPr>
          </a:lstStyle>
          <a:p>
            <a:r>
              <a:rPr lang="de-DE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51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>
          <a:xfrm>
            <a:off x="952065" y="6380646"/>
            <a:ext cx="3740144" cy="323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9118325" y="6380646"/>
            <a:ext cx="2844800" cy="323925"/>
          </a:xfrm>
          <a:prstGeom prst="rect">
            <a:avLst/>
          </a:prstGeom>
        </p:spPr>
        <p:txBody>
          <a:bodyPr/>
          <a:lstStyle/>
          <a:p>
            <a:fld id="{8D981D2A-10EE-45CA-B672-13EC15929D9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724750" y="2247900"/>
            <a:ext cx="4896546" cy="110909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08068" y="3645024"/>
            <a:ext cx="4896545" cy="2519984"/>
          </a:xfrm>
        </p:spPr>
        <p:txBody>
          <a:bodyPr/>
          <a:lstStyle>
            <a:lvl1pPr marL="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77800" indent="-17780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363538" indent="-4763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541338" indent="-180975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Wingdings" panose="05000000000000000000" pitchFamily="2" charset="2"/>
              <a:buChar char="§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7200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711200" indent="0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711200" indent="7938" algn="l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Pts val="1200"/>
              <a:buFont typeface="Arial" panose="020B0604020202020204" pitchFamily="34" charset="0"/>
              <a:buChar char="​"/>
              <a:defRPr kumimoji="0" sz="1800" b="0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49BEA-F6F0-BEA5-22B3-E307542B80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924" y="3141663"/>
            <a:ext cx="2448843" cy="503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Space for your icon or image (delete this message)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3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074" y="692992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074" y="2240785"/>
            <a:ext cx="10801726" cy="39242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</a:t>
            </a:r>
          </a:p>
          <a:p>
            <a:pPr lvl="7"/>
            <a:r>
              <a:rPr lang="de-DE" noProof="0"/>
              <a:t>Achte Ebene</a:t>
            </a:r>
          </a:p>
          <a:p>
            <a:pPr lvl="8"/>
            <a:r>
              <a:rPr lang="de-DE" noProof="0"/>
              <a:t>Neunte Ebene</a:t>
            </a:r>
            <a:endParaRPr lang="de-DE" noProof="0" dirty="0"/>
          </a:p>
        </p:txBody>
      </p:sp>
      <p:sp>
        <p:nvSpPr>
          <p:cNvPr id="8" name="shpFooter">
            <a:extLst>
              <a:ext uri="{FF2B5EF4-FFF2-40B4-BE49-F238E27FC236}">
                <a16:creationId xmlns:a16="http://schemas.microsoft.com/office/drawing/2014/main" id="{94EE9C7D-69F0-0B53-6C96-895EC6C1CB6D}"/>
              </a:ext>
            </a:extLst>
          </p:cNvPr>
          <p:cNvSpPr txBox="1"/>
          <p:nvPr userDrawn="1"/>
        </p:nvSpPr>
        <p:spPr bwMode="gray">
          <a:xfrm>
            <a:off x="1059712" y="6390921"/>
            <a:ext cx="3740144" cy="134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de-DE" sz="800" b="0" i="0" u="none" kern="1200" spc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Braun Deutschland GmbH &amp; Co. KG </a:t>
            </a:r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pFooterSlideNumber">
            <a:extLst>
              <a:ext uri="{FF2B5EF4-FFF2-40B4-BE49-F238E27FC236}">
                <a16:creationId xmlns:a16="http://schemas.microsoft.com/office/drawing/2014/main" id="{C25E9B4D-907D-BA1F-E793-5A712D82F210}"/>
              </a:ext>
            </a:extLst>
          </p:cNvPr>
          <p:cNvSpPr txBox="1"/>
          <p:nvPr userDrawn="1"/>
        </p:nvSpPr>
        <p:spPr bwMode="gray">
          <a:xfrm>
            <a:off x="806075" y="6394010"/>
            <a:ext cx="249366" cy="131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C17930DC-F455-427D-93BB-E63BDE7A6849}" type="slidenum">
              <a:rPr lang="de-DE" sz="800" b="0" i="0" u="none" kern="1200" spc="0" smtClean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‹Nr.›</a:t>
            </a:fld>
            <a:endParaRPr lang="de-DE" sz="800" b="0" i="0" u="none" kern="1200" spc="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*GRIDLINE01*" hidden="1">
            <a:extLst>
              <a:ext uri="{FF2B5EF4-FFF2-40B4-BE49-F238E27FC236}">
                <a16:creationId xmlns:a16="http://schemas.microsoft.com/office/drawing/2014/main" id="{BA7A5DCE-03A0-6088-B417-1AB954B49ADA}"/>
              </a:ext>
            </a:extLst>
          </p:cNvPr>
          <p:cNvGrpSpPr/>
          <p:nvPr userDrawn="1"/>
        </p:nvGrpSpPr>
        <p:grpSpPr>
          <a:xfrm>
            <a:off x="719137" y="512676"/>
            <a:ext cx="8101333" cy="5580620"/>
            <a:chOff x="719137" y="512676"/>
            <a:chExt cx="8101333" cy="5580620"/>
          </a:xfrm>
        </p:grpSpPr>
        <p:cxnSp>
          <p:nvCxnSpPr>
            <p:cNvPr id="50" name="*GRIDLINE01*Straight Connector 49" hidden="1">
              <a:extLst>
                <a:ext uri="{FF2B5EF4-FFF2-40B4-BE49-F238E27FC236}">
                  <a16:creationId xmlns:a16="http://schemas.microsoft.com/office/drawing/2014/main" id="{674A2A8E-37EE-3847-BEAF-3E4C9D2D665F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*GRIDLINE01*Straight Connector 50" hidden="1">
              <a:extLst>
                <a:ext uri="{FF2B5EF4-FFF2-40B4-BE49-F238E27FC236}">
                  <a16:creationId xmlns:a16="http://schemas.microsoft.com/office/drawing/2014/main" id="{23C99C69-251C-282C-33EB-63CB78E1813C}"/>
                </a:ext>
              </a:extLst>
            </p:cNvPr>
            <p:cNvCxnSpPr/>
            <p:nvPr userDrawn="1"/>
          </p:nvCxnSpPr>
          <p:spPr bwMode="hidden">
            <a:xfrm>
              <a:off x="719137" y="1881188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*GRIDLINE01*Straight Connector 51" hidden="1">
              <a:extLst>
                <a:ext uri="{FF2B5EF4-FFF2-40B4-BE49-F238E27FC236}">
                  <a16:creationId xmlns:a16="http://schemas.microsoft.com/office/drawing/2014/main" id="{F72434FD-F986-0651-6388-1B7CFDD7FA11}"/>
                </a:ext>
              </a:extLst>
            </p:cNvPr>
            <p:cNvCxnSpPr/>
            <p:nvPr userDrawn="1"/>
          </p:nvCxnSpPr>
          <p:spPr bwMode="hidden">
            <a:xfrm>
              <a:off x="8820150" y="1881188"/>
              <a:ext cx="320" cy="4212107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*GRIDLINE01*Straight Connector 52" hidden="1">
              <a:extLst>
                <a:ext uri="{FF2B5EF4-FFF2-40B4-BE49-F238E27FC236}">
                  <a16:creationId xmlns:a16="http://schemas.microsoft.com/office/drawing/2014/main" id="{D04C6407-3666-3979-C7F8-5D34947397A5}"/>
                </a:ext>
              </a:extLst>
            </p:cNvPr>
            <p:cNvCxnSpPr/>
            <p:nvPr userDrawn="1"/>
          </p:nvCxnSpPr>
          <p:spPr bwMode="hidden">
            <a:xfrm>
              <a:off x="867645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*GRIDLINE01*Straight Connector 53" hidden="1">
              <a:extLst>
                <a:ext uri="{FF2B5EF4-FFF2-40B4-BE49-F238E27FC236}">
                  <a16:creationId xmlns:a16="http://schemas.microsoft.com/office/drawing/2014/main" id="{B0002C96-D6EA-2FCE-580F-93E7851EB07B}"/>
                </a:ext>
              </a:extLst>
            </p:cNvPr>
            <p:cNvCxnSpPr/>
            <p:nvPr userDrawn="1"/>
          </p:nvCxnSpPr>
          <p:spPr bwMode="hidden">
            <a:xfrm>
              <a:off x="190817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*GRIDLINE01*Straight Connector 54" hidden="1">
              <a:extLst>
                <a:ext uri="{FF2B5EF4-FFF2-40B4-BE49-F238E27FC236}">
                  <a16:creationId xmlns:a16="http://schemas.microsoft.com/office/drawing/2014/main" id="{1FC218A4-3E8E-8F11-6AA7-DF83A5131712}"/>
                </a:ext>
              </a:extLst>
            </p:cNvPr>
            <p:cNvCxnSpPr/>
            <p:nvPr userDrawn="1"/>
          </p:nvCxnSpPr>
          <p:spPr bwMode="hidden">
            <a:xfrm>
              <a:off x="719137" y="609329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*GRIDLINE01*Straight Connector 55" hidden="1">
              <a:extLst>
                <a:ext uri="{FF2B5EF4-FFF2-40B4-BE49-F238E27FC236}">
                  <a16:creationId xmlns:a16="http://schemas.microsoft.com/office/drawing/2014/main" id="{F805D86C-D9AD-0AD7-F02A-3AA93022CDEF}"/>
                </a:ext>
              </a:extLst>
            </p:cNvPr>
            <p:cNvCxnSpPr/>
            <p:nvPr userDrawn="1"/>
          </p:nvCxnSpPr>
          <p:spPr bwMode="hidden">
            <a:xfrm>
              <a:off x="719137" y="555466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*GRIDLINE01*Straight Connector 56" hidden="1">
              <a:extLst>
                <a:ext uri="{FF2B5EF4-FFF2-40B4-BE49-F238E27FC236}">
                  <a16:creationId xmlns:a16="http://schemas.microsoft.com/office/drawing/2014/main" id="{FEC516BA-EF60-A4AE-27DC-491262F210D1}"/>
                </a:ext>
              </a:extLst>
            </p:cNvPr>
            <p:cNvCxnSpPr/>
            <p:nvPr userDrawn="1"/>
          </p:nvCxnSpPr>
          <p:spPr bwMode="hidden">
            <a:xfrm>
              <a:off x="46440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*GRIDLINE01*Straight Connector 57" hidden="1">
              <a:extLst>
                <a:ext uri="{FF2B5EF4-FFF2-40B4-BE49-F238E27FC236}">
                  <a16:creationId xmlns:a16="http://schemas.microsoft.com/office/drawing/2014/main" id="{CEE62730-54DD-CA8F-E16C-4CA674104838}"/>
                </a:ext>
              </a:extLst>
            </p:cNvPr>
            <p:cNvCxnSpPr/>
            <p:nvPr userDrawn="1"/>
          </p:nvCxnSpPr>
          <p:spPr bwMode="hidden">
            <a:xfrm>
              <a:off x="4896035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*GRIDLINE01*Straight Connector 58" hidden="1">
              <a:extLst>
                <a:ext uri="{FF2B5EF4-FFF2-40B4-BE49-F238E27FC236}">
                  <a16:creationId xmlns:a16="http://schemas.microsoft.com/office/drawing/2014/main" id="{B7DDFD8A-0D12-8C5C-2349-CA2540352CA2}"/>
                </a:ext>
              </a:extLst>
            </p:cNvPr>
            <p:cNvCxnSpPr/>
            <p:nvPr userDrawn="1"/>
          </p:nvCxnSpPr>
          <p:spPr bwMode="hidden">
            <a:xfrm>
              <a:off x="719459" y="5373688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*GRIDLINE01*Straight Connector 59" hidden="1">
              <a:extLst>
                <a:ext uri="{FF2B5EF4-FFF2-40B4-BE49-F238E27FC236}">
                  <a16:creationId xmlns:a16="http://schemas.microsoft.com/office/drawing/2014/main" id="{0DBBAD72-69A1-3D45-D7F0-BD60D26E8BF2}"/>
                </a:ext>
              </a:extLst>
            </p:cNvPr>
            <p:cNvCxnSpPr/>
            <p:nvPr userDrawn="1"/>
          </p:nvCxnSpPr>
          <p:spPr bwMode="hidden">
            <a:xfrm>
              <a:off x="1043608" y="1881188"/>
              <a:ext cx="0" cy="4212107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*GRIDLINE01*Straight Connector 60" hidden="1">
              <a:extLst>
                <a:ext uri="{FF2B5EF4-FFF2-40B4-BE49-F238E27FC236}">
                  <a16:creationId xmlns:a16="http://schemas.microsoft.com/office/drawing/2014/main" id="{A4B76B0F-FB49-A381-02B7-DD880D2E9C59}"/>
                </a:ext>
              </a:extLst>
            </p:cNvPr>
            <p:cNvCxnSpPr/>
            <p:nvPr userDrawn="1"/>
          </p:nvCxnSpPr>
          <p:spPr bwMode="hidden">
            <a:xfrm>
              <a:off x="719459" y="2924943"/>
              <a:ext cx="8101011" cy="0"/>
            </a:xfrm>
            <a:prstGeom prst="line">
              <a:avLst/>
            </a:prstGeom>
            <a:ln w="3175">
              <a:solidFill>
                <a:srgbClr val="CECC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*GRIDLINE01*Straight Connector 61" hidden="1">
              <a:extLst>
                <a:ext uri="{FF2B5EF4-FFF2-40B4-BE49-F238E27FC236}">
                  <a16:creationId xmlns:a16="http://schemas.microsoft.com/office/drawing/2014/main" id="{25D05BBA-20F0-4413-22E5-8A19A5399E7B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*GRIDLINE01*Straight Connector 62" hidden="1">
              <a:extLst>
                <a:ext uri="{FF2B5EF4-FFF2-40B4-BE49-F238E27FC236}">
                  <a16:creationId xmlns:a16="http://schemas.microsoft.com/office/drawing/2014/main" id="{AA3C4912-D4FA-291F-0D27-458DD6B0D23F}"/>
                </a:ext>
              </a:extLst>
            </p:cNvPr>
            <p:cNvCxnSpPr/>
            <p:nvPr userDrawn="1"/>
          </p:nvCxnSpPr>
          <p:spPr bwMode="hidden">
            <a:xfrm>
              <a:off x="719137" y="1268760"/>
              <a:ext cx="8101011" cy="0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*GRIDLINE01*Straight Connector 63" hidden="1">
              <a:extLst>
                <a:ext uri="{FF2B5EF4-FFF2-40B4-BE49-F238E27FC236}">
                  <a16:creationId xmlns:a16="http://schemas.microsoft.com/office/drawing/2014/main" id="{24011B5D-90ED-C305-0853-5078CECEDF3D}"/>
                </a:ext>
              </a:extLst>
            </p:cNvPr>
            <p:cNvCxnSpPr/>
            <p:nvPr userDrawn="1"/>
          </p:nvCxnSpPr>
          <p:spPr bwMode="hidden">
            <a:xfrm>
              <a:off x="719137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*GRIDLINE01*Straight Connector 64" hidden="1">
              <a:extLst>
                <a:ext uri="{FF2B5EF4-FFF2-40B4-BE49-F238E27FC236}">
                  <a16:creationId xmlns:a16="http://schemas.microsoft.com/office/drawing/2014/main" id="{929C110A-1399-2135-04D0-9092F2B8262C}"/>
                </a:ext>
              </a:extLst>
            </p:cNvPr>
            <p:cNvCxnSpPr/>
            <p:nvPr userDrawn="1"/>
          </p:nvCxnSpPr>
          <p:spPr bwMode="hidden">
            <a:xfrm>
              <a:off x="8820148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*GRIDLINE01*Straight Connector 65" hidden="1">
              <a:extLst>
                <a:ext uri="{FF2B5EF4-FFF2-40B4-BE49-F238E27FC236}">
                  <a16:creationId xmlns:a16="http://schemas.microsoft.com/office/drawing/2014/main" id="{E48CC326-A648-A36E-C8A2-2BB1C57E1F0C}"/>
                </a:ext>
              </a:extLst>
            </p:cNvPr>
            <p:cNvCxnSpPr/>
            <p:nvPr userDrawn="1"/>
          </p:nvCxnSpPr>
          <p:spPr bwMode="hidden">
            <a:xfrm>
              <a:off x="7128284" y="512676"/>
              <a:ext cx="0" cy="756084"/>
            </a:xfrm>
            <a:prstGeom prst="line">
              <a:avLst/>
            </a:prstGeom>
            <a:ln w="3175">
              <a:solidFill>
                <a:srgbClr val="9899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62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8" r:id="rId2"/>
    <p:sldLayoutId id="2147483678" r:id="rId3"/>
    <p:sldLayoutId id="2147483681" r:id="rId4"/>
    <p:sldLayoutId id="2147483683" r:id="rId5"/>
    <p:sldLayoutId id="2147483685" r:id="rId6"/>
    <p:sldLayoutId id="2147483686" r:id="rId7"/>
    <p:sldLayoutId id="2147483687" r:id="rId8"/>
    <p:sldLayoutId id="2147483709" r:id="rId9"/>
    <p:sldLayoutId id="2147483708" r:id="rId10"/>
    <p:sldLayoutId id="2147483688" r:id="rId11"/>
    <p:sldLayoutId id="2147483690" r:id="rId12"/>
    <p:sldLayoutId id="2147483710" r:id="rId13"/>
    <p:sldLayoutId id="2147483706" r:id="rId14"/>
    <p:sldLayoutId id="2147483703" r:id="rId15"/>
    <p:sldLayoutId id="2147483704" r:id="rId16"/>
    <p:sldLayoutId id="2147483707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7" r:id="rId23"/>
    <p:sldLayoutId id="2147483718" r:id="rId24"/>
  </p:sldLayoutIdLst>
  <p:hf sldNum="0" hdr="0" dt="0"/>
  <p:txStyles>
    <p:titleStyle>
      <a:lvl1pPr marL="0" algn="l" defTabSz="1088776" rtl="0" eaLnBrk="1" latinLnBrk="0" hangingPunct="1">
        <a:lnSpc>
          <a:spcPct val="114000"/>
        </a:lnSpc>
        <a:spcBef>
          <a:spcPct val="0"/>
        </a:spcBef>
        <a:buNone/>
        <a:defRPr lang="de-DE" sz="2800" b="0" i="0" u="none" kern="1200" dirty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177800" indent="-17780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b="0" i="0" u="none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363538" indent="-4763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541338" indent="-180975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720000" indent="0" algn="l" defTabSz="1088776" rtl="0" eaLnBrk="1" latinLnBrk="0" hangingPunct="1">
        <a:lnSpc>
          <a:spcPct val="114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711200" indent="0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SzPts val="1200"/>
        <a:buFont typeface="Arial" panose="020B0604020202020204" pitchFamily="34" charset="0"/>
        <a:buNone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6pPr>
      <a:lvl7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7pPr>
      <a:lvl8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8pPr>
      <a:lvl9pPr marL="711200" indent="7938" algn="l" defTabSz="1088776" rtl="0" eaLnBrk="1" fontAlgn="auto" latinLnBrk="0" hangingPunct="1">
        <a:lnSpc>
          <a:spcPct val="114000"/>
        </a:lnSpc>
        <a:spcBef>
          <a:spcPts val="0"/>
        </a:spcBef>
        <a:spcAft>
          <a:spcPts val="0"/>
        </a:spcAft>
        <a:buClrTx/>
        <a:buSzPts val="1200"/>
        <a:buFont typeface="Arial" panose="020B0604020202020204" pitchFamily="34" charset="0"/>
        <a:buChar char="​"/>
        <a:defRPr kumimoji="0" sz="1800" b="0" i="0" u="none" kern="1200" cap="none" spc="0" baseline="0">
          <a:solidFill>
            <a:schemeClr val="bg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8" pos="504" userDrawn="1">
          <p15:clr>
            <a:srgbClr val="A4A3A4"/>
          </p15:clr>
        </p15:guide>
        <p15:guide id="9" pos="73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jpeg"/><Relationship Id="rId18" Type="http://schemas.microsoft.com/office/2007/relationships/hdphoto" Target="../media/hdphoto1.wdp"/><Relationship Id="rId26" Type="http://schemas.openxmlformats.org/officeDocument/2006/relationships/image" Target="../media/image40.png"/><Relationship Id="rId3" Type="http://schemas.openxmlformats.org/officeDocument/2006/relationships/image" Target="../media/image20.png"/><Relationship Id="rId21" Type="http://schemas.openxmlformats.org/officeDocument/2006/relationships/image" Target="../media/image36.png"/><Relationship Id="rId34" Type="http://schemas.openxmlformats.org/officeDocument/2006/relationships/image" Target="../media/image45.pn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5" Type="http://schemas.openxmlformats.org/officeDocument/2006/relationships/image" Target="../media/image39.jpeg"/><Relationship Id="rId33" Type="http://schemas.openxmlformats.org/officeDocument/2006/relationships/image" Target="../media/image44.pn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microsoft.com/office/2007/relationships/hdphoto" Target="../media/hdphoto2.wdp"/><Relationship Id="rId29" Type="http://schemas.microsoft.com/office/2007/relationships/hdphoto" Target="../media/hdphoto5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38.jpeg"/><Relationship Id="rId32" Type="http://schemas.microsoft.com/office/2007/relationships/hdphoto" Target="../media/hdphoto6.wdp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37.jpeg"/><Relationship Id="rId28" Type="http://schemas.openxmlformats.org/officeDocument/2006/relationships/image" Target="../media/image41.png"/><Relationship Id="rId10" Type="http://schemas.openxmlformats.org/officeDocument/2006/relationships/image" Target="../media/image27.jpeg"/><Relationship Id="rId19" Type="http://schemas.openxmlformats.org/officeDocument/2006/relationships/image" Target="../media/image35.png"/><Relationship Id="rId31" Type="http://schemas.openxmlformats.org/officeDocument/2006/relationships/image" Target="../media/image43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microsoft.com/office/2007/relationships/hdphoto" Target="../media/hdphoto3.wdp"/><Relationship Id="rId27" Type="http://schemas.microsoft.com/office/2007/relationships/hdphoto" Target="../media/hdphoto4.wdp"/><Relationship Id="rId30" Type="http://schemas.openxmlformats.org/officeDocument/2006/relationships/image" Target="../media/image42.jpeg"/><Relationship Id="rId35" Type="http://schemas.openxmlformats.org/officeDocument/2006/relationships/image" Target="../media/image46.png"/><Relationship Id="rId8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hyperlink" Target="mailto:xxxxx@bbraun.com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hyperlink" Target="http://www.bbraun.de/dsgvo" TargetMode="External"/><Relationship Id="rId10" Type="http://schemas.openxmlformats.org/officeDocument/2006/relationships/image" Target="../media/image59.png"/><Relationship Id="rId4" Type="http://schemas.openxmlformats.org/officeDocument/2006/relationships/hyperlink" Target="mailto:datenschutz-mv@bbraun.com" TargetMode="External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ports.njrcentre.org.uk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esign enthält.&#10;&#10;Automatisch generierte Beschreibung mit geringer Zuverlässigkeit">
            <a:extLst>
              <a:ext uri="{FF2B5EF4-FFF2-40B4-BE49-F238E27FC236}">
                <a16:creationId xmlns:a16="http://schemas.microsoft.com/office/drawing/2014/main" id="{8A9951B9-6E2A-D0C4-447E-852915D37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17" y="1880828"/>
            <a:ext cx="4176464" cy="5571403"/>
          </a:xfrm>
          <a:prstGeom prst="rect">
            <a:avLst/>
          </a:prstGeom>
        </p:spPr>
      </p:pic>
      <p:sp>
        <p:nvSpPr>
          <p:cNvPr id="14" name="Untertitel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805527" y="670142"/>
            <a:ext cx="4354369" cy="1426710"/>
          </a:xfrm>
        </p:spPr>
        <p:txBody>
          <a:bodyPr/>
          <a:lstStyle/>
          <a:p>
            <a:r>
              <a:rPr lang="de-DE" sz="3200" dirty="0"/>
              <a:t>Aesculap</a:t>
            </a:r>
            <a:r>
              <a:rPr lang="de-DE" sz="3200" baseline="30000" dirty="0"/>
              <a:t>® </a:t>
            </a:r>
            <a:br>
              <a:rPr lang="de-DE" sz="3200" baseline="30000" dirty="0"/>
            </a:br>
            <a:r>
              <a:rPr lang="de-DE" sz="3200" dirty="0" err="1"/>
              <a:t>e.motion</a:t>
            </a:r>
            <a:r>
              <a:rPr lang="de-DE" sz="3200" dirty="0"/>
              <a:t> Pro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25C2FDD-38F6-7E96-68E0-3E927A90C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600" dirty="0"/>
              <a:t>Mobilität ohne Kompromisse</a:t>
            </a:r>
          </a:p>
        </p:txBody>
      </p:sp>
      <p:pic>
        <p:nvPicPr>
          <p:cNvPr id="5" name="Grafik 4" descr="Ein Bild, das Schädel, Knochen enthält.&#10;&#10;Automatisch generierte Beschreibung">
            <a:extLst>
              <a:ext uri="{FF2B5EF4-FFF2-40B4-BE49-F238E27FC236}">
                <a16:creationId xmlns:a16="http://schemas.microsoft.com/office/drawing/2014/main" id="{4CFBF8ED-E55E-6115-6781-B3EA1B1886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50" y="1916832"/>
            <a:ext cx="4176464" cy="5572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259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F08E5-A415-4F1A-B1C1-489B7C98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Pro Tibia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2FE09D-05A9-46BD-95E9-64624B79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00" y="2060098"/>
            <a:ext cx="4462936" cy="4247039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DE" dirty="0" err="1">
                <a:solidFill>
                  <a:srgbClr val="00B482"/>
                </a:solidFill>
              </a:rPr>
              <a:t>Asymetrische</a:t>
            </a:r>
            <a:r>
              <a:rPr lang="de-DE" dirty="0">
                <a:solidFill>
                  <a:srgbClr val="00B482"/>
                </a:solidFill>
              </a:rPr>
              <a:t> </a:t>
            </a:r>
            <a:r>
              <a:rPr lang="de-DE" dirty="0" err="1">
                <a:solidFill>
                  <a:srgbClr val="00B482"/>
                </a:solidFill>
              </a:rPr>
              <a:t>Tibiaform</a:t>
            </a:r>
            <a:endParaRPr lang="de-DE" dirty="0">
              <a:solidFill>
                <a:srgbClr val="00B482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/>
              <a:t>Spin-out Schutz durch Rotationsbegrenzung bei +/- 30°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/>
              <a:t>Medialisiertes Rotationszentrum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494988D-1B03-4218-8DFB-10398791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916" y="2204864"/>
            <a:ext cx="6416782" cy="3329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72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33804-595D-43D0-B8C7-E6A244A3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MXE Gleitfläche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FC240B-2D9B-47E1-BF63-4FC91C1BD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dirty="0"/>
              <a:t>XLPE ohne Antioxidans zeigt keine besseren Ergebnisse als STD PE</a:t>
            </a:r>
            <a:r>
              <a:rPr lang="de-DE" baseline="30000" dirty="0"/>
              <a:t>(30)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Eine Hochvernetzung &gt;5 </a:t>
            </a:r>
            <a:r>
              <a:rPr lang="de-DE" dirty="0" err="1"/>
              <a:t>Mrad</a:t>
            </a:r>
            <a:r>
              <a:rPr lang="de-DE" dirty="0"/>
              <a:t> reduziert die Zähigkeit des Materials</a:t>
            </a:r>
            <a:r>
              <a:rPr lang="de-DE" baseline="30000" dirty="0"/>
              <a:t>(28, 29)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Eine geringe Zähigkeit kann zu Delamination führen</a:t>
            </a:r>
            <a:r>
              <a:rPr lang="de-DE" baseline="30000" dirty="0"/>
              <a:t>(31)</a:t>
            </a:r>
          </a:p>
          <a:p>
            <a:pPr lvl="1"/>
            <a:endParaRPr lang="de-DE" dirty="0">
              <a:solidFill>
                <a:srgbClr val="00B482"/>
              </a:solidFill>
            </a:endParaRPr>
          </a:p>
          <a:p>
            <a:pPr lvl="1"/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Höhere Materialanforderung im </a:t>
            </a:r>
            <a:r>
              <a:rPr lang="de-DE" dirty="0" err="1"/>
              <a:t>künstl</a:t>
            </a:r>
            <a:r>
              <a:rPr lang="de-DE" dirty="0"/>
              <a:t>. Kniegelenk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erfordert </a:t>
            </a:r>
            <a:b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anderes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Polyethylenmaterial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 als im </a:t>
            </a:r>
            <a:r>
              <a:rPr 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künstl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. Hüftgelenk</a:t>
            </a:r>
            <a:endParaRPr lang="de-DE" sz="1600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rgbClr val="00A97A"/>
              </a:solidFill>
            </a:endParaRPr>
          </a:p>
          <a:p>
            <a:pPr lvl="1"/>
            <a:endParaRPr lang="de-DE" dirty="0">
              <a:solidFill>
                <a:srgbClr val="00A97A"/>
              </a:solidFill>
            </a:endParaRPr>
          </a:p>
          <a:p>
            <a:pPr lvl="1"/>
            <a:endParaRPr lang="de-DE" dirty="0">
              <a:solidFill>
                <a:srgbClr val="00A97A"/>
              </a:solidFill>
            </a:endParaRPr>
          </a:p>
          <a:p>
            <a:pPr marL="0" lvl="1" indent="0">
              <a:buNone/>
            </a:pPr>
            <a:r>
              <a:rPr lang="de-DE" b="1" dirty="0">
                <a:solidFill>
                  <a:srgbClr val="00A97A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>
                <a:solidFill>
                  <a:srgbClr val="00A97A"/>
                </a:solidFill>
              </a:rPr>
              <a:t>Moderately</a:t>
            </a:r>
            <a:r>
              <a:rPr lang="de-DE" b="1" dirty="0">
                <a:solidFill>
                  <a:srgbClr val="00A97A"/>
                </a:solidFill>
              </a:rPr>
              <a:t> Cross-</a:t>
            </a:r>
            <a:r>
              <a:rPr lang="de-DE" b="1" dirty="0" err="1">
                <a:solidFill>
                  <a:srgbClr val="00A97A"/>
                </a:solidFill>
              </a:rPr>
              <a:t>linked</a:t>
            </a:r>
            <a:r>
              <a:rPr lang="de-DE" b="1" dirty="0">
                <a:solidFill>
                  <a:srgbClr val="00A97A"/>
                </a:solidFill>
              </a:rPr>
              <a:t> Vitamin E Polyethylen (</a:t>
            </a:r>
            <a:r>
              <a:rPr lang="de-DE" b="1" dirty="0">
                <a:solidFill>
                  <a:srgbClr val="00A97A"/>
                </a:solidFill>
                <a:sym typeface="Wingdings" panose="05000000000000000000" pitchFamily="2" charset="2"/>
              </a:rPr>
              <a:t>MXLPE)</a:t>
            </a:r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7EFA82-FC2D-4DC8-82F2-8EC79071C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50" y="3835512"/>
            <a:ext cx="4079384" cy="26188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279874-CDF9-4DB7-E952-9752E348B45E}"/>
              </a:ext>
            </a:extLst>
          </p:cNvPr>
          <p:cNvSpPr txBox="1"/>
          <p:nvPr/>
        </p:nvSpPr>
        <p:spPr>
          <a:xfrm>
            <a:off x="4151784" y="6418070"/>
            <a:ext cx="6948765" cy="25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28)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Puenta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Reyna et al.; 29) </a:t>
            </a:r>
            <a:r>
              <a:rPr lang="de-DE" sz="800" dirty="0" err="1">
                <a:latin typeface="Arial" panose="020B0604020202020204" pitchFamily="34" charset="0"/>
                <a:cs typeface="Arial" panose="020B0604020202020204" pitchFamily="34" charset="0"/>
              </a:rPr>
              <a:t>Orita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 et al.; 30) Sheridan et al.</a:t>
            </a:r>
          </a:p>
        </p:txBody>
      </p:sp>
    </p:spTree>
    <p:extLst>
      <p:ext uri="{BB962C8B-B14F-4D97-AF65-F5344CB8AC3E}">
        <p14:creationId xmlns:p14="http://schemas.microsoft.com/office/powerpoint/2010/main" val="282235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BECDA-15B2-F9DD-3435-2F2A60F0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MXE Gleitfläche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Eigenschaften Polyethylene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8796A5-8BBD-999E-AFBF-2DC50098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48"/>
          <a:stretch/>
        </p:blipFill>
        <p:spPr>
          <a:xfrm>
            <a:off x="3620190" y="2168859"/>
            <a:ext cx="3909023" cy="388843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769DF3F-43A3-6765-6D3C-3DEE3E31CB79}"/>
              </a:ext>
            </a:extLst>
          </p:cNvPr>
          <p:cNvSpPr txBox="1"/>
          <p:nvPr/>
        </p:nvSpPr>
        <p:spPr>
          <a:xfrm>
            <a:off x="6960096" y="3790781"/>
            <a:ext cx="290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Mechanische</a:t>
            </a:r>
            <a:r>
              <a:rPr lang="en-US" sz="1800" dirty="0"/>
              <a:t> </a:t>
            </a:r>
            <a:r>
              <a:rPr lang="en-US" sz="1800" dirty="0" err="1"/>
              <a:t>Eigenschaften</a:t>
            </a:r>
            <a:endParaRPr lang="en-US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44EE7C-E05F-5426-7CE4-D6CB52CE4B98}"/>
              </a:ext>
            </a:extLst>
          </p:cNvPr>
          <p:cNvSpPr txBox="1"/>
          <p:nvPr/>
        </p:nvSpPr>
        <p:spPr>
          <a:xfrm>
            <a:off x="4376274" y="1772816"/>
            <a:ext cx="256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Abriebresistenz</a:t>
            </a:r>
            <a:endParaRPr lang="en-US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4D1A10-6F93-2797-1BFA-E1936F262058}"/>
              </a:ext>
            </a:extLst>
          </p:cNvPr>
          <p:cNvSpPr txBox="1"/>
          <p:nvPr/>
        </p:nvSpPr>
        <p:spPr>
          <a:xfrm>
            <a:off x="3873977" y="5771001"/>
            <a:ext cx="357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Oxidationsstabilität</a:t>
            </a:r>
            <a:r>
              <a:rPr lang="en-US" sz="1800" dirty="0"/>
              <a:t> (</a:t>
            </a:r>
            <a:r>
              <a:rPr lang="en-US" sz="1800" dirty="0" err="1"/>
              <a:t>gealtert</a:t>
            </a:r>
            <a:r>
              <a:rPr lang="en-US" sz="1800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9BAF6-379B-BF35-69F3-BDF20CBE5D5C}"/>
              </a:ext>
            </a:extLst>
          </p:cNvPr>
          <p:cNvSpPr txBox="1"/>
          <p:nvPr/>
        </p:nvSpPr>
        <p:spPr>
          <a:xfrm>
            <a:off x="1046973" y="3609020"/>
            <a:ext cx="357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 </a:t>
            </a:r>
          </a:p>
          <a:p>
            <a:pPr algn="ctr"/>
            <a:r>
              <a:rPr lang="en-US" sz="1800" dirty="0" err="1"/>
              <a:t>Partikelgröße</a:t>
            </a:r>
            <a:endParaRPr lang="en-US" sz="1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56D943-2427-5ED3-FA38-6378BCBA08E5}"/>
              </a:ext>
            </a:extLst>
          </p:cNvPr>
          <p:cNvSpPr txBox="1"/>
          <p:nvPr/>
        </p:nvSpPr>
        <p:spPr>
          <a:xfrm>
            <a:off x="9390366" y="5939044"/>
            <a:ext cx="2772308" cy="1028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CPE: Konventionelles PE</a:t>
            </a:r>
          </a:p>
          <a:p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HXLPE: Hochvernetztes PE</a:t>
            </a:r>
          </a:p>
          <a:p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MXLPE: Moderat hochvernetztes PE</a:t>
            </a:r>
          </a:p>
        </p:txBody>
      </p:sp>
    </p:spTree>
    <p:extLst>
      <p:ext uri="{BB962C8B-B14F-4D97-AF65-F5344CB8AC3E}">
        <p14:creationId xmlns:p14="http://schemas.microsoft.com/office/powerpoint/2010/main" val="35886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hteck 119"/>
          <p:cNvSpPr/>
          <p:nvPr/>
        </p:nvSpPr>
        <p:spPr bwMode="gray">
          <a:xfrm>
            <a:off x="4410842" y="1520788"/>
            <a:ext cx="3306442" cy="47885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hteck 118"/>
          <p:cNvSpPr/>
          <p:nvPr/>
        </p:nvSpPr>
        <p:spPr bwMode="gray">
          <a:xfrm>
            <a:off x="1072854" y="1520788"/>
            <a:ext cx="3306442" cy="478853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Grafik 18" descr="13_nx403_h2_3c_pers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DDBC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20502" r="4347"/>
          <a:stretch/>
        </p:blipFill>
        <p:spPr bwMode="auto">
          <a:xfrm>
            <a:off x="5064655" y="2776617"/>
            <a:ext cx="837501" cy="5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51" y="3272116"/>
            <a:ext cx="10509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Grafik 29" descr="NB434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19522"/>
          <a:stretch>
            <a:fillRect/>
          </a:stretch>
        </p:blipFill>
        <p:spPr bwMode="auto">
          <a:xfrm>
            <a:off x="2962190" y="3843870"/>
            <a:ext cx="4937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Grafik 30" descr="NB438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b="5035"/>
          <a:stretch>
            <a:fillRect/>
          </a:stretch>
        </p:blipFill>
        <p:spPr bwMode="auto">
          <a:xfrm>
            <a:off x="2995527" y="4015320"/>
            <a:ext cx="450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Grafik 28" descr="12mm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31" y="4228691"/>
            <a:ext cx="5207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7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96" y="2947793"/>
            <a:ext cx="296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7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51" y="2889122"/>
            <a:ext cx="298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Grafik 15" descr="NO604K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06" y="1775936"/>
            <a:ext cx="1042652" cy="8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Grafik 16" descr="17_nx703_h3_3c_Fe0° gedreht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532" r="12500" b="15742"/>
          <a:stretch>
            <a:fillRect/>
          </a:stretch>
        </p:blipFill>
        <p:spPr bwMode="auto">
          <a:xfrm>
            <a:off x="2995527" y="1857590"/>
            <a:ext cx="818041" cy="6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Grafik 26" descr="nn261h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7571">
            <a:off x="1800776" y="4656746"/>
            <a:ext cx="316659" cy="2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Grafik 27" descr="nb090_h2_3c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4638">
            <a:off x="2001239" y="4660922"/>
            <a:ext cx="374371" cy="33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Grafik 24" descr="Tibia Schaft zementfrei kurz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5" b="27338"/>
          <a:stretch>
            <a:fillRect/>
          </a:stretch>
        </p:blipFill>
        <p:spPr bwMode="auto">
          <a:xfrm rot="3559022">
            <a:off x="2407730" y="4895024"/>
            <a:ext cx="1072768" cy="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Grafik 23" descr="nx086h1_3c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2642">
            <a:off x="2479890" y="5001688"/>
            <a:ext cx="1417446" cy="8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Grafik 22" descr="nx064h1_3c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4273">
            <a:off x="2214793" y="4872924"/>
            <a:ext cx="939800" cy="71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Grafik 21" descr="nx062h1_3c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4559">
            <a:off x="2022511" y="4718721"/>
            <a:ext cx="821711" cy="51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Grafik 29" descr="NB434K.jpg"/>
          <p:cNvPicPr>
            <a:picLocks noChangeAspect="1"/>
          </p:cNvPicPr>
          <p:nvPr/>
        </p:nvPicPr>
        <p:blipFill>
          <a:blip r:embed="rId17">
            <a:duotone>
              <a:prstClr val="black"/>
              <a:srgbClr val="D9C3A5">
                <a:tint val="50000"/>
                <a:satMod val="180000"/>
              </a:srgb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3" t="19522"/>
          <a:stretch>
            <a:fillRect/>
          </a:stretch>
        </p:blipFill>
        <p:spPr bwMode="auto">
          <a:xfrm>
            <a:off x="6634957" y="3571531"/>
            <a:ext cx="4937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Grafik 30" descr="NB438K.jpg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6" b="5035"/>
          <a:stretch>
            <a:fillRect/>
          </a:stretch>
        </p:blipFill>
        <p:spPr bwMode="auto">
          <a:xfrm>
            <a:off x="6656388" y="3744499"/>
            <a:ext cx="4508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7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135" b="100000" l="9489" r="94161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32" y="3290586"/>
            <a:ext cx="10509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Grafik 30" descr="NB438K.jpg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6" b="5035"/>
          <a:stretch>
            <a:fillRect/>
          </a:stretch>
        </p:blipFill>
        <p:spPr bwMode="auto">
          <a:xfrm>
            <a:off x="6668638" y="3996291"/>
            <a:ext cx="450850" cy="33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Grafik 21" descr="nx062h1_3c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7096">
            <a:off x="5651935" y="4640809"/>
            <a:ext cx="793924" cy="56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Grafik 22" descr="nx064h1_3c.jp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3752">
            <a:off x="5814009" y="4779590"/>
            <a:ext cx="916444" cy="79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Grafik 23" descr="nx086h1_3c.jpg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0788">
            <a:off x="6101169" y="4855226"/>
            <a:ext cx="1382222" cy="103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Grafik 24" descr="Tibia Schaft zementfrei kurz.jpg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5" b="27338"/>
          <a:stretch>
            <a:fillRect/>
          </a:stretch>
        </p:blipFill>
        <p:spPr bwMode="auto">
          <a:xfrm rot="3297031">
            <a:off x="6069623" y="4767846"/>
            <a:ext cx="1046110" cy="76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Grafik 26" descr="nn261h1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8936">
            <a:off x="5426892" y="4616280"/>
            <a:ext cx="298348" cy="23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7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28" y="2836174"/>
            <a:ext cx="296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7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1" y="2763641"/>
            <a:ext cx="298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Grafik 15" descr="NO604K.gif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77" y="1787062"/>
            <a:ext cx="1042652" cy="8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Grafik 16" descr="17_nx703_h3_3c_Fe0° gedreht.jpg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532" r="12500" b="15742"/>
          <a:stretch>
            <a:fillRect/>
          </a:stretch>
        </p:blipFill>
        <p:spPr bwMode="auto">
          <a:xfrm>
            <a:off x="6613536" y="1925712"/>
            <a:ext cx="818041" cy="6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Grafik 27" descr="nb090_h2_3c.jp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5312">
            <a:off x="5651923" y="4600621"/>
            <a:ext cx="365066" cy="3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05" y="2658020"/>
            <a:ext cx="929725" cy="680249"/>
          </a:xfrm>
          <a:prstGeom prst="rect">
            <a:avLst/>
          </a:prstGeom>
        </p:spPr>
      </p:pic>
      <p:pic>
        <p:nvPicPr>
          <p:cNvPr id="114" name="Grafik 113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36" y="2648541"/>
            <a:ext cx="929725" cy="680249"/>
          </a:xfrm>
          <a:prstGeom prst="rect">
            <a:avLst/>
          </a:prstGeom>
        </p:spPr>
      </p:pic>
      <p:pic>
        <p:nvPicPr>
          <p:cNvPr id="115" name="Grafik 18" descr="13_nx403_h2_3c_pers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DDBC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t="20502" r="4347"/>
          <a:stretch/>
        </p:blipFill>
        <p:spPr bwMode="auto">
          <a:xfrm>
            <a:off x="1666651" y="2743432"/>
            <a:ext cx="837501" cy="5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Titel 1"/>
          <p:cNvSpPr txBox="1">
            <a:spLocks/>
          </p:cNvSpPr>
          <p:nvPr/>
        </p:nvSpPr>
        <p:spPr>
          <a:xfrm>
            <a:off x="1057000" y="657430"/>
            <a:ext cx="10798538" cy="863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algn="ctr" defTabSz="1088776" rtl="0" eaLnBrk="1" latinLnBrk="0" hangingPunct="1">
              <a:spcBef>
                <a:spcPct val="0"/>
              </a:spcBef>
              <a:buNone/>
              <a:defRPr lang="de-DE" sz="6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de-DE" sz="2800" dirty="0" err="1"/>
              <a:t>e.motion</a:t>
            </a:r>
            <a:r>
              <a:rPr lang="de-DE" sz="2800" baseline="30000" dirty="0"/>
              <a:t>®</a:t>
            </a:r>
            <a:r>
              <a:rPr lang="de-DE" sz="2800" dirty="0"/>
              <a:t> Pro MXE Portfolio</a:t>
            </a:r>
          </a:p>
          <a:p>
            <a:pPr algn="l"/>
            <a:endParaRPr lang="de-DE" sz="2800" dirty="0"/>
          </a:p>
        </p:txBody>
      </p:sp>
      <p:sp>
        <p:nvSpPr>
          <p:cNvPr id="125" name="Ellipse 124"/>
          <p:cNvSpPr/>
          <p:nvPr/>
        </p:nvSpPr>
        <p:spPr bwMode="auto">
          <a:xfrm>
            <a:off x="299356" y="1592916"/>
            <a:ext cx="1080000" cy="1080000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 Pro</a:t>
            </a:r>
          </a:p>
        </p:txBody>
      </p:sp>
      <p:sp>
        <p:nvSpPr>
          <p:cNvPr id="126" name="Ellipse 125"/>
          <p:cNvSpPr/>
          <p:nvPr/>
        </p:nvSpPr>
        <p:spPr bwMode="auto">
          <a:xfrm>
            <a:off x="3839838" y="1579197"/>
            <a:ext cx="1080000" cy="1080000"/>
          </a:xfrm>
          <a:prstGeom prst="ellipse">
            <a:avLst/>
          </a:prstGeom>
          <a:solidFill>
            <a:schemeClr val="accent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0" tIns="72000" rIns="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 Pro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3">
            <a:duotone>
              <a:prstClr val="black"/>
              <a:srgbClr val="EDDBC7">
                <a:tint val="45000"/>
                <a:satMod val="400000"/>
              </a:srgb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605713" y="1956405"/>
            <a:ext cx="316058" cy="5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3">
            <a:duotone>
              <a:prstClr val="black"/>
              <a:srgbClr val="EDDBC7">
                <a:tint val="45000"/>
                <a:satMod val="400000"/>
              </a:srgb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061443" y="1935556"/>
            <a:ext cx="316058" cy="5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076220" y="2609388"/>
            <a:ext cx="1843039" cy="2863686"/>
          </a:xfrm>
          <a:prstGeom prst="rect">
            <a:avLst/>
          </a:prstGeom>
        </p:spPr>
      </p:pic>
      <p:pic>
        <p:nvPicPr>
          <p:cNvPr id="122" name="Grafik 12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60396" y="2569393"/>
            <a:ext cx="2257796" cy="28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E16C7-3000-4DE4-8386-B2BBA066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Pro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Mobilität ohne Kompromisse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B188B5-4A30-4B61-A2FF-3A9E5C579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05" b="14884"/>
          <a:stretch/>
        </p:blipFill>
        <p:spPr>
          <a:xfrm>
            <a:off x="151785" y="2058511"/>
            <a:ext cx="4374113" cy="3566733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F3CB1164-FB75-430A-920F-59FDDEF04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581" y="2058511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BA4D7-26ED-4BAB-B686-9B54FBF1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2060098"/>
            <a:ext cx="6825208" cy="52927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1" anchor="ctr"/>
          <a:lstStyle/>
          <a:p>
            <a:r>
              <a:rPr lang="de-DE" sz="1800" dirty="0">
                <a:solidFill>
                  <a:srgbClr val="00B482"/>
                </a:solidFill>
              </a:rPr>
              <a:t>HERAUSRAGENDE ABRIEBWERTE</a:t>
            </a:r>
            <a:endParaRPr lang="de-DE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A8BD0-1514-498A-A91A-79F63DAA4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0581" y="3104964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C01086-9EB8-4550-99AD-93E51AD0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3106551"/>
            <a:ext cx="6825208" cy="52927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2" anchor="ctr"/>
          <a:lstStyle/>
          <a:p>
            <a:r>
              <a:rPr lang="de-DE" sz="1800" dirty="0">
                <a:solidFill>
                  <a:srgbClr val="00B482"/>
                </a:solidFill>
              </a:rPr>
              <a:t>NATÜRLICHE KINEMATIK </a:t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936505-25C4-4FC4-AC67-703347E6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112" y="4149080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933C118-D4E3-43AF-927E-15EC1B45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4146743"/>
            <a:ext cx="6813110" cy="533197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2" anchor="ctr"/>
          <a:lstStyle/>
          <a:p>
            <a:r>
              <a:rPr lang="de-DE" sz="1800" dirty="0">
                <a:solidFill>
                  <a:srgbClr val="00B482"/>
                </a:solidFill>
              </a:rPr>
              <a:t>KNOCHENSPAREND</a:t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0CA381B-99C7-4791-A8DA-6119A4D91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643" y="5193196"/>
            <a:ext cx="549275" cy="530860"/>
          </a:xfrm>
          <a:prstGeom prst="rect">
            <a:avLst/>
          </a:prstGeom>
          <a:solidFill>
            <a:srgbClr val="00B4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7B58CC8-AA8E-4B90-85B4-2815928D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5194782"/>
            <a:ext cx="6813110" cy="529273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numCol="1" anchor="ctr"/>
          <a:lstStyle/>
          <a:p>
            <a:r>
              <a:rPr lang="de-DE" sz="1800" dirty="0">
                <a:solidFill>
                  <a:srgbClr val="00B482"/>
                </a:solidFill>
              </a:rPr>
              <a:t>FEINE </a:t>
            </a:r>
            <a:r>
              <a:rPr lang="de-DE" sz="1800" dirty="0" err="1">
                <a:solidFill>
                  <a:srgbClr val="00B482"/>
                </a:solidFill>
              </a:rPr>
              <a:t>GRÖßENABSTIMMUNG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94185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9C3E5CD-9233-445C-A18A-68B8DC944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921" y="2273473"/>
            <a:ext cx="2163639" cy="2163639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Navigierbar mit </a:t>
            </a:r>
            <a:r>
              <a:rPr lang="de-DE" dirty="0" err="1"/>
              <a:t>OrthoPilot</a:t>
            </a:r>
            <a:r>
              <a:rPr lang="de-DE" baseline="30000" dirty="0"/>
              <a:t>® Elite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Neues </a:t>
            </a:r>
            <a:r>
              <a:rPr lang="de-DE">
                <a:solidFill>
                  <a:srgbClr val="00B482"/>
                </a:solidFill>
              </a:rPr>
              <a:t>OP-Erlebnis.</a:t>
            </a:r>
            <a:endParaRPr lang="de-DE" dirty="0"/>
          </a:p>
        </p:txBody>
      </p:sp>
      <p:sp>
        <p:nvSpPr>
          <p:cNvPr id="6" name="Foliennummernplatzhalt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Fußzeilenplatzhalt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B. Braun Deutschland GmbH &amp; Co. KG </a:t>
            </a:r>
            <a:endParaRPr lang="de-DE" dirty="0"/>
          </a:p>
        </p:txBody>
      </p:sp>
      <p:sp>
        <p:nvSpPr>
          <p:cNvPr id="10" name="Textfeld 3"/>
          <p:cNvSpPr txBox="1">
            <a:spLocks noChangeArrowheads="1"/>
          </p:cNvSpPr>
          <p:nvPr/>
        </p:nvSpPr>
        <p:spPr bwMode="auto">
          <a:xfrm>
            <a:off x="815413" y="1880802"/>
            <a:ext cx="3360372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de-DE">
                <a:solidFill>
                  <a:srgbClr val="00B482"/>
                </a:solidFill>
              </a:rPr>
              <a:t>Ihr Partner im OP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4757039" y="1880802"/>
            <a:ext cx="3418331" cy="44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de-DE">
                <a:solidFill>
                  <a:srgbClr val="00B482"/>
                </a:solidFill>
              </a:rPr>
              <a:t>Mehr Raum für Chirurgie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12" name="Textfeld 5"/>
          <p:cNvSpPr txBox="1">
            <a:spLocks noChangeArrowheads="1"/>
          </p:cNvSpPr>
          <p:nvPr/>
        </p:nvSpPr>
        <p:spPr bwMode="auto">
          <a:xfrm>
            <a:off x="8694266" y="1880802"/>
            <a:ext cx="3023893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de-DE">
                <a:solidFill>
                  <a:srgbClr val="00B482"/>
                </a:solidFill>
              </a:rPr>
              <a:t>Exzellente Ergebnisse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03412" y="4395986"/>
            <a:ext cx="3455079" cy="1359920"/>
          </a:xfrm>
          <a:prstGeom prst="rect">
            <a:avLst/>
          </a:prstGeom>
        </p:spPr>
        <p:txBody>
          <a:bodyPr wrap="square" lIns="121917" tIns="60958" rIns="47999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/>
              <a:t>Intuitive Interaktion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/>
              <a:t>Smarte Instrumente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/>
              <a:t>Einfacher Software Workflow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8704573" y="4395986"/>
            <a:ext cx="3224072" cy="135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Präzise Ausrichtung</a:t>
            </a:r>
            <a:r>
              <a:rPr lang="de-DE" sz="1200" baseline="30000" dirty="0"/>
              <a:t>(32)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Sehr gute klinische Funktion</a:t>
            </a:r>
            <a:r>
              <a:rPr lang="de-DE" sz="1200" baseline="30000" dirty="0"/>
              <a:t>(33)</a:t>
            </a:r>
            <a:endParaRPr lang="de-DE" sz="1600" baseline="30000" dirty="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 dirty="0"/>
              <a:t>Geringes Revisionsrisiko</a:t>
            </a:r>
            <a:r>
              <a:rPr lang="de-DE" sz="1200" baseline="30000" dirty="0"/>
              <a:t>(32)</a:t>
            </a:r>
            <a:endParaRPr lang="de-DE" sz="1800" baseline="30000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4381743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8311255" y="1881188"/>
            <a:ext cx="0" cy="4211637"/>
          </a:xfrm>
          <a:prstGeom prst="line">
            <a:avLst/>
          </a:prstGeom>
          <a:ln>
            <a:solidFill>
              <a:srgbClr val="711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C35F591-FF16-4783-9D30-E793CEC2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093" y="4395986"/>
            <a:ext cx="3525276" cy="293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0" bIns="60958" anchor="t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/>
              <a:t>Minimaler Platzbedarf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/>
              <a:t>Individuelle Alignment Strategie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de-DE" sz="1800"/>
              <a:t>Reduktion der OP Dauer möglich</a:t>
            </a:r>
            <a:r>
              <a:rPr lang="de-DE" sz="1200" baseline="30000"/>
              <a:t>(11)</a:t>
            </a:r>
            <a:endParaRPr lang="de-DE" sz="1800" baseline="300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8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800"/>
          </a:p>
          <a:p>
            <a:pPr>
              <a:lnSpc>
                <a:spcPct val="114000"/>
              </a:lnSpc>
            </a:pPr>
            <a:endParaRPr lang="de-DE" sz="1800"/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pic>
        <p:nvPicPr>
          <p:cNvPr id="18" name="Grafik 17" descr="Ein Bild, das Person, Krankenhauszimmer, Raum enthält.&#10;&#10;Automatisch generierte Beschreibung">
            <a:extLst>
              <a:ext uri="{FF2B5EF4-FFF2-40B4-BE49-F238E27FC236}">
                <a16:creationId xmlns:a16="http://schemas.microsoft.com/office/drawing/2014/main" id="{DE86664C-EAC0-4EDF-8987-342579274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92" y="2564904"/>
            <a:ext cx="2422668" cy="1615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B0E9A25-A492-4161-9E4E-DEFD9CADB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2348880"/>
            <a:ext cx="2305717" cy="188469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889903B-34CA-4598-9EF8-B81FD90DE5AF}"/>
              </a:ext>
            </a:extLst>
          </p:cNvPr>
          <p:cNvSpPr txBox="1"/>
          <p:nvPr/>
        </p:nvSpPr>
        <p:spPr>
          <a:xfrm>
            <a:off x="4439823" y="6417332"/>
            <a:ext cx="6948765" cy="25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Walde et al. 2005; 32) </a:t>
            </a:r>
            <a:r>
              <a:rPr lang="de-DE" sz="800" dirty="0" err="1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Saragaglia</a:t>
            </a:r>
            <a:r>
              <a:rPr lang="de-DE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al.; 33) </a:t>
            </a:r>
            <a:r>
              <a:rPr lang="de-DE" sz="800" dirty="0" err="1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Yaffee</a:t>
            </a:r>
            <a:r>
              <a:rPr lang="de-DE" sz="800" dirty="0">
                <a:solidFill>
                  <a:srgbClr val="9C9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</a:p>
          <a:p>
            <a:endParaRPr lang="de-DE" sz="800" dirty="0">
              <a:solidFill>
                <a:srgbClr val="9C9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FB1A6D-EEEE-AE3B-02FE-96BDD77E64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 amt="14000"/>
          </a:blip>
          <a:srcRect r="4633"/>
          <a:stretch/>
        </p:blipFill>
        <p:spPr>
          <a:xfrm>
            <a:off x="6956698" y="587189"/>
            <a:ext cx="2340260" cy="56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F47808D-A3F3-4E5F-BF03-693143FC29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/>
        </p:blipFill>
        <p:spPr>
          <a:xfrm>
            <a:off x="0" y="-1575556"/>
            <a:ext cx="12228525" cy="753938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3824234-2F87-4B8A-5943-450F51719D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4" y="4437112"/>
            <a:ext cx="4979876" cy="24208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shpStaticClosingRemarks01"/>
          <p:cNvSpPr>
            <a:spLocks noGrp="1"/>
          </p:cNvSpPr>
          <p:nvPr>
            <p:ph type="ctrTitle"/>
          </p:nvPr>
        </p:nvSpPr>
        <p:spPr>
          <a:xfrm>
            <a:off x="808491" y="5314658"/>
            <a:ext cx="3778305" cy="1426710"/>
          </a:xfrm>
        </p:spPr>
        <p:txBody>
          <a:bodyPr>
            <a:noAutofit/>
          </a:bodyPr>
          <a:lstStyle/>
          <a:p>
            <a:r>
              <a:rPr lang="de-DE" dirty="0"/>
              <a:t>Vielen Dank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0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de-DE" dirty="0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695400" y="2266997"/>
            <a:ext cx="8784976" cy="2325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Die in dieser Produktunterlage enthaltenen Angaben wurden sorgfältig geprüft. </a:t>
            </a:r>
            <a:br>
              <a:rPr lang="de-DE" sz="1600" dirty="0">
                <a:ea typeface="Calibri" panose="020F0502020204030204"/>
                <a:cs typeface="Times New Roman" panose="02020603050405020304" pitchFamily="18" charset="0"/>
              </a:rPr>
            </a:b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Dennoch kann die B. Braun Deutschland GmbH &amp; Co. KG keine Gewährleistung oder Garantie im Hinblick auf die Richtigkeit und Vollständigkeit der zur Verfügung gestellten oder in Bezug genommenen Informationen geben. </a:t>
            </a:r>
          </a:p>
          <a:p>
            <a:pPr>
              <a:lnSpc>
                <a:spcPts val="2220"/>
              </a:lnSpc>
            </a:pPr>
            <a:endParaRPr lang="de-DE" sz="1600" dirty="0">
              <a:ea typeface="Calibri" panose="020F0502020204030204"/>
              <a:cs typeface="Times New Roman" panose="02020603050405020304" pitchFamily="18" charset="0"/>
            </a:endParaRPr>
          </a:p>
          <a:p>
            <a:pPr>
              <a:lnSpc>
                <a:spcPts val="2220"/>
              </a:lnSpc>
            </a:pPr>
            <a:r>
              <a:rPr lang="de-DE" sz="1600" dirty="0">
                <a:ea typeface="Calibri" panose="020F0502020204030204"/>
                <a:cs typeface="Times New Roman" panose="02020603050405020304" pitchFamily="18" charset="0"/>
              </a:rPr>
              <a:t>Vor der Verwendung des Medizinproduktes / Arzneimittels sind in jedem Fall die Angaben in der jeweils gültigen Gebrauchsinformation oder Fachinformation zu beachten.</a:t>
            </a:r>
          </a:p>
          <a:p>
            <a:pPr>
              <a:lnSpc>
                <a:spcPts val="2220"/>
              </a:lnSpc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EA92671-E2E2-E437-8EBF-8419F45B699D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9E2AB5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rgbClr val="FFFFFF"/>
                </a:solidFill>
                <a:cs typeface="Arial" panose="020B0604020202020204" pitchFamily="34" charset="0"/>
              </a:rPr>
              <a:t>Wichtiger Hinweis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368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ußzeilenplatzhalter 19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B. Braun Deutschland GmbH &amp; Co. KG </a:t>
            </a:r>
            <a:endParaRPr lang="en-US">
              <a:latin typeface="Arial" pitchFamily="34" charset="0"/>
            </a:endParaRPr>
          </a:p>
        </p:txBody>
      </p:sp>
      <p:sp>
        <p:nvSpPr>
          <p:cNvPr id="19" name="Foliennummernplatzhalter 18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17B8B0-B4AD-A94B-AF7A-382461AC7EA9}"/>
              </a:ext>
            </a:extLst>
          </p:cNvPr>
          <p:cNvSpPr txBox="1"/>
          <p:nvPr/>
        </p:nvSpPr>
        <p:spPr>
          <a:xfrm>
            <a:off x="2999656" y="2027105"/>
            <a:ext cx="7890869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Malte Wangerin</a:t>
            </a:r>
          </a:p>
          <a:p>
            <a:r>
              <a:rPr lang="de-DE" sz="1400" dirty="0"/>
              <a:t>Marketing Manager Endoprothetik</a:t>
            </a:r>
          </a:p>
          <a:p>
            <a:endParaRPr lang="de-DE" sz="900" dirty="0"/>
          </a:p>
          <a:p>
            <a:r>
              <a:rPr lang="nb-NO" sz="1400" dirty="0"/>
              <a:t>Telefon:  +49 171 2606564</a:t>
            </a:r>
          </a:p>
          <a:p>
            <a:r>
              <a:rPr lang="de-DE" sz="1400" dirty="0"/>
              <a:t>E-Mail:    </a:t>
            </a:r>
            <a:r>
              <a:rPr lang="de-DE" sz="14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malte.wangerin@bbraun.com</a:t>
            </a:r>
            <a:endParaRPr lang="de-DE" sz="1400" u="sng" dirty="0"/>
          </a:p>
          <a:p>
            <a:br>
              <a:rPr lang="de-DE" sz="1400" u="sng" dirty="0"/>
            </a:br>
            <a:endParaRPr lang="de-DE" sz="1400" u="sng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75068BA-AFF5-4CEA-4C61-5A193CAC7C82}"/>
              </a:ext>
            </a:extLst>
          </p:cNvPr>
          <p:cNvSpPr/>
          <p:nvPr/>
        </p:nvSpPr>
        <p:spPr bwMode="gray">
          <a:xfrm>
            <a:off x="803412" y="0"/>
            <a:ext cx="3636000" cy="349849"/>
          </a:xfrm>
          <a:prstGeom prst="rect">
            <a:avLst/>
          </a:prstGeom>
          <a:solidFill>
            <a:srgbClr val="00A97A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172121">
              <a:defRPr/>
            </a:pPr>
            <a:r>
              <a:rPr lang="de-DE" sz="1800" dirty="0">
                <a:solidFill>
                  <a:schemeClr val="bg1"/>
                </a:solidFill>
                <a:cs typeface="Arial" panose="020B0604020202020204" pitchFamily="34" charset="0"/>
              </a:rPr>
              <a:t>Ansprechpartner*in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C29E83A-8E99-BB71-4E85-AC56FF5E6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1495" y="1628609"/>
            <a:ext cx="1828800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365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platzhalter 3"/>
          <p:cNvSpPr txBox="1">
            <a:spLocks/>
          </p:cNvSpPr>
          <p:nvPr/>
        </p:nvSpPr>
        <p:spPr bwMode="gray">
          <a:xfrm>
            <a:off x="917061" y="2184877"/>
            <a:ext cx="3351576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platzhalter 3"/>
          <p:cNvSpPr txBox="1">
            <a:spLocks/>
          </p:cNvSpPr>
          <p:nvPr/>
        </p:nvSpPr>
        <p:spPr bwMode="gray">
          <a:xfrm>
            <a:off x="803412" y="4013342"/>
            <a:ext cx="37173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Ihre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R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echte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Sie können die Einwilligung zur Speicherung Ihrer Daten zu Werbe-zwecken jederzeit widerrufen und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haben als Betroffener ein Recht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auf Auskunft, welche Daten wir von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Ihnen erhoben haben.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" name="Gruppieren 36"/>
          <p:cNvGrpSpPr/>
          <p:nvPr/>
        </p:nvGrpSpPr>
        <p:grpSpPr>
          <a:xfrm>
            <a:off x="6528048" y="2288918"/>
            <a:ext cx="4867973" cy="935666"/>
            <a:chOff x="6927787" y="1539390"/>
            <a:chExt cx="4869100" cy="935883"/>
          </a:xfrm>
        </p:grpSpPr>
        <p:sp>
          <p:nvSpPr>
            <p:cNvPr id="38" name="Ellipse 6"/>
            <p:cNvSpPr>
              <a:spLocks noChangeAspect="1"/>
            </p:cNvSpPr>
            <p:nvPr/>
          </p:nvSpPr>
          <p:spPr bwMode="gray">
            <a:xfrm>
              <a:off x="6927787" y="1539390"/>
              <a:ext cx="935887" cy="93588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3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platzhalter 3"/>
            <p:cNvSpPr txBox="1">
              <a:spLocks/>
            </p:cNvSpPr>
            <p:nvPr/>
          </p:nvSpPr>
          <p:spPr bwMode="gray">
            <a:xfrm>
              <a:off x="8233893" y="1757168"/>
              <a:ext cx="3562994" cy="50032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47" rtl="0" eaLnBrk="1" latinLnBrk="0" hangingPunct="1">
                <a:spcBef>
                  <a:spcPts val="526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7806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15612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73418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31224" indent="-157806" algn="l" defTabSz="914447" rtl="0" eaLnBrk="1" latinLnBrk="0" hangingPunct="1">
                <a:spcBef>
                  <a:spcPts val="526"/>
                </a:spcBef>
                <a:buClr>
                  <a:schemeClr val="bg2"/>
                </a:buClr>
                <a:buFont typeface="Symbol" panose="05050102010706020507" pitchFamily="18" charset="2"/>
                <a:buChar char="-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Zweck</a:t>
              </a:r>
              <a:r>
                <a:rPr kumimoji="0" lang="en-US" sz="1800" i="0" u="none" strike="noStrike" kern="1200" spc="0" normalizeH="0" baseline="0" noProof="0" dirty="0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der </a:t>
              </a:r>
              <a:r>
                <a:rPr lang="en-US" sz="1800" dirty="0">
                  <a:solidFill>
                    <a:srgbClr val="00A97A"/>
                  </a:solidFill>
                  <a:latin typeface="Arial"/>
                  <a:cs typeface="Arial" panose="020B0604020202020204" pitchFamily="34" charset="0"/>
                </a:rPr>
                <a:t>V</a:t>
              </a:r>
              <a:r>
                <a:rPr kumimoji="0" lang="en-US" sz="1800" i="0" u="none" strike="noStrike" kern="1200" spc="0" normalizeH="0" baseline="0" noProof="0" dirty="0" err="1">
                  <a:ln>
                    <a:noFill/>
                  </a:ln>
                  <a:solidFill>
                    <a:srgbClr val="00A97A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erarbeitung</a:t>
              </a:r>
              <a:endPara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endParaRPr>
            </a:p>
            <a:p>
              <a:pPr marL="0" marR="0" lvl="0" indent="0" algn="l" defTabSz="914447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Ihre Daten werden ausschließlich zur Dokumentation des Schulungsnachweises und der Zertifikatserstellung genutzt.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Eine Weitergabe Ihrer Daten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an Dritte erfolgt nicht. </a:t>
              </a:r>
            </a:p>
          </p:txBody>
        </p:sp>
      </p:grpSp>
      <p:sp>
        <p:nvSpPr>
          <p:cNvPr id="40" name="Textplatzhalter 3"/>
          <p:cNvSpPr txBox="1">
            <a:spLocks/>
          </p:cNvSpPr>
          <p:nvPr/>
        </p:nvSpPr>
        <p:spPr bwMode="gray">
          <a:xfrm>
            <a:off x="7824192" y="3922775"/>
            <a:ext cx="3822430" cy="500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47" rtl="0" eaLnBrk="1" latinLnBrk="0" hangingPunct="1">
              <a:spcBef>
                <a:spcPts val="526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7806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5612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3418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31224" indent="-157806" algn="l" defTabSz="914447" rtl="0" eaLnBrk="1" latinLnBrk="0" hangingPunct="1">
              <a:spcBef>
                <a:spcPts val="526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Ihr</a:t>
            </a:r>
            <a:r>
              <a:rPr kumimoji="0" lang="en-US" sz="1800" i="0" u="none" strike="noStrike" kern="1200" spc="0" normalizeH="0" baseline="0" noProof="0" dirty="0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A97A"/>
                </a:solidFill>
                <a:latin typeface="Arial"/>
                <a:cs typeface="Arial" panose="020B0604020202020204" pitchFamily="34" charset="0"/>
              </a:rPr>
              <a:t>A</a:t>
            </a: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nsprechpartner</a:t>
            </a:r>
            <a:endParaRPr kumimoji="0" lang="en-US" sz="1800" i="0" u="none" strike="noStrike" kern="1200" spc="0" normalizeH="0" baseline="0" noProof="0" dirty="0">
              <a:ln>
                <a:noFill/>
              </a:ln>
              <a:solidFill>
                <a:srgbClr val="00A97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47" rtl="0" eaLnBrk="1" fontAlgn="auto" latinLnBrk="0" hangingPunct="1">
              <a:lnSpc>
                <a:spcPct val="100000"/>
              </a:lnSpc>
              <a:spcBef>
                <a:spcPts val="52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Wenden Sie sich bitte unter der Angabe Ihrer Adresse per E-Mail an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datenschutz-mv@bbraun.com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Weitere Informationen zum Datenschutz finden Sie auf unserer Webseite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www.bbraun.de/dsgvo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1" name="Gruppieren 40"/>
          <p:cNvGrpSpPr/>
          <p:nvPr/>
        </p:nvGrpSpPr>
        <p:grpSpPr>
          <a:xfrm>
            <a:off x="5591254" y="2830817"/>
            <a:ext cx="180710" cy="330333"/>
            <a:chOff x="7639482" y="1832465"/>
            <a:chExt cx="229808" cy="420082"/>
          </a:xfrm>
        </p:grpSpPr>
        <p:sp>
          <p:nvSpPr>
            <p:cNvPr id="42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solidFill>
              <a:srgbClr val="00B482"/>
            </a:solidFill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 flipH="1">
            <a:off x="6369335" y="2606453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1" name="Freeform 59"/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3" name="Muenchen PKT"/>
          <p:cNvSpPr/>
          <p:nvPr/>
        </p:nvSpPr>
        <p:spPr bwMode="gray">
          <a:xfrm>
            <a:off x="6178345" y="1766858"/>
            <a:ext cx="107975" cy="107975"/>
          </a:xfrm>
          <a:prstGeom prst="diamond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lIns="91401" tIns="45707" rIns="91401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Datenschutz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wichtig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5960" y="2061939"/>
            <a:ext cx="4011888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spc="0" normalizeH="0" baseline="0" noProof="0" dirty="0" err="1">
                <a:ln>
                  <a:noFill/>
                </a:ln>
                <a:solidFill>
                  <a:srgbClr val="00A97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Vertrauen</a:t>
            </a:r>
            <a:endParaRPr lang="en-US" sz="1800" dirty="0">
              <a:solidFill>
                <a:srgbClr val="00A97A"/>
              </a:solidFill>
              <a:latin typeface="Aria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Wir setzen auf eine vertrauensvolle Kooperation mit Ihnen und achten besonders auf einen verantwortungs-bewussten Umgang mit Ihren personenbezogenen Daten.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3FE60CC-E334-4DB2-805D-C280D411234C}"/>
              </a:ext>
            </a:extLst>
          </p:cNvPr>
          <p:cNvGrpSpPr/>
          <p:nvPr/>
        </p:nvGrpSpPr>
        <p:grpSpPr>
          <a:xfrm flipH="1">
            <a:off x="6399391" y="4466819"/>
            <a:ext cx="180710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79B55725-FCB9-4098-9B86-CC27A6B85FBC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9E971C1C-D0F2-4479-A75E-B43F8BBCE9F6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133F4AE2-E99C-4611-80DF-835E580579BE}"/>
              </a:ext>
            </a:extLst>
          </p:cNvPr>
          <p:cNvGrpSpPr/>
          <p:nvPr/>
        </p:nvGrpSpPr>
        <p:grpSpPr>
          <a:xfrm>
            <a:off x="5591254" y="4862863"/>
            <a:ext cx="166837" cy="330333"/>
            <a:chOff x="7639482" y="1832465"/>
            <a:chExt cx="229808" cy="420082"/>
          </a:xfrm>
          <a:solidFill>
            <a:srgbClr val="00A97A"/>
          </a:solidFill>
        </p:grpSpPr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F2B44A50-D4A7-4427-B7C0-0389AC0108B3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9482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B4DE8E10-D4CF-4B3F-AAAB-8FD449EA2C15}"/>
                </a:ext>
              </a:extLst>
            </p:cNvPr>
            <p:cNvSpPr>
              <a:spLocks/>
            </p:cNvSpPr>
            <p:nvPr/>
          </p:nvSpPr>
          <p:spPr bwMode="gray">
            <a:xfrm>
              <a:off x="7732521" y="1832465"/>
              <a:ext cx="136769" cy="420082"/>
            </a:xfrm>
            <a:prstGeom prst="chevron">
              <a:avLst>
                <a:gd name="adj" fmla="val 84727"/>
              </a:avLst>
            </a:prstGeom>
            <a:grpFill/>
            <a:ln>
              <a:noFill/>
            </a:ln>
          </p:spPr>
          <p:txBody>
            <a:bodyPr vert="horz" wrap="square" lIns="91365" tIns="45691" rIns="91365" bIns="45691" numCol="1" anchor="t" anchorCtr="0" compatLnSpc="1">
              <a:prstTxWarp prst="textNoShape">
                <a:avLst/>
              </a:prstTxWarp>
            </a:bodyPr>
            <a:lstStyle>
              <a:defPPr>
                <a:defRPr lang="sv-S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54530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1090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635907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21812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726512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3271815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817117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4362420" algn="l" defTabSz="1090605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7" name="Grafik 56">
            <a:extLst>
              <a:ext uri="{FF2B5EF4-FFF2-40B4-BE49-F238E27FC236}">
                <a16:creationId xmlns:a16="http://schemas.microsoft.com/office/drawing/2014/main" id="{CE6D6745-B202-41FB-9A0D-8000C1B78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15999" y="2319577"/>
            <a:ext cx="1342800" cy="134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0FEF1EF-B0C9-F8F2-A237-08B6C7FB4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9980" y="3933056"/>
            <a:ext cx="1346200" cy="13462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FDBD54F-AF64-E7E1-9E3C-8E5DEF7CA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24999" y="4305145"/>
            <a:ext cx="1342800" cy="1342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4F4E71-21EC-8FD1-53BC-06A295289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2024" y="2011988"/>
            <a:ext cx="1346200" cy="1346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613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Pro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Mobilität ohne Kompromisse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5400000">
            <a:off x="800536" y="3258119"/>
            <a:ext cx="3887999" cy="182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814 w 21600"/>
              <a:gd name="T13" fmla="*/ 5814 h 21600"/>
              <a:gd name="T14" fmla="*/ 15786 w 21600"/>
              <a:gd name="T15" fmla="*/ 1578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027" y="21600"/>
                </a:lnTo>
                <a:lnTo>
                  <a:pt x="1357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72000" rIns="0" bIns="72000" anchor="ctr">
            <a:prstTxWarp prst="textNoShape">
              <a:avLst/>
            </a:prstTxWarp>
          </a:bodyPr>
          <a:lstStyle/>
          <a:p>
            <a:pPr algn="l"/>
            <a:endParaRPr lang="de-DE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60312" y="2060389"/>
            <a:ext cx="549275" cy="530860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809586" y="2061976"/>
            <a:ext cx="8045951" cy="53086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lvl="0"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AS </a:t>
            </a:r>
            <a:r>
              <a:rPr lang="de-DE" sz="1800" dirty="0" err="1">
                <a:solidFill>
                  <a:srgbClr val="000000"/>
                </a:solidFill>
              </a:rPr>
              <a:t>Advanced</a:t>
            </a:r>
            <a:r>
              <a:rPr lang="de-DE" sz="1800" dirty="0">
                <a:solidFill>
                  <a:srgbClr val="000000"/>
                </a:solidFill>
              </a:rPr>
              <a:t> Surface Technologie</a:t>
            </a:r>
            <a:endParaRPr lang="de-DE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60312" y="3243761"/>
            <a:ext cx="549275" cy="530860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809586" y="3245348"/>
            <a:ext cx="8045951" cy="53086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Knochenerhaltendes PS Box Design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60312" y="4420307"/>
            <a:ext cx="549275" cy="530860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809586" y="4421894"/>
            <a:ext cx="8045951" cy="53086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Feine Größenabstimmung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0312" y="5596853"/>
            <a:ext cx="549275" cy="530860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809586" y="5598440"/>
            <a:ext cx="8045951" cy="53086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Individuelle Positionierung der </a:t>
            </a:r>
            <a:r>
              <a:rPr lang="de-DE" sz="1800" dirty="0" err="1">
                <a:solidFill>
                  <a:srgbClr val="000000"/>
                </a:solidFill>
              </a:rPr>
              <a:t>Tibiarotation</a:t>
            </a:r>
            <a:r>
              <a:rPr lang="de-DE" sz="1800" baseline="30000" dirty="0">
                <a:solidFill>
                  <a:srgbClr val="000000"/>
                </a:solidFill>
              </a:rPr>
              <a:t>(1)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Grafik 5" descr="Ein Bild, das dunkel, Licht enthält.&#10;&#10;Automatisch generierte Beschreibung">
            <a:extLst>
              <a:ext uri="{FF2B5EF4-FFF2-40B4-BE49-F238E27FC236}">
                <a16:creationId xmlns:a16="http://schemas.microsoft.com/office/drawing/2014/main" id="{AC53EA55-F09D-4098-9D43-337266C3C7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69" y="1713003"/>
            <a:ext cx="3369230" cy="4495115"/>
          </a:xfrm>
          <a:prstGeom prst="rect">
            <a:avLst/>
          </a:prstGeom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AFE01372-18EB-4E1C-A0A3-7738B3AE7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12" y="5005406"/>
            <a:ext cx="549275" cy="530860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786DF543-49C2-44C9-A83E-7157D0C3C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586" y="5006993"/>
            <a:ext cx="8045951" cy="53086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lvl="0" eaLnBrk="0" hangingPunct="0">
              <a:defRPr/>
            </a:pPr>
            <a:r>
              <a:rPr lang="de-DE" sz="1800" dirty="0" err="1">
                <a:solidFill>
                  <a:srgbClr val="000000"/>
                </a:solidFill>
              </a:rPr>
              <a:t>Asymetrisches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Tibiadesign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B6797A1-3928-4CAB-950C-C29BEB1DB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12" y="3825044"/>
            <a:ext cx="549275" cy="530860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1F1D2D42-9D17-4B6C-968B-8C3F64F05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586" y="3826631"/>
            <a:ext cx="8045951" cy="53086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Hohe Stabilität durch „Single Radius“ </a:t>
            </a:r>
            <a:r>
              <a:rPr lang="de-DE" sz="1800" dirty="0" err="1">
                <a:solidFill>
                  <a:srgbClr val="000000"/>
                </a:solidFill>
              </a:rPr>
              <a:t>Femurdesign</a:t>
            </a:r>
            <a:r>
              <a:rPr lang="de-DE" sz="1800" baseline="30000" dirty="0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EC961871-4D01-4C49-A5FF-74FFF266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312" y="2645488"/>
            <a:ext cx="549275" cy="530860"/>
          </a:xfrm>
          <a:prstGeom prst="rect">
            <a:avLst/>
          </a:prstGeom>
          <a:solidFill>
            <a:srgbClr val="711E8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87F22EEA-8CDD-4787-9F14-0723479F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586" y="2647075"/>
            <a:ext cx="8045951" cy="530860"/>
          </a:xfrm>
          <a:prstGeom prst="homePlate">
            <a:avLst>
              <a:gd name="adj" fmla="val 0"/>
            </a:avLst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80000" tIns="46800" rIns="108000" bIns="46800" anchor="ctr"/>
          <a:lstStyle/>
          <a:p>
            <a:pPr lvl="0" eaLnBrk="0" hangingPunct="0">
              <a:defRPr/>
            </a:pPr>
            <a:r>
              <a:rPr lang="de-DE" sz="1800" dirty="0">
                <a:solidFill>
                  <a:srgbClr val="000000"/>
                </a:solidFill>
              </a:rPr>
              <a:t>Reduzierter PE Abrieb</a:t>
            </a:r>
            <a:r>
              <a:rPr lang="de-DE" sz="1800" baseline="30000" dirty="0">
                <a:solidFill>
                  <a:srgbClr val="000000"/>
                </a:solidFill>
                <a:latin typeface="+mn-lt"/>
              </a:rPr>
              <a:t>(3)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47630C7-310B-4D70-86C4-57841DC5903A}"/>
              </a:ext>
            </a:extLst>
          </p:cNvPr>
          <p:cNvSpPr txBox="1">
            <a:spLocks/>
          </p:cNvSpPr>
          <p:nvPr/>
        </p:nvSpPr>
        <p:spPr>
          <a:xfrm>
            <a:off x="4655840" y="6489340"/>
            <a:ext cx="7200800" cy="1419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1) Huddleston et al. 2005; 2) Wang et al. 2005; 3) </a:t>
            </a:r>
            <a:r>
              <a:rPr lang="en-US" sz="700" dirty="0" err="1"/>
              <a:t>Grupp</a:t>
            </a:r>
            <a:r>
              <a:rPr lang="en-US" sz="700" dirty="0"/>
              <a:t> et al. 2014</a:t>
            </a:r>
          </a:p>
        </p:txBody>
      </p:sp>
    </p:spTree>
    <p:extLst>
      <p:ext uri="{BB962C8B-B14F-4D97-AF65-F5344CB8AC3E}">
        <p14:creationId xmlns:p14="http://schemas.microsoft.com/office/powerpoint/2010/main" val="112112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A6433-6F4D-45A3-BEBE-359F35F2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Literaturverzeichnis</a:t>
            </a:r>
            <a:br>
              <a:rPr lang="de-DE" dirty="0"/>
            </a:b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442A8C-52B6-48B0-9ECA-0053913B5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752" y="1232757"/>
            <a:ext cx="5219221" cy="5004555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b="0" i="0" u="none" strike="noStrike" baseline="0" dirty="0" err="1">
                <a:latin typeface="+mn-lt"/>
              </a:rPr>
              <a:t>Huddleston</a:t>
            </a:r>
            <a:r>
              <a:rPr lang="de-DE" sz="700" b="0" i="0" u="none" strike="noStrike" baseline="0" dirty="0">
                <a:latin typeface="+mn-lt"/>
              </a:rPr>
              <a:t> JI, Scott RD, </a:t>
            </a:r>
            <a:r>
              <a:rPr lang="de-DE" sz="700" b="0" i="0" u="none" strike="noStrike" baseline="0" dirty="0" err="1">
                <a:latin typeface="+mn-lt"/>
              </a:rPr>
              <a:t>Wimberley</a:t>
            </a:r>
            <a:r>
              <a:rPr lang="de-DE" sz="700" b="0" i="0" u="none" strike="noStrike" baseline="0" dirty="0">
                <a:latin typeface="+mn-lt"/>
              </a:rPr>
              <a:t> DW. </a:t>
            </a:r>
            <a:r>
              <a:rPr lang="de-DE" sz="700" b="0" i="0" u="none" strike="noStrike" baseline="0" dirty="0" err="1">
                <a:latin typeface="+mn-lt"/>
              </a:rPr>
              <a:t>Clin</a:t>
            </a:r>
            <a:r>
              <a:rPr lang="de-DE" sz="700" b="0" i="0" u="none" strike="noStrike" baseline="0" dirty="0">
                <a:latin typeface="+mn-lt"/>
              </a:rPr>
              <a:t> Determination </a:t>
            </a:r>
            <a:r>
              <a:rPr lang="de-DE" sz="700" b="0" i="0" u="none" strike="noStrike" baseline="0" dirty="0" err="1">
                <a:latin typeface="+mn-lt"/>
              </a:rPr>
              <a:t>of</a:t>
            </a:r>
            <a:r>
              <a:rPr lang="de-DE" sz="700" b="0" i="0" u="none" strike="noStrike" baseline="0" dirty="0">
                <a:latin typeface="+mn-lt"/>
              </a:rPr>
              <a:t> neutral </a:t>
            </a:r>
            <a:r>
              <a:rPr lang="de-DE" sz="700" b="0" i="0" u="none" strike="noStrike" baseline="0" dirty="0" err="1">
                <a:latin typeface="+mn-lt"/>
              </a:rPr>
              <a:t>tibial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rotational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alignment</a:t>
            </a:r>
            <a:r>
              <a:rPr lang="de-DE" sz="700" b="0" i="0" u="none" strike="noStrike" baseline="0" dirty="0">
                <a:latin typeface="+mn-lt"/>
              </a:rPr>
              <a:t> in </a:t>
            </a:r>
            <a:r>
              <a:rPr lang="de-DE" sz="700" b="0" i="0" u="none" strike="noStrike" baseline="0" dirty="0" err="1">
                <a:latin typeface="+mn-lt"/>
              </a:rPr>
              <a:t>rotating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platform</a:t>
            </a:r>
            <a:r>
              <a:rPr lang="de-DE" sz="700" b="0" i="0" u="none" strike="noStrike" baseline="0" dirty="0">
                <a:latin typeface="+mn-lt"/>
              </a:rPr>
              <a:t> TKA. </a:t>
            </a:r>
            <a:r>
              <a:rPr lang="de-DE" sz="700" b="0" i="0" u="none" strike="noStrike" baseline="0" dirty="0" err="1">
                <a:latin typeface="+mn-lt"/>
              </a:rPr>
              <a:t>Orthop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Relat</a:t>
            </a:r>
            <a:r>
              <a:rPr lang="de-DE" sz="700" b="0" i="0" u="none" strike="noStrike" baseline="0" dirty="0">
                <a:latin typeface="+mn-lt"/>
              </a:rPr>
              <a:t> Res. 2005 Nov;440:101-6.</a:t>
            </a:r>
            <a:endParaRPr lang="de-DE" sz="7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b="0" i="0" u="none" strike="noStrike" baseline="0" dirty="0">
                <a:latin typeface="+mn-lt"/>
              </a:rPr>
              <a:t>Wang H, </a:t>
            </a:r>
            <a:r>
              <a:rPr lang="de-DE" sz="700" b="0" i="0" u="none" strike="noStrike" baseline="0" dirty="0" err="1">
                <a:latin typeface="+mn-lt"/>
              </a:rPr>
              <a:t>Simmpson</a:t>
            </a:r>
            <a:r>
              <a:rPr lang="de-DE" sz="700" b="0" i="0" u="none" strike="noStrike" baseline="0" dirty="0">
                <a:latin typeface="+mn-lt"/>
              </a:rPr>
              <a:t> KJ, </a:t>
            </a:r>
            <a:r>
              <a:rPr lang="de-DE" sz="700" b="0" i="0" u="none" strike="noStrike" baseline="0" dirty="0" err="1">
                <a:latin typeface="+mn-lt"/>
              </a:rPr>
              <a:t>Chamnongkich</a:t>
            </a:r>
            <a:r>
              <a:rPr lang="de-DE" sz="700" b="0" i="0" u="none" strike="noStrike" baseline="0" dirty="0">
                <a:latin typeface="+mn-lt"/>
              </a:rPr>
              <a:t> S, Kinsey T, </a:t>
            </a:r>
            <a:r>
              <a:rPr lang="de-DE" sz="700" b="0" i="0" u="none" strike="noStrike" baseline="0" dirty="0" err="1">
                <a:latin typeface="+mn-lt"/>
              </a:rPr>
              <a:t>Hahoney</a:t>
            </a:r>
            <a:r>
              <a:rPr lang="de-DE" sz="700" b="0" i="0" u="none" strike="noStrike" baseline="0" dirty="0">
                <a:latin typeface="+mn-lt"/>
              </a:rPr>
              <a:t> OM. A </a:t>
            </a:r>
            <a:r>
              <a:rPr lang="de-DE" sz="700" b="0" i="0" u="none" strike="noStrike" baseline="0" dirty="0" err="1">
                <a:latin typeface="+mn-lt"/>
              </a:rPr>
              <a:t>biomechanical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comparison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between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the</a:t>
            </a:r>
            <a:r>
              <a:rPr lang="de-DE" sz="700" b="0" i="0" u="none" strike="noStrike" baseline="0" dirty="0">
                <a:latin typeface="+mn-lt"/>
              </a:rPr>
              <a:t> single-</a:t>
            </a:r>
            <a:r>
              <a:rPr lang="de-DE" sz="700" b="0" i="0" u="none" strike="noStrike" baseline="0" dirty="0" err="1">
                <a:latin typeface="+mn-lt"/>
              </a:rPr>
              <a:t>axis</a:t>
            </a:r>
            <a:r>
              <a:rPr lang="de-DE" sz="700" b="0" i="0" u="none" strike="noStrike" baseline="0" dirty="0">
                <a:latin typeface="+mn-lt"/>
              </a:rPr>
              <a:t> and multi-</a:t>
            </a:r>
            <a:r>
              <a:rPr lang="de-DE" sz="700" b="0" i="0" u="none" strike="noStrike" baseline="0" dirty="0" err="1">
                <a:latin typeface="+mn-lt"/>
              </a:rPr>
              <a:t>axis</a:t>
            </a:r>
            <a:r>
              <a:rPr lang="de-DE" sz="700" b="0" i="0" u="none" strike="noStrike" baseline="0" dirty="0">
                <a:latin typeface="+mn-lt"/>
              </a:rPr>
              <a:t> total </a:t>
            </a:r>
            <a:r>
              <a:rPr lang="de-DE" sz="700" b="0" i="0" u="none" strike="noStrike" baseline="0" dirty="0" err="1">
                <a:latin typeface="+mn-lt"/>
              </a:rPr>
              <a:t>knee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arthroplasty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systems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for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de-DE" sz="700" b="0" i="0" u="none" strike="noStrike" baseline="0" dirty="0" err="1">
                <a:latin typeface="+mn-lt"/>
              </a:rPr>
              <a:t>the</a:t>
            </a:r>
            <a:r>
              <a:rPr lang="de-DE" sz="700" b="0" i="0" u="none" strike="noStrike" baseline="0" dirty="0">
                <a:latin typeface="+mn-lt"/>
              </a:rPr>
              <a:t> stand-</a:t>
            </a:r>
            <a:r>
              <a:rPr lang="de-DE" sz="700" b="0" i="0" u="none" strike="noStrike" baseline="0" dirty="0" err="1">
                <a:latin typeface="+mn-lt"/>
              </a:rPr>
              <a:t>to</a:t>
            </a:r>
            <a:r>
              <a:rPr lang="de-DE" sz="700" b="0" i="0" u="none" strike="noStrike" baseline="0" dirty="0">
                <a:latin typeface="+mn-lt"/>
              </a:rPr>
              <a:t>-</a:t>
            </a:r>
            <a:r>
              <a:rPr lang="de-DE" sz="700" b="0" i="0" u="none" strike="noStrike" baseline="0" dirty="0" err="1">
                <a:latin typeface="+mn-lt"/>
              </a:rPr>
              <a:t>sit</a:t>
            </a:r>
            <a:r>
              <a:rPr lang="de-DE" sz="700" b="0" i="0" u="none" strike="noStrike" baseline="0" dirty="0">
                <a:latin typeface="+mn-lt"/>
              </a:rPr>
              <a:t> </a:t>
            </a:r>
            <a:r>
              <a:rPr lang="en-US" sz="700" b="0" i="0" u="none" strike="noStrike" baseline="0" dirty="0">
                <a:latin typeface="+mn-lt"/>
              </a:rPr>
              <a:t>movement. Clin </a:t>
            </a:r>
            <a:r>
              <a:rPr lang="en-US" sz="700" b="0" i="0" u="none" strike="noStrike" baseline="0" dirty="0" err="1">
                <a:latin typeface="+mn-lt"/>
              </a:rPr>
              <a:t>Biomech</a:t>
            </a:r>
            <a:r>
              <a:rPr lang="en-US" sz="700" b="0" i="0" u="none" strike="noStrike" baseline="0" dirty="0">
                <a:latin typeface="+mn-lt"/>
              </a:rPr>
              <a:t> (</a:t>
            </a:r>
            <a:r>
              <a:rPr lang="en-US" sz="700" b="0" i="0" u="none" strike="noStrike" baseline="0" dirty="0" err="1">
                <a:latin typeface="+mn-lt"/>
              </a:rPr>
              <a:t>Bristo</a:t>
            </a:r>
            <a:r>
              <a:rPr lang="en-US" sz="700" b="0" i="0" u="none" strike="noStrike" baseline="0" dirty="0">
                <a:latin typeface="+mn-lt"/>
              </a:rPr>
              <a:t>, Avon). 2005 May;20(4):428-33.</a:t>
            </a:r>
            <a:endParaRPr lang="de-DE" sz="700" dirty="0">
              <a:latin typeface="+mn-lt"/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Grupp TM, Schroeder C, </a:t>
            </a:r>
            <a:r>
              <a:rPr lang="de-DE" sz="700" dirty="0" err="1"/>
              <a:t>Kyun</a:t>
            </a:r>
            <a:r>
              <a:rPr lang="de-DE" sz="700" dirty="0"/>
              <a:t> Kim T, </a:t>
            </a:r>
            <a:r>
              <a:rPr lang="de-DE" sz="700" dirty="0" err="1"/>
              <a:t>Miehlke</a:t>
            </a:r>
            <a:r>
              <a:rPr lang="de-DE" sz="700" dirty="0"/>
              <a:t> RK, Fritz B, Jansson V, </a:t>
            </a:r>
            <a:r>
              <a:rPr lang="de-DE" sz="700" dirty="0" err="1"/>
              <a:t>Utzschneider</a:t>
            </a:r>
            <a:r>
              <a:rPr lang="de-DE" sz="700" dirty="0"/>
              <a:t> S. </a:t>
            </a:r>
            <a:r>
              <a:rPr lang="de-DE" sz="700" dirty="0" err="1"/>
              <a:t>Biotribology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a mobile </a:t>
            </a:r>
            <a:r>
              <a:rPr lang="de-DE" sz="700" dirty="0" err="1"/>
              <a:t>bearing</a:t>
            </a:r>
            <a:r>
              <a:rPr lang="de-DE" sz="700" dirty="0"/>
              <a:t> </a:t>
            </a:r>
            <a:r>
              <a:rPr lang="de-DE" sz="700" dirty="0" err="1"/>
              <a:t>posterior</a:t>
            </a:r>
            <a:r>
              <a:rPr lang="de-DE" sz="700" dirty="0"/>
              <a:t> </a:t>
            </a:r>
            <a:r>
              <a:rPr lang="de-DE" sz="700" dirty="0" err="1"/>
              <a:t>stabilised</a:t>
            </a:r>
            <a:r>
              <a:rPr lang="de-DE" sz="700" dirty="0"/>
              <a:t> </a:t>
            </a:r>
            <a:r>
              <a:rPr lang="de-DE" sz="700" dirty="0" err="1"/>
              <a:t>knee</a:t>
            </a:r>
            <a:r>
              <a:rPr lang="de-DE" sz="700" dirty="0"/>
              <a:t> design--</a:t>
            </a:r>
            <a:r>
              <a:rPr lang="de-DE" sz="700" dirty="0" err="1"/>
              <a:t>effect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motion</a:t>
            </a:r>
            <a:r>
              <a:rPr lang="de-DE" sz="700" dirty="0"/>
              <a:t> restraint on </a:t>
            </a:r>
            <a:r>
              <a:rPr lang="de-DE" sz="700" dirty="0" err="1"/>
              <a:t>wear</a:t>
            </a:r>
            <a:r>
              <a:rPr lang="de-DE" sz="700" dirty="0"/>
              <a:t>, </a:t>
            </a:r>
            <a:r>
              <a:rPr lang="de-DE" sz="700" dirty="0" err="1"/>
              <a:t>tibio</a:t>
            </a:r>
            <a:r>
              <a:rPr lang="de-DE" sz="700" dirty="0"/>
              <a:t>-femoral </a:t>
            </a:r>
            <a:r>
              <a:rPr lang="de-DE" sz="700" dirty="0" err="1"/>
              <a:t>kinematics</a:t>
            </a:r>
            <a:r>
              <a:rPr lang="de-DE" sz="700" dirty="0"/>
              <a:t> and </a:t>
            </a:r>
            <a:r>
              <a:rPr lang="de-DE" sz="700" dirty="0" err="1"/>
              <a:t>particles</a:t>
            </a:r>
            <a:r>
              <a:rPr lang="de-DE" sz="700" dirty="0"/>
              <a:t>. J </a:t>
            </a:r>
            <a:r>
              <a:rPr lang="de-DE" sz="700" dirty="0" err="1"/>
              <a:t>Biomech</a:t>
            </a:r>
            <a:r>
              <a:rPr lang="de-DE" sz="700" dirty="0"/>
              <a:t>. 2014 Jul 18;47(10):2415-23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Reich J, </a:t>
            </a:r>
            <a:r>
              <a:rPr lang="de-DE" sz="700" dirty="0" err="1"/>
              <a:t>Hovy</a:t>
            </a:r>
            <a:r>
              <a:rPr lang="de-DE" sz="700" dirty="0"/>
              <a:t> L, </a:t>
            </a:r>
            <a:r>
              <a:rPr lang="de-DE" sz="700" dirty="0" err="1"/>
              <a:t>Lindenmaier</a:t>
            </a:r>
            <a:r>
              <a:rPr lang="de-DE" sz="700" dirty="0"/>
              <a:t> HL, Zeller R, </a:t>
            </a:r>
            <a:r>
              <a:rPr lang="de-DE" sz="700" dirty="0" err="1"/>
              <a:t>Schwiesau</a:t>
            </a:r>
            <a:r>
              <a:rPr lang="de-DE" sz="700" dirty="0"/>
              <a:t> J, Thomas P, Grupp TM. </a:t>
            </a:r>
            <a:r>
              <a:rPr lang="de-DE" sz="700" dirty="0" err="1"/>
              <a:t>Preclinical</a:t>
            </a:r>
            <a:r>
              <a:rPr lang="de-DE" sz="700" dirty="0"/>
              <a:t> </a:t>
            </a:r>
            <a:r>
              <a:rPr lang="de-DE" sz="700" dirty="0" err="1"/>
              <a:t>evaluation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coated</a:t>
            </a:r>
            <a:r>
              <a:rPr lang="de-DE" sz="700" dirty="0"/>
              <a:t>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implants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allergic</a:t>
            </a:r>
            <a:r>
              <a:rPr lang="de-DE" sz="700" dirty="0"/>
              <a:t> </a:t>
            </a:r>
            <a:r>
              <a:rPr lang="de-DE" sz="700" dirty="0" err="1"/>
              <a:t>patients</a:t>
            </a:r>
            <a:r>
              <a:rPr lang="de-DE" sz="700" dirty="0"/>
              <a:t>. Orthopäde. 2010 May; 39 (5): 495-502</a:t>
            </a:r>
            <a:endParaRPr lang="en-US" sz="7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Grupp TM, Saleh KJ, </a:t>
            </a:r>
            <a:r>
              <a:rPr lang="de-DE" sz="700" dirty="0" err="1"/>
              <a:t>Mihalko</a:t>
            </a:r>
            <a:r>
              <a:rPr lang="de-DE" sz="700" dirty="0"/>
              <a:t> WM, </a:t>
            </a:r>
            <a:r>
              <a:rPr lang="de-DE" sz="700" dirty="0" err="1"/>
              <a:t>Hintner</a:t>
            </a:r>
            <a:r>
              <a:rPr lang="de-DE" sz="700" dirty="0"/>
              <a:t> M, Fritz B, Schilling C, </a:t>
            </a:r>
            <a:r>
              <a:rPr lang="de-DE" sz="700" dirty="0" err="1"/>
              <a:t>Schwiesau</a:t>
            </a:r>
            <a:r>
              <a:rPr lang="de-DE" sz="700" dirty="0"/>
              <a:t> J, </a:t>
            </a:r>
            <a:r>
              <a:rPr lang="de-DE" sz="700" dirty="0" err="1"/>
              <a:t>Kaddick</a:t>
            </a:r>
            <a:r>
              <a:rPr lang="de-DE" sz="700" dirty="0"/>
              <a:t> C. </a:t>
            </a:r>
            <a:r>
              <a:rPr lang="de-DE" sz="700" dirty="0" err="1"/>
              <a:t>Effect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anterior-</a:t>
            </a:r>
            <a:r>
              <a:rPr lang="de-DE" sz="700" dirty="0" err="1"/>
              <a:t>posterior</a:t>
            </a:r>
            <a:r>
              <a:rPr lang="de-DE" sz="700" dirty="0"/>
              <a:t> and internal-external </a:t>
            </a:r>
            <a:r>
              <a:rPr lang="de-DE" sz="700" dirty="0" err="1"/>
              <a:t>motion</a:t>
            </a:r>
            <a:r>
              <a:rPr lang="de-DE" sz="700" dirty="0"/>
              <a:t> restraint </a:t>
            </a:r>
            <a:r>
              <a:rPr lang="de-DE" sz="700" dirty="0" err="1"/>
              <a:t>during</a:t>
            </a:r>
            <a:r>
              <a:rPr lang="de-DE" sz="700" dirty="0"/>
              <a:t>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wear</a:t>
            </a:r>
            <a:r>
              <a:rPr lang="de-DE" sz="700" dirty="0"/>
              <a:t> </a:t>
            </a:r>
            <a:r>
              <a:rPr lang="de-DE" sz="700" dirty="0" err="1"/>
              <a:t>simulation</a:t>
            </a:r>
            <a:r>
              <a:rPr lang="de-DE" sz="700" dirty="0"/>
              <a:t> on a </a:t>
            </a:r>
            <a:r>
              <a:rPr lang="de-DE" sz="700" dirty="0" err="1"/>
              <a:t>posterior</a:t>
            </a:r>
            <a:r>
              <a:rPr lang="de-DE" sz="700" dirty="0"/>
              <a:t> </a:t>
            </a:r>
            <a:r>
              <a:rPr lang="de-DE" sz="700" dirty="0" err="1"/>
              <a:t>stabilised</a:t>
            </a:r>
            <a:r>
              <a:rPr lang="de-DE" sz="700" dirty="0"/>
              <a:t> </a:t>
            </a:r>
            <a:r>
              <a:rPr lang="de-DE" sz="700" dirty="0" err="1"/>
              <a:t>knee</a:t>
            </a:r>
            <a:r>
              <a:rPr lang="de-DE" sz="700" dirty="0"/>
              <a:t> design. J </a:t>
            </a:r>
            <a:r>
              <a:rPr lang="de-DE" sz="700" dirty="0" err="1"/>
              <a:t>Biomech</a:t>
            </a:r>
            <a:r>
              <a:rPr lang="de-DE" sz="700" dirty="0"/>
              <a:t>. 2013 Feb 1;46(3):491-7.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Grupp T.; Internal </a:t>
            </a:r>
            <a:r>
              <a:rPr lang="de-DE" sz="700" dirty="0" err="1"/>
              <a:t>test</a:t>
            </a:r>
            <a:r>
              <a:rPr lang="de-DE" sz="700" dirty="0"/>
              <a:t> </a:t>
            </a:r>
            <a:r>
              <a:rPr lang="de-DE" sz="700" dirty="0" err="1"/>
              <a:t>report</a:t>
            </a:r>
            <a:r>
              <a:rPr lang="de-DE" sz="700" dirty="0"/>
              <a:t>. 2015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Pilz M, Staats K, </a:t>
            </a:r>
            <a:r>
              <a:rPr lang="de-DE" sz="700" dirty="0" err="1"/>
              <a:t>Tobudic</a:t>
            </a:r>
            <a:r>
              <a:rPr lang="de-DE" sz="700" dirty="0"/>
              <a:t> S, </a:t>
            </a:r>
            <a:r>
              <a:rPr lang="de-DE" sz="700" dirty="0" err="1"/>
              <a:t>Assadian</a:t>
            </a:r>
            <a:r>
              <a:rPr lang="de-DE" sz="700" dirty="0"/>
              <a:t> O, </a:t>
            </a:r>
            <a:r>
              <a:rPr lang="de-DE" sz="700" dirty="0" err="1"/>
              <a:t>Presterl</a:t>
            </a:r>
            <a:r>
              <a:rPr lang="de-DE" sz="700" dirty="0"/>
              <a:t> E, Windhager R, </a:t>
            </a:r>
            <a:r>
              <a:rPr lang="de-DE" sz="700" dirty="0" err="1"/>
              <a:t>Holinka</a:t>
            </a:r>
            <a:r>
              <a:rPr lang="de-DE" sz="700" dirty="0"/>
              <a:t> J. Zirconium Nitride Coating </a:t>
            </a:r>
            <a:r>
              <a:rPr lang="de-DE" sz="700" dirty="0" err="1"/>
              <a:t>Reduced</a:t>
            </a:r>
            <a:r>
              <a:rPr lang="de-DE" sz="700" dirty="0"/>
              <a:t> </a:t>
            </a:r>
            <a:r>
              <a:rPr lang="de-DE" sz="700" dirty="0" err="1"/>
              <a:t>Staphylococcus</a:t>
            </a:r>
            <a:r>
              <a:rPr lang="de-DE" sz="700" dirty="0"/>
              <a:t> epidermidis Biofilm Formation on </a:t>
            </a:r>
            <a:r>
              <a:rPr lang="de-DE" sz="700" dirty="0" err="1"/>
              <a:t>Orthopaedic</a:t>
            </a:r>
            <a:r>
              <a:rPr lang="de-DE" sz="700" dirty="0"/>
              <a:t> </a:t>
            </a:r>
            <a:r>
              <a:rPr lang="de-DE" sz="700" dirty="0" err="1"/>
              <a:t>Implant</a:t>
            </a:r>
            <a:r>
              <a:rPr lang="de-DE" sz="700" dirty="0"/>
              <a:t> </a:t>
            </a:r>
            <a:r>
              <a:rPr lang="de-DE" sz="700" dirty="0" err="1"/>
              <a:t>Surfaces</a:t>
            </a:r>
            <a:r>
              <a:rPr lang="de-DE" sz="700" dirty="0"/>
              <a:t>: An In Vitro Study. </a:t>
            </a:r>
            <a:r>
              <a:rPr lang="de-DE" sz="700" dirty="0" err="1"/>
              <a:t>Clin</a:t>
            </a:r>
            <a:r>
              <a:rPr lang="de-DE" sz="700" dirty="0"/>
              <a:t> </a:t>
            </a:r>
            <a:r>
              <a:rPr lang="de-DE" sz="700" dirty="0" err="1"/>
              <a:t>Orthop</a:t>
            </a:r>
            <a:r>
              <a:rPr lang="de-DE" sz="700" dirty="0"/>
              <a:t> </a:t>
            </a:r>
            <a:r>
              <a:rPr lang="de-DE" sz="700" dirty="0" err="1"/>
              <a:t>Relat</a:t>
            </a:r>
            <a:r>
              <a:rPr lang="de-DE" sz="700" dirty="0"/>
              <a:t> Res. 2019 Feb;477(2):461-466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700" dirty="0"/>
              <a:t>Beyer F, </a:t>
            </a:r>
            <a:r>
              <a:rPr lang="en-US" sz="700" dirty="0" err="1"/>
              <a:t>Lützner</a:t>
            </a:r>
            <a:r>
              <a:rPr lang="en-US" sz="700" dirty="0"/>
              <a:t> C, Kirschner S, </a:t>
            </a:r>
            <a:r>
              <a:rPr lang="en-US" sz="700" dirty="0" err="1"/>
              <a:t>Lützner</a:t>
            </a:r>
            <a:r>
              <a:rPr lang="en-US" sz="700" dirty="0"/>
              <a:t> J. Midterm Results After Coated and Uncoated TKA: A Randomized Controlled Study. Orthopedics. 2016 May; 39 (3 Suppl): S13-7.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700" dirty="0"/>
              <a:t>National Joint Registry. 17 Annual Report 2020, </a:t>
            </a:r>
            <a:r>
              <a:rPr lang="en-US" sz="700" dirty="0">
                <a:hlinkClick r:id="rId3"/>
              </a:rPr>
              <a:t>www.reports.njrcentre.org.uk</a:t>
            </a:r>
            <a:endParaRPr lang="en-US" sz="700" dirty="0"/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en-US" sz="700" dirty="0" err="1"/>
              <a:t>Grimberg</a:t>
            </a:r>
            <a:r>
              <a:rPr lang="en-US" sz="700" dirty="0"/>
              <a:t> A, G</a:t>
            </a:r>
            <a:r>
              <a:rPr lang="sv-SE" sz="700" dirty="0"/>
              <a:t>rupp T, Elliott J, </a:t>
            </a:r>
            <a:r>
              <a:rPr lang="de-DE" sz="700" dirty="0"/>
              <a:t>Melsheimer O, Jansson V, Steinbrück A.</a:t>
            </a:r>
            <a:r>
              <a:rPr lang="en-US" sz="700" dirty="0"/>
              <a:t> Ceramic Coating in Cemented Primary Total Knee Arthroplasty is Not Associated With Decreased Risk of Revision due to Early </a:t>
            </a:r>
            <a:r>
              <a:rPr lang="de-DE" sz="700" dirty="0" err="1"/>
              <a:t>Prosthetic</a:t>
            </a:r>
            <a:r>
              <a:rPr lang="de-DE" sz="700" dirty="0"/>
              <a:t> Joint </a:t>
            </a:r>
            <a:r>
              <a:rPr lang="de-DE" sz="700" dirty="0" err="1"/>
              <a:t>Infection</a:t>
            </a:r>
            <a:r>
              <a:rPr lang="de-DE" sz="700" dirty="0"/>
              <a:t>. The Journal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Arthroplasty</a:t>
            </a:r>
            <a:r>
              <a:rPr lang="de-DE" sz="700" dirty="0"/>
              <a:t> 2020; 36: 991-7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Walde TA, Burgdorf D, Walde HJ. </a:t>
            </a:r>
            <a:r>
              <a:rPr lang="de-DE" sz="700" dirty="0" err="1"/>
              <a:t>Process</a:t>
            </a:r>
            <a:r>
              <a:rPr lang="de-DE" sz="700" dirty="0"/>
              <a:t> </a:t>
            </a:r>
            <a:r>
              <a:rPr lang="de-DE" sz="700" dirty="0" err="1"/>
              <a:t>optimization</a:t>
            </a:r>
            <a:r>
              <a:rPr lang="de-DE" sz="700" dirty="0"/>
              <a:t> in </a:t>
            </a:r>
            <a:r>
              <a:rPr lang="de-DE" sz="700" dirty="0" err="1"/>
              <a:t>navigated</a:t>
            </a:r>
            <a:r>
              <a:rPr lang="de-DE" sz="700" dirty="0"/>
              <a:t>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arthroplasty</a:t>
            </a:r>
            <a:r>
              <a:rPr lang="de-DE" sz="700" dirty="0"/>
              <a:t>. </a:t>
            </a:r>
            <a:r>
              <a:rPr lang="de-DE" sz="700" dirty="0" err="1"/>
              <a:t>Orthopedics</a:t>
            </a:r>
            <a:r>
              <a:rPr lang="de-DE" sz="700" dirty="0"/>
              <a:t> 2005; 28 (10, </a:t>
            </a:r>
            <a:r>
              <a:rPr lang="de-DE" sz="700" dirty="0" err="1"/>
              <a:t>Suppl</a:t>
            </a:r>
            <a:r>
              <a:rPr lang="de-DE" sz="700" dirty="0"/>
              <a:t>): 1255-8.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De Steiger RN, Liu YL, Graves SE. Computer </a:t>
            </a:r>
            <a:r>
              <a:rPr lang="de-DE" sz="700" dirty="0" err="1"/>
              <a:t>navigation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arthorplasty</a:t>
            </a:r>
            <a:r>
              <a:rPr lang="de-DE" sz="700" dirty="0"/>
              <a:t> </a:t>
            </a:r>
            <a:r>
              <a:rPr lang="de-DE" sz="700" dirty="0" err="1"/>
              <a:t>reduces</a:t>
            </a:r>
            <a:r>
              <a:rPr lang="de-DE" sz="700" dirty="0"/>
              <a:t> </a:t>
            </a:r>
            <a:r>
              <a:rPr lang="de-DE" sz="700" dirty="0" err="1"/>
              <a:t>revision</a:t>
            </a:r>
            <a:r>
              <a:rPr lang="de-DE" sz="700" dirty="0"/>
              <a:t> rate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patients</a:t>
            </a:r>
            <a:r>
              <a:rPr lang="de-DE" sz="700" dirty="0"/>
              <a:t> </a:t>
            </a:r>
            <a:r>
              <a:rPr lang="de-DE" sz="700" dirty="0" err="1"/>
              <a:t>less</a:t>
            </a:r>
            <a:r>
              <a:rPr lang="de-DE" sz="700" dirty="0"/>
              <a:t> </a:t>
            </a:r>
            <a:r>
              <a:rPr lang="de-DE" sz="700" dirty="0" err="1"/>
              <a:t>than</a:t>
            </a:r>
            <a:r>
              <a:rPr lang="de-DE" sz="700" dirty="0"/>
              <a:t> </a:t>
            </a:r>
            <a:r>
              <a:rPr lang="de-DE" sz="700" dirty="0" err="1"/>
              <a:t>sixty-five</a:t>
            </a:r>
            <a:r>
              <a:rPr lang="de-DE" sz="700" dirty="0"/>
              <a:t> </a:t>
            </a:r>
            <a:r>
              <a:rPr lang="de-DE" sz="700" dirty="0" err="1"/>
              <a:t>years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age</a:t>
            </a:r>
            <a:r>
              <a:rPr lang="de-DE" sz="700" dirty="0"/>
              <a:t>. J </a:t>
            </a:r>
            <a:r>
              <a:rPr lang="de-DE" sz="700" dirty="0" err="1"/>
              <a:t>Bone</a:t>
            </a:r>
            <a:r>
              <a:rPr lang="de-DE" sz="700" dirty="0"/>
              <a:t> Joint </a:t>
            </a:r>
            <a:r>
              <a:rPr lang="de-DE" sz="700" dirty="0" err="1"/>
              <a:t>Surg</a:t>
            </a:r>
            <a:r>
              <a:rPr lang="de-DE" sz="700" dirty="0"/>
              <a:t> Am. 2015 APR 15;97(8):635-42.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 err="1"/>
              <a:t>Bejek</a:t>
            </a:r>
            <a:r>
              <a:rPr lang="de-DE" sz="700" dirty="0"/>
              <a:t> Z; </a:t>
            </a:r>
            <a:r>
              <a:rPr lang="de-DE" sz="700" dirty="0" err="1"/>
              <a:t>Sólyom</a:t>
            </a:r>
            <a:r>
              <a:rPr lang="de-DE" sz="700" dirty="0"/>
              <a:t> L, </a:t>
            </a:r>
            <a:r>
              <a:rPr lang="de-DE" sz="700" dirty="0" err="1"/>
              <a:t>Szendroi</a:t>
            </a:r>
            <a:r>
              <a:rPr lang="de-DE" sz="700" dirty="0"/>
              <a:t> M. </a:t>
            </a:r>
            <a:r>
              <a:rPr lang="de-DE" sz="700" dirty="0" err="1"/>
              <a:t>Eyperiences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</a:t>
            </a:r>
            <a:r>
              <a:rPr lang="de-DE" sz="700" dirty="0" err="1"/>
              <a:t>computer</a:t>
            </a:r>
            <a:r>
              <a:rPr lang="de-DE" sz="700" dirty="0"/>
              <a:t> </a:t>
            </a:r>
            <a:r>
              <a:rPr lang="de-DE" sz="700" dirty="0" err="1"/>
              <a:t>navigated</a:t>
            </a:r>
            <a:r>
              <a:rPr lang="de-DE" sz="700" dirty="0"/>
              <a:t>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arthroplasty</a:t>
            </a:r>
            <a:r>
              <a:rPr lang="de-DE" sz="700" dirty="0"/>
              <a:t>. Int. </a:t>
            </a:r>
            <a:r>
              <a:rPr lang="de-DE" sz="700" dirty="0" err="1"/>
              <a:t>Orthop</a:t>
            </a:r>
            <a:r>
              <a:rPr lang="de-DE" sz="700" dirty="0"/>
              <a:t>. 2007 </a:t>
            </a:r>
            <a:r>
              <a:rPr lang="de-DE" sz="700" dirty="0" err="1"/>
              <a:t>Oct</a:t>
            </a:r>
            <a:r>
              <a:rPr lang="de-DE" sz="700" dirty="0"/>
              <a:t>; 31(5): 617-22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 err="1"/>
              <a:t>Blakeney</a:t>
            </a:r>
            <a:r>
              <a:rPr lang="de-DE" sz="700" dirty="0"/>
              <a:t> WG, Khan RJ, Wall SJ. Computer-</a:t>
            </a:r>
            <a:r>
              <a:rPr lang="de-DE" sz="700" dirty="0" err="1"/>
              <a:t>assisted</a:t>
            </a:r>
            <a:r>
              <a:rPr lang="de-DE" sz="700" dirty="0"/>
              <a:t> </a:t>
            </a:r>
            <a:r>
              <a:rPr lang="de-DE" sz="700" dirty="0" err="1"/>
              <a:t>techniques</a:t>
            </a:r>
            <a:r>
              <a:rPr lang="de-DE" sz="700" dirty="0"/>
              <a:t> versus </a:t>
            </a:r>
            <a:r>
              <a:rPr lang="de-DE" sz="700" dirty="0" err="1"/>
              <a:t>conventional</a:t>
            </a:r>
            <a:r>
              <a:rPr lang="de-DE" sz="700" dirty="0"/>
              <a:t> </a:t>
            </a:r>
            <a:r>
              <a:rPr lang="de-DE" sz="700" dirty="0" err="1"/>
              <a:t>guides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component</a:t>
            </a:r>
            <a:r>
              <a:rPr lang="de-DE" sz="700" dirty="0"/>
              <a:t> </a:t>
            </a:r>
            <a:r>
              <a:rPr lang="de-DE" sz="700" dirty="0" err="1"/>
              <a:t>alignment</a:t>
            </a:r>
            <a:r>
              <a:rPr lang="de-DE" sz="700" dirty="0"/>
              <a:t> in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arthroplasty</a:t>
            </a:r>
            <a:r>
              <a:rPr lang="de-DE" sz="700" dirty="0"/>
              <a:t>: a </a:t>
            </a:r>
            <a:r>
              <a:rPr lang="de-DE" sz="700" dirty="0" err="1"/>
              <a:t>randomized</a:t>
            </a:r>
            <a:r>
              <a:rPr lang="de-DE" sz="700" dirty="0"/>
              <a:t> </a:t>
            </a:r>
            <a:r>
              <a:rPr lang="de-DE" sz="700" dirty="0" err="1"/>
              <a:t>controlled</a:t>
            </a:r>
            <a:r>
              <a:rPr lang="de-DE" sz="700" dirty="0"/>
              <a:t> </a:t>
            </a:r>
            <a:r>
              <a:rPr lang="de-DE" sz="700" dirty="0" err="1"/>
              <a:t>trial</a:t>
            </a:r>
            <a:r>
              <a:rPr lang="de-DE" sz="700" dirty="0"/>
              <a:t>. J </a:t>
            </a:r>
            <a:r>
              <a:rPr lang="de-DE" sz="700" dirty="0" err="1"/>
              <a:t>Bone</a:t>
            </a:r>
            <a:r>
              <a:rPr lang="de-DE" sz="700" dirty="0"/>
              <a:t> Joint </a:t>
            </a:r>
            <a:r>
              <a:rPr lang="de-DE" sz="700" dirty="0" err="1"/>
              <a:t>Surg</a:t>
            </a:r>
            <a:r>
              <a:rPr lang="de-DE" sz="700" dirty="0"/>
              <a:t> Am. 2011 Aug 3;93(15):1377–84.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/>
              <a:t>Zhang GQ, Chen JY, Chai W, Liu M, Wang Y. </a:t>
            </a:r>
            <a:r>
              <a:rPr lang="de-DE" sz="700" dirty="0" err="1"/>
              <a:t>Comparison</a:t>
            </a:r>
            <a:r>
              <a:rPr lang="de-DE" sz="700" dirty="0"/>
              <a:t> </a:t>
            </a:r>
            <a:r>
              <a:rPr lang="de-DE" sz="700" dirty="0" err="1"/>
              <a:t>between</a:t>
            </a:r>
            <a:r>
              <a:rPr lang="de-DE" sz="700" dirty="0"/>
              <a:t> computer-</a:t>
            </a:r>
            <a:r>
              <a:rPr lang="de-DE" sz="700" dirty="0" err="1"/>
              <a:t>assisted</a:t>
            </a:r>
            <a:r>
              <a:rPr lang="de-DE" sz="700" dirty="0"/>
              <a:t>-navigation and </a:t>
            </a:r>
            <a:r>
              <a:rPr lang="de-DE" sz="700" dirty="0" err="1"/>
              <a:t>conventional</a:t>
            </a:r>
            <a:r>
              <a:rPr lang="de-DE" sz="700" dirty="0"/>
              <a:t>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arthroplasties</a:t>
            </a:r>
            <a:r>
              <a:rPr lang="de-DE" sz="700" dirty="0"/>
              <a:t> in </a:t>
            </a:r>
            <a:r>
              <a:rPr lang="de-DE" sz="700" dirty="0" err="1"/>
              <a:t>patients</a:t>
            </a:r>
            <a:r>
              <a:rPr lang="de-DE" sz="700" dirty="0"/>
              <a:t> </a:t>
            </a:r>
            <a:r>
              <a:rPr lang="de-DE" sz="700" dirty="0" err="1"/>
              <a:t>undergoing</a:t>
            </a:r>
            <a:r>
              <a:rPr lang="de-DE" sz="700" dirty="0"/>
              <a:t> </a:t>
            </a:r>
            <a:r>
              <a:rPr lang="de-DE" sz="700" dirty="0" err="1"/>
              <a:t>simultaneous</a:t>
            </a:r>
            <a:r>
              <a:rPr lang="de-DE" sz="700" dirty="0"/>
              <a:t> bilateral </a:t>
            </a:r>
            <a:r>
              <a:rPr lang="de-DE" sz="700" dirty="0" err="1"/>
              <a:t>procedures</a:t>
            </a:r>
            <a:r>
              <a:rPr lang="de-DE" sz="700" dirty="0"/>
              <a:t>: a </a:t>
            </a:r>
            <a:r>
              <a:rPr lang="de-DE" sz="700" dirty="0" err="1"/>
              <a:t>randomized</a:t>
            </a:r>
            <a:r>
              <a:rPr lang="de-DE" sz="700" dirty="0"/>
              <a:t> </a:t>
            </a:r>
            <a:r>
              <a:rPr lang="de-DE" sz="700" dirty="0" err="1"/>
              <a:t>clinical</a:t>
            </a:r>
            <a:r>
              <a:rPr lang="de-DE" sz="700" dirty="0"/>
              <a:t> </a:t>
            </a:r>
            <a:r>
              <a:rPr lang="de-DE" sz="700" dirty="0" err="1"/>
              <a:t>trial</a:t>
            </a:r>
            <a:r>
              <a:rPr lang="de-DE" sz="700" dirty="0"/>
              <a:t>. J </a:t>
            </a:r>
            <a:r>
              <a:rPr lang="de-DE" sz="700" dirty="0" err="1"/>
              <a:t>Bone</a:t>
            </a:r>
            <a:r>
              <a:rPr lang="de-DE" sz="700" dirty="0"/>
              <a:t> Joint </a:t>
            </a:r>
            <a:r>
              <a:rPr lang="de-DE" sz="700" dirty="0" err="1"/>
              <a:t>Surg</a:t>
            </a:r>
            <a:r>
              <a:rPr lang="de-DE" sz="700" dirty="0"/>
              <a:t> Am. 2011 Jul 6;93(13):1190-6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de-DE" sz="700" dirty="0" err="1"/>
              <a:t>Rebal</a:t>
            </a:r>
            <a:r>
              <a:rPr lang="de-DE" sz="700" dirty="0"/>
              <a:t> BA; </a:t>
            </a:r>
            <a:r>
              <a:rPr lang="de-DE" sz="700" dirty="0" err="1"/>
              <a:t>Babatunde</a:t>
            </a:r>
            <a:r>
              <a:rPr lang="de-DE" sz="700" dirty="0"/>
              <a:t> OM, Lee JH, Patrick DA, Macaulay W. </a:t>
            </a:r>
            <a:r>
              <a:rPr lang="de-DE" sz="700" dirty="0" err="1"/>
              <a:t>Imageless</a:t>
            </a:r>
            <a:r>
              <a:rPr lang="de-DE" sz="700" dirty="0"/>
              <a:t> </a:t>
            </a:r>
            <a:r>
              <a:rPr lang="de-DE" sz="700" dirty="0" err="1"/>
              <a:t>navigation</a:t>
            </a:r>
            <a:r>
              <a:rPr lang="de-DE" sz="700" dirty="0"/>
              <a:t> in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arthroplasty</a:t>
            </a:r>
            <a:r>
              <a:rPr lang="de-DE" sz="700" dirty="0"/>
              <a:t> </a:t>
            </a:r>
            <a:r>
              <a:rPr lang="de-DE" sz="700" dirty="0" err="1"/>
              <a:t>provides</a:t>
            </a:r>
            <a:r>
              <a:rPr lang="de-DE" sz="700" dirty="0"/>
              <a:t> superior </a:t>
            </a:r>
            <a:r>
              <a:rPr lang="de-DE" sz="700" dirty="0" err="1"/>
              <a:t>short</a:t>
            </a:r>
            <a:r>
              <a:rPr lang="de-DE" sz="700" dirty="0"/>
              <a:t> </a:t>
            </a:r>
            <a:r>
              <a:rPr lang="de-DE" sz="700" dirty="0" err="1"/>
              <a:t>term</a:t>
            </a:r>
            <a:r>
              <a:rPr lang="de-DE" sz="700" dirty="0"/>
              <a:t> </a:t>
            </a:r>
            <a:r>
              <a:rPr lang="de-DE" sz="700" dirty="0" err="1"/>
              <a:t>functional</a:t>
            </a:r>
            <a:r>
              <a:rPr lang="de-DE" sz="700" dirty="0"/>
              <a:t> </a:t>
            </a:r>
            <a:r>
              <a:rPr lang="de-DE" sz="700" dirty="0" err="1"/>
              <a:t>outcomes</a:t>
            </a:r>
            <a:r>
              <a:rPr lang="de-DE" sz="700" dirty="0"/>
              <a:t>: a meta-analysis. J </a:t>
            </a:r>
            <a:r>
              <a:rPr lang="de-DE" sz="700" dirty="0" err="1"/>
              <a:t>Arthroplasty</a:t>
            </a:r>
            <a:r>
              <a:rPr lang="de-DE" sz="700" dirty="0"/>
              <a:t>. 2014 May;29(5):938-44</a:t>
            </a:r>
          </a:p>
          <a:p>
            <a:pPr marL="342900" indent="-342900">
              <a:buSzPct val="100000"/>
              <a:buFont typeface="+mj-lt"/>
              <a:buAutoNum type="arabicPeriod" startAt="17"/>
            </a:pPr>
            <a:r>
              <a:rPr lang="en-US" sz="700" dirty="0"/>
              <a:t>Heyse TJ, Becher C, Kron N, </a:t>
            </a:r>
            <a:r>
              <a:rPr lang="en-US" sz="700" dirty="0" err="1"/>
              <a:t>Ostermeier</a:t>
            </a:r>
            <a:r>
              <a:rPr lang="en-US" sz="700" dirty="0"/>
              <a:t> S, </a:t>
            </a:r>
            <a:r>
              <a:rPr lang="en-US" sz="700" dirty="0" err="1"/>
              <a:t>Hurschler</a:t>
            </a:r>
            <a:r>
              <a:rPr lang="en-US" sz="700" dirty="0"/>
              <a:t> C, </a:t>
            </a:r>
            <a:r>
              <a:rPr lang="en-US" sz="700" dirty="0" err="1"/>
              <a:t>Schofer</a:t>
            </a:r>
            <a:r>
              <a:rPr lang="en-US" sz="700" dirty="0"/>
              <a:t> MD, u. a. Patellofemoral pressure after TKA in vitro: highly conforming vs. posterior stabilized inlays. Arch </a:t>
            </a:r>
            <a:r>
              <a:rPr lang="en-US" sz="700" dirty="0" err="1"/>
              <a:t>Orthop</a:t>
            </a:r>
            <a:r>
              <a:rPr lang="en-US" sz="700" dirty="0"/>
              <a:t> Trauma Surg. </a:t>
            </a:r>
            <a:r>
              <a:rPr lang="en-US" sz="700" dirty="0" err="1"/>
              <a:t>Februar</a:t>
            </a:r>
            <a:r>
              <a:rPr lang="en-US" sz="700" dirty="0"/>
              <a:t> 2010;130(2):191–6.</a:t>
            </a:r>
          </a:p>
          <a:p>
            <a:pPr marL="342900" indent="-342900">
              <a:buSzPct val="100000"/>
              <a:buFont typeface="+mj-lt"/>
              <a:buAutoNum type="arabicPeriod" startAt="17"/>
            </a:pPr>
            <a:r>
              <a:rPr lang="en-US" sz="700" dirty="0"/>
              <a:t>Maruyama S, </a:t>
            </a:r>
            <a:r>
              <a:rPr lang="en-US" sz="700" dirty="0" err="1"/>
              <a:t>Yoshiya</a:t>
            </a:r>
            <a:r>
              <a:rPr lang="en-US" sz="700" dirty="0"/>
              <a:t> S, Matsui N, Kuroda R, </a:t>
            </a:r>
            <a:r>
              <a:rPr lang="en-US" sz="700" dirty="0" err="1"/>
              <a:t>Kurosaka</a:t>
            </a:r>
            <a:r>
              <a:rPr lang="en-US" sz="700" dirty="0"/>
              <a:t> M. Functional comparison of posterior cruciate-retaining versus posterior stabilized total knee arthroplasty. J Arthroplasty. April 2004;19(3):349–53.</a:t>
            </a:r>
          </a:p>
          <a:p>
            <a:pPr marL="342900" indent="-342900">
              <a:buSzPct val="100000"/>
              <a:buFont typeface="+mj-lt"/>
              <a:buAutoNum type="arabicPeriod" startAt="17"/>
            </a:pPr>
            <a:r>
              <a:rPr lang="en-US" sz="700" dirty="0"/>
              <a:t>Misra AN, Hussain MRA, </a:t>
            </a:r>
            <a:r>
              <a:rPr lang="en-US" sz="700" dirty="0" err="1"/>
              <a:t>Fiddian</a:t>
            </a:r>
            <a:r>
              <a:rPr lang="en-US" sz="700" dirty="0"/>
              <a:t> NJ, Newton G. The role of the posterior cruciate ligament in total knee replacement. </a:t>
            </a:r>
            <a:r>
              <a:rPr lang="de-DE" sz="700" dirty="0"/>
              <a:t>J </a:t>
            </a:r>
            <a:r>
              <a:rPr lang="de-DE" sz="700" dirty="0" err="1"/>
              <a:t>Bone</a:t>
            </a:r>
            <a:r>
              <a:rPr lang="de-DE" sz="700" dirty="0"/>
              <a:t> Joint </a:t>
            </a:r>
            <a:r>
              <a:rPr lang="de-DE" sz="700" dirty="0" err="1"/>
              <a:t>Surg</a:t>
            </a:r>
            <a:r>
              <a:rPr lang="de-DE" sz="700" dirty="0"/>
              <a:t> Br. April 2003;85(3):389–92. </a:t>
            </a:r>
            <a:endParaRPr lang="en-US" sz="700" dirty="0"/>
          </a:p>
          <a:p>
            <a:pPr marL="228600" indent="-228600">
              <a:buSzPct val="100000"/>
              <a:buFont typeface="+mj-lt"/>
              <a:buAutoNum type="arabicPeriod"/>
            </a:pPr>
            <a:endParaRPr lang="en-US" sz="700" dirty="0"/>
          </a:p>
          <a:p>
            <a:pPr marL="342900" indent="-342900">
              <a:buSzPct val="100000"/>
              <a:buFont typeface="+mj-lt"/>
              <a:buAutoNum type="arabicPeriod"/>
            </a:pPr>
            <a:endParaRPr lang="de-DE" sz="700" dirty="0"/>
          </a:p>
          <a:p>
            <a:pPr marL="342900" indent="-342900">
              <a:buSzPct val="100000"/>
              <a:buFont typeface="+mj-lt"/>
              <a:buAutoNum type="arabicPeriod"/>
            </a:pPr>
            <a:endParaRPr lang="de-DE" sz="700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3C86EB-9B1C-4BDF-9931-6BA84A596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5919" y="1232756"/>
            <a:ext cx="5218641" cy="4318586"/>
          </a:xfrm>
        </p:spPr>
        <p:txBody>
          <a:bodyPr/>
          <a:lstStyle/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/>
              <a:t>Dennis DA, </a:t>
            </a:r>
            <a:r>
              <a:rPr lang="de-DE" sz="700" dirty="0" err="1"/>
              <a:t>Komistek</a:t>
            </a:r>
            <a:r>
              <a:rPr lang="de-DE" sz="700" dirty="0"/>
              <a:t> RD, Mahfouz MR, Haas BD, Stiehl JB. </a:t>
            </a:r>
            <a:r>
              <a:rPr lang="en-US" sz="700" dirty="0"/>
              <a:t>Multicenter determination of in vivo kinematics after total knee arthroplasty. Clin </a:t>
            </a:r>
            <a:r>
              <a:rPr lang="en-US" sz="700" dirty="0" err="1"/>
              <a:t>Orthop</a:t>
            </a:r>
            <a:r>
              <a:rPr lang="en-US" sz="700" dirty="0"/>
              <a:t>. November 2003;(416):37–57. 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en-US" sz="700" dirty="0" err="1"/>
              <a:t>Zaffagnini</a:t>
            </a:r>
            <a:r>
              <a:rPr lang="en-US" sz="700" dirty="0"/>
              <a:t> S, </a:t>
            </a:r>
            <a:r>
              <a:rPr lang="en-US" sz="700" dirty="0" err="1"/>
              <a:t>Bignozzi</a:t>
            </a:r>
            <a:r>
              <a:rPr lang="en-US" sz="700" dirty="0"/>
              <a:t> S, </a:t>
            </a:r>
            <a:r>
              <a:rPr lang="en-US" sz="700" dirty="0" err="1"/>
              <a:t>Saffarini</a:t>
            </a:r>
            <a:r>
              <a:rPr lang="en-US" sz="700" dirty="0"/>
              <a:t> M, Colle F, Sharma B, </a:t>
            </a:r>
            <a:r>
              <a:rPr lang="en-US" sz="700" dirty="0" err="1"/>
              <a:t>Kinov</a:t>
            </a:r>
            <a:r>
              <a:rPr lang="en-US" sz="700" dirty="0"/>
              <a:t> PS, u. a. Comparison of stability and kinematics of the natural knee versus a PS TKA with a „third condyle“. Knee Surg Sports </a:t>
            </a:r>
            <a:r>
              <a:rPr lang="en-US" sz="700" dirty="0" err="1"/>
              <a:t>Traumatol</a:t>
            </a:r>
            <a:r>
              <a:rPr lang="en-US" sz="700" dirty="0"/>
              <a:t> </a:t>
            </a:r>
            <a:r>
              <a:rPr lang="en-US" sz="700" dirty="0" err="1"/>
              <a:t>Arthrosc</a:t>
            </a:r>
            <a:r>
              <a:rPr lang="en-US" sz="700" dirty="0"/>
              <a:t> Off J ESSKA. August 2014;22(8):1778–85. 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en-US" sz="700" dirty="0"/>
              <a:t>Victor J, Banks S, </a:t>
            </a:r>
            <a:r>
              <a:rPr lang="en-US" sz="700" dirty="0" err="1"/>
              <a:t>Bellemans</a:t>
            </a:r>
            <a:r>
              <a:rPr lang="en-US" sz="700" dirty="0"/>
              <a:t> J. Kinematics of posterior cruciate ligament-retaining and -substituting total knee arthroplasty: a prospective </a:t>
            </a:r>
            <a:r>
              <a:rPr lang="en-US" sz="700" dirty="0" err="1"/>
              <a:t>randomised</a:t>
            </a:r>
            <a:r>
              <a:rPr lang="en-US" sz="700" dirty="0"/>
              <a:t> outcome study. J Bone Joint Surg Br. Mai 2005;87(5):646–55. 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 err="1"/>
              <a:t>Cottrell</a:t>
            </a:r>
            <a:r>
              <a:rPr lang="de-DE" sz="700" dirty="0"/>
              <a:t> JM, </a:t>
            </a:r>
            <a:r>
              <a:rPr lang="de-DE" sz="700" dirty="0" err="1"/>
              <a:t>Babalola</a:t>
            </a:r>
            <a:r>
              <a:rPr lang="de-DE" sz="700" dirty="0"/>
              <a:t> O, Furman BS, Wright TM. </a:t>
            </a:r>
            <a:r>
              <a:rPr lang="de-DE" sz="700" dirty="0" err="1"/>
              <a:t>Stair</a:t>
            </a:r>
            <a:r>
              <a:rPr lang="de-DE" sz="700" dirty="0"/>
              <a:t> </a:t>
            </a:r>
            <a:r>
              <a:rPr lang="de-DE" sz="700" dirty="0" err="1"/>
              <a:t>ascent</a:t>
            </a:r>
            <a:r>
              <a:rPr lang="de-DE" sz="700" dirty="0"/>
              <a:t> </a:t>
            </a:r>
            <a:r>
              <a:rPr lang="de-DE" sz="700" dirty="0" err="1"/>
              <a:t>kinematics</a:t>
            </a:r>
            <a:r>
              <a:rPr lang="de-DE" sz="700" dirty="0"/>
              <a:t> </a:t>
            </a:r>
            <a:r>
              <a:rPr lang="de-DE" sz="700" dirty="0" err="1"/>
              <a:t>affect</a:t>
            </a:r>
            <a:r>
              <a:rPr lang="de-DE" sz="700" dirty="0"/>
              <a:t> UHMWPE </a:t>
            </a:r>
            <a:r>
              <a:rPr lang="de-DE" sz="700" dirty="0" err="1"/>
              <a:t>wear</a:t>
            </a:r>
            <a:r>
              <a:rPr lang="de-DE" sz="700" dirty="0"/>
              <a:t> and </a:t>
            </a:r>
            <a:r>
              <a:rPr lang="de-DE" sz="700" dirty="0" err="1"/>
              <a:t>damage</a:t>
            </a:r>
            <a:r>
              <a:rPr lang="de-DE" sz="700" dirty="0"/>
              <a:t> in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replacements</a:t>
            </a:r>
            <a:r>
              <a:rPr lang="de-DE" sz="700" dirty="0"/>
              <a:t>. J Biomed Mater Res B </a:t>
            </a:r>
            <a:r>
              <a:rPr lang="de-DE" sz="700" dirty="0" err="1"/>
              <a:t>Appl</a:t>
            </a:r>
            <a:r>
              <a:rPr lang="de-DE" sz="700" dirty="0"/>
              <a:t> </a:t>
            </a:r>
            <a:r>
              <a:rPr lang="de-DE" sz="700" dirty="0" err="1"/>
              <a:t>Biomater</a:t>
            </a:r>
            <a:r>
              <a:rPr lang="de-DE" sz="700" dirty="0"/>
              <a:t>. 2006 Jul;78(1):15-9.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en-US" sz="700" dirty="0"/>
              <a:t>Johnson TS, Laurent MP. Comparison of wear of mobile and fixed bearing knees tested in a knee simulator Wear. 2003;255(43):1107-12.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/>
              <a:t>Goldstein WM, Gordon AC, Swope S, Branson J. </a:t>
            </a:r>
            <a:r>
              <a:rPr lang="de-DE" sz="700" dirty="0" err="1"/>
              <a:t>Rotating</a:t>
            </a:r>
            <a:r>
              <a:rPr lang="de-DE" sz="700" dirty="0"/>
              <a:t> </a:t>
            </a:r>
            <a:r>
              <a:rPr lang="de-DE" sz="700" dirty="0" err="1"/>
              <a:t>platform</a:t>
            </a:r>
            <a:r>
              <a:rPr lang="de-DE" sz="700" dirty="0"/>
              <a:t> </a:t>
            </a:r>
            <a:r>
              <a:rPr lang="de-DE" sz="700" dirty="0" err="1"/>
              <a:t>revision</a:t>
            </a:r>
            <a:r>
              <a:rPr lang="de-DE" sz="700" dirty="0"/>
              <a:t>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arthroplasty</a:t>
            </a:r>
            <a:r>
              <a:rPr lang="de-DE" sz="700" dirty="0"/>
              <a:t>. J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Surg</a:t>
            </a:r>
            <a:r>
              <a:rPr lang="de-DE" sz="700" dirty="0"/>
              <a:t>. 2012 Mar;25(1):45-50.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en-US" sz="700" dirty="0"/>
              <a:t>Haider H, Garvin K. Rotating platform versus fixed-bearing total knees: an in vitro study of wear. Clin </a:t>
            </a:r>
            <a:r>
              <a:rPr lang="en-US" sz="700" dirty="0" err="1"/>
              <a:t>Orthop</a:t>
            </a:r>
            <a:r>
              <a:rPr lang="en-US" sz="700" dirty="0"/>
              <a:t> </a:t>
            </a:r>
            <a:r>
              <a:rPr lang="en-US" sz="700" dirty="0" err="1"/>
              <a:t>Relat</a:t>
            </a:r>
            <a:r>
              <a:rPr lang="en-US" sz="700" dirty="0"/>
              <a:t> Res. 2008 Nov;466(11):2677-85.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/>
              <a:t>Haider H, Schroeder D, Metzger R, </a:t>
            </a:r>
            <a:r>
              <a:rPr lang="de-DE" sz="700" dirty="0" err="1"/>
              <a:t>Gervin</a:t>
            </a:r>
            <a:r>
              <a:rPr lang="de-DE" sz="700" dirty="0"/>
              <a:t> K. </a:t>
            </a:r>
            <a:r>
              <a:rPr lang="de-DE" sz="700" dirty="0" err="1"/>
              <a:t>Wear</a:t>
            </a:r>
            <a:r>
              <a:rPr lang="de-DE" sz="700" dirty="0"/>
              <a:t> </a:t>
            </a:r>
            <a:r>
              <a:rPr lang="de-DE" sz="700" dirty="0" err="1"/>
              <a:t>measurement</a:t>
            </a:r>
            <a:r>
              <a:rPr lang="de-DE" sz="700" dirty="0"/>
              <a:t> </a:t>
            </a:r>
            <a:r>
              <a:rPr lang="de-DE" sz="700" dirty="0" err="1"/>
              <a:t>by</a:t>
            </a:r>
            <a:r>
              <a:rPr lang="de-DE" sz="700" dirty="0"/>
              <a:t> </a:t>
            </a:r>
            <a:r>
              <a:rPr lang="de-DE" sz="700" dirty="0" err="1"/>
              <a:t>force</a:t>
            </a:r>
            <a:r>
              <a:rPr lang="de-DE" sz="700" dirty="0"/>
              <a:t> </a:t>
            </a:r>
            <a:r>
              <a:rPr lang="de-DE" sz="700" dirty="0" err="1"/>
              <a:t>control</a:t>
            </a:r>
            <a:r>
              <a:rPr lang="de-DE" sz="700" dirty="0"/>
              <a:t> </a:t>
            </a:r>
            <a:r>
              <a:rPr lang="de-DE" sz="700" dirty="0" err="1"/>
              <a:t>succsessfully</a:t>
            </a:r>
            <a:r>
              <a:rPr lang="de-DE" sz="700" dirty="0"/>
              <a:t> </a:t>
            </a:r>
            <a:r>
              <a:rPr lang="de-DE" sz="700" dirty="0" err="1"/>
              <a:t>discriminate</a:t>
            </a:r>
            <a:r>
              <a:rPr lang="de-DE" sz="700" dirty="0"/>
              <a:t> </a:t>
            </a:r>
            <a:r>
              <a:rPr lang="de-DE" sz="700" dirty="0" err="1"/>
              <a:t>between</a:t>
            </a:r>
            <a:r>
              <a:rPr lang="de-DE" sz="700" dirty="0"/>
              <a:t> </a:t>
            </a:r>
            <a:r>
              <a:rPr lang="de-DE" sz="700" dirty="0" err="1"/>
              <a:t>small</a:t>
            </a:r>
            <a:r>
              <a:rPr lang="de-DE" sz="700" dirty="0"/>
              <a:t> </a:t>
            </a:r>
            <a:r>
              <a:rPr lang="de-DE" sz="700" dirty="0" err="1"/>
              <a:t>geometrical</a:t>
            </a:r>
            <a:r>
              <a:rPr lang="de-DE" sz="700" dirty="0"/>
              <a:t> </a:t>
            </a:r>
            <a:r>
              <a:rPr lang="de-DE" sz="700" dirty="0" err="1"/>
              <a:t>differences</a:t>
            </a:r>
            <a:r>
              <a:rPr lang="de-DE" sz="700" dirty="0"/>
              <a:t> in TKR design. </a:t>
            </a:r>
            <a:r>
              <a:rPr lang="de-DE" sz="700" dirty="0" err="1"/>
              <a:t>Program</a:t>
            </a:r>
            <a:r>
              <a:rPr lang="de-DE" sz="700" dirty="0"/>
              <a:t> and Abstracts, Symposium on </a:t>
            </a:r>
            <a:r>
              <a:rPr lang="de-DE" sz="700" dirty="0" err="1"/>
              <a:t>Wear</a:t>
            </a:r>
            <a:r>
              <a:rPr lang="de-DE" sz="700" dirty="0"/>
              <a:t> </a:t>
            </a:r>
            <a:r>
              <a:rPr lang="de-DE" sz="700" dirty="0" err="1"/>
              <a:t>of</a:t>
            </a:r>
            <a:r>
              <a:rPr lang="de-DE" sz="700" dirty="0"/>
              <a:t> </a:t>
            </a:r>
            <a:r>
              <a:rPr lang="de-DE" sz="700" dirty="0" err="1"/>
              <a:t>Articulating</a:t>
            </a:r>
            <a:r>
              <a:rPr lang="de-DE" sz="700" dirty="0"/>
              <a:t> </a:t>
            </a:r>
            <a:r>
              <a:rPr lang="de-DE" sz="700" dirty="0" err="1"/>
              <a:t>Surfaces</a:t>
            </a:r>
            <a:r>
              <a:rPr lang="de-DE" sz="700" dirty="0"/>
              <a:t>: Understanding Joint Simulation, November 8, 2005, Hyatt Regency Dallas </a:t>
            </a:r>
            <a:r>
              <a:rPr lang="de-DE" sz="700" dirty="0" err="1"/>
              <a:t>Dallas</a:t>
            </a:r>
            <a:r>
              <a:rPr lang="de-DE" sz="700" dirty="0"/>
              <a:t>, Texas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/>
              <a:t>Puente Reyna AL, Schwiesau J, Altermann B, Grupp TM. </a:t>
            </a:r>
            <a:r>
              <a:rPr lang="de-DE" sz="700" dirty="0" err="1"/>
              <a:t>Mechanical</a:t>
            </a:r>
            <a:r>
              <a:rPr lang="de-DE" sz="700" dirty="0"/>
              <a:t> </a:t>
            </a:r>
            <a:r>
              <a:rPr lang="de-DE" sz="700" dirty="0" err="1"/>
              <a:t>properties</a:t>
            </a:r>
            <a:r>
              <a:rPr lang="de-DE" sz="700" dirty="0"/>
              <a:t> </a:t>
            </a:r>
            <a:r>
              <a:rPr lang="en-US" sz="700" dirty="0"/>
              <a:t>and wear resistance of a vitamin E blended and moderately crosslinked </a:t>
            </a:r>
            <a:r>
              <a:rPr lang="de-DE" sz="700" dirty="0" err="1"/>
              <a:t>polyethylene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arthroplasty</a:t>
            </a:r>
            <a:r>
              <a:rPr lang="de-DE" sz="700" dirty="0"/>
              <a:t>. Poster IORS 2022.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 err="1"/>
              <a:t>Orita</a:t>
            </a:r>
            <a:r>
              <a:rPr lang="de-DE" sz="700" dirty="0"/>
              <a:t> K, </a:t>
            </a:r>
            <a:r>
              <a:rPr lang="de-DE" sz="700" dirty="0" err="1"/>
              <a:t>Minoda</a:t>
            </a:r>
            <a:r>
              <a:rPr lang="de-DE" sz="700" dirty="0"/>
              <a:t> Y, </a:t>
            </a:r>
            <a:r>
              <a:rPr lang="de-DE" sz="700" dirty="0" err="1"/>
              <a:t>Sugama</a:t>
            </a:r>
            <a:r>
              <a:rPr lang="de-DE" sz="700" dirty="0"/>
              <a:t> R, </a:t>
            </a:r>
            <a:r>
              <a:rPr lang="de-DE" sz="700" dirty="0" err="1"/>
              <a:t>Ohta</a:t>
            </a:r>
            <a:r>
              <a:rPr lang="de-DE" sz="700" dirty="0"/>
              <a:t> Y, </a:t>
            </a:r>
            <a:r>
              <a:rPr lang="de-DE" sz="700" dirty="0" err="1"/>
              <a:t>Ueyama</a:t>
            </a:r>
            <a:r>
              <a:rPr lang="de-DE" sz="700" dirty="0"/>
              <a:t> H, Takemura S, Nakamura </a:t>
            </a:r>
            <a:r>
              <a:rPr lang="en-US" sz="700" dirty="0"/>
              <a:t>H. Vitamin E-infused highly cross-linked polyethylene did not reduce the number of in vivo wear particles in total knee arthroplasty. Bone Joint J. </a:t>
            </a:r>
            <a:r>
              <a:rPr lang="de-DE" sz="700" dirty="0"/>
              <a:t>2020 Nov;102-B(11):1527-1534.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/>
              <a:t>Sheridan G.A., </a:t>
            </a:r>
            <a:r>
              <a:rPr lang="de-DE" sz="700" dirty="0" err="1"/>
              <a:t>Clesham</a:t>
            </a:r>
            <a:r>
              <a:rPr lang="de-DE" sz="700" dirty="0"/>
              <a:t> K., </a:t>
            </a:r>
            <a:r>
              <a:rPr lang="de-DE" sz="700" dirty="0" err="1"/>
              <a:t>Garbuz</a:t>
            </a:r>
            <a:r>
              <a:rPr lang="de-DE" sz="700" dirty="0"/>
              <a:t> D.S., Masri B.A. </a:t>
            </a:r>
            <a:r>
              <a:rPr lang="de-DE" sz="700" dirty="0" err="1"/>
              <a:t>Highly</a:t>
            </a:r>
            <a:r>
              <a:rPr lang="de-DE" sz="700" dirty="0"/>
              <a:t> </a:t>
            </a:r>
            <a:r>
              <a:rPr lang="de-DE" sz="700" dirty="0" err="1"/>
              <a:t>crossl-inked</a:t>
            </a:r>
            <a:r>
              <a:rPr lang="de-DE" sz="700" dirty="0"/>
              <a:t> </a:t>
            </a:r>
            <a:r>
              <a:rPr lang="de-DE" sz="700" dirty="0" err="1"/>
              <a:t>polyethylene</a:t>
            </a:r>
            <a:r>
              <a:rPr lang="de-DE" sz="700" dirty="0"/>
              <a:t> (HXLPE) </a:t>
            </a:r>
            <a:r>
              <a:rPr lang="de-DE" sz="700" dirty="0" err="1"/>
              <a:t>is</a:t>
            </a:r>
            <a:r>
              <a:rPr lang="de-DE" sz="700" dirty="0"/>
              <a:t> </a:t>
            </a:r>
            <a:r>
              <a:rPr lang="de-DE" sz="700" dirty="0" err="1"/>
              <a:t>equivalent</a:t>
            </a:r>
            <a:r>
              <a:rPr lang="de-DE" sz="700" dirty="0"/>
              <a:t> </a:t>
            </a:r>
            <a:r>
              <a:rPr lang="de-DE" sz="700" dirty="0" err="1"/>
              <a:t>to</a:t>
            </a:r>
            <a:r>
              <a:rPr lang="de-DE" sz="700" dirty="0"/>
              <a:t> </a:t>
            </a:r>
            <a:r>
              <a:rPr lang="de-DE" sz="700" dirty="0" err="1"/>
              <a:t>conventional</a:t>
            </a:r>
            <a:r>
              <a:rPr lang="de-DE" sz="700" dirty="0"/>
              <a:t> </a:t>
            </a:r>
            <a:r>
              <a:rPr lang="de-DE" sz="700" dirty="0" err="1"/>
              <a:t>polyethylene</a:t>
            </a:r>
            <a:r>
              <a:rPr lang="de-DE" sz="700" dirty="0"/>
              <a:t> (CPE) in total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athroplasty</a:t>
            </a:r>
            <a:r>
              <a:rPr lang="de-DE" sz="700" dirty="0"/>
              <a:t>: A </a:t>
            </a:r>
            <a:r>
              <a:rPr lang="de-DE" sz="700" dirty="0" err="1"/>
              <a:t>systematic</a:t>
            </a:r>
            <a:r>
              <a:rPr lang="de-DE" sz="700" dirty="0"/>
              <a:t> review and meta-analysis. 2021 Dec;33:318-326. </a:t>
            </a:r>
            <a:r>
              <a:rPr lang="de-DE" sz="700" dirty="0" err="1"/>
              <a:t>doi</a:t>
            </a:r>
            <a:r>
              <a:rPr lang="de-DE" sz="700" dirty="0"/>
              <a:t>: 10.1016/j.knee.2021.10.005. </a:t>
            </a:r>
            <a:r>
              <a:rPr lang="de-DE" sz="700" dirty="0" err="1"/>
              <a:t>Epub</a:t>
            </a:r>
            <a:r>
              <a:rPr lang="de-DE" sz="700" dirty="0"/>
              <a:t> 2021 Nov 4. PMID: 34741831.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/>
              <a:t>MacDonald D, </a:t>
            </a:r>
            <a:r>
              <a:rPr lang="de-DE" sz="700" dirty="0" err="1"/>
              <a:t>Hanzlik</a:t>
            </a:r>
            <a:r>
              <a:rPr lang="de-DE" sz="700" dirty="0"/>
              <a:t> J, </a:t>
            </a:r>
            <a:r>
              <a:rPr lang="de-DE" sz="700" dirty="0" err="1"/>
              <a:t>Sharkey</a:t>
            </a:r>
            <a:r>
              <a:rPr lang="de-DE" sz="700" dirty="0"/>
              <a:t> P, </a:t>
            </a:r>
            <a:r>
              <a:rPr lang="de-DE" sz="700" dirty="0" err="1"/>
              <a:t>Parvizi</a:t>
            </a:r>
            <a:r>
              <a:rPr lang="de-DE" sz="700" dirty="0"/>
              <a:t> J, Kurtz SM. In vivo </a:t>
            </a:r>
            <a:r>
              <a:rPr lang="de-DE" sz="700" dirty="0" err="1"/>
              <a:t>oxidation</a:t>
            </a:r>
            <a:r>
              <a:rPr lang="de-DE" sz="700" dirty="0"/>
              <a:t> </a:t>
            </a:r>
            <a:r>
              <a:rPr lang="en-US" sz="700" dirty="0"/>
              <a:t>and surface damage in retrieved ethylene oxide-sterilized total knee arthroplasties. Clin </a:t>
            </a:r>
            <a:r>
              <a:rPr lang="en-US" sz="700" dirty="0" err="1"/>
              <a:t>Orthop</a:t>
            </a:r>
            <a:r>
              <a:rPr lang="en-US" sz="700" dirty="0"/>
              <a:t> </a:t>
            </a:r>
            <a:r>
              <a:rPr lang="en-US" sz="700" dirty="0" err="1"/>
              <a:t>Relat</a:t>
            </a:r>
            <a:r>
              <a:rPr lang="en-US" sz="700" dirty="0"/>
              <a:t> Res. 2012 Jul;470(7):1826-33.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 err="1"/>
              <a:t>Saragaglia</a:t>
            </a:r>
            <a:r>
              <a:rPr lang="de-DE" sz="700" dirty="0"/>
              <a:t> D, </a:t>
            </a:r>
            <a:r>
              <a:rPr lang="de-DE" sz="700" dirty="0" err="1"/>
              <a:t>Sigwalt</a:t>
            </a:r>
            <a:r>
              <a:rPr lang="de-DE" sz="700" dirty="0"/>
              <a:t> L, Gaillot J, Morin V, Rubens-Duval B, </a:t>
            </a:r>
            <a:r>
              <a:rPr lang="de-DE" sz="700" dirty="0" err="1"/>
              <a:t>Pailhé</a:t>
            </a:r>
            <a:r>
              <a:rPr lang="de-DE" sz="700" dirty="0"/>
              <a:t> R. </a:t>
            </a:r>
            <a:r>
              <a:rPr lang="de-DE" sz="700" dirty="0" err="1"/>
              <a:t>Results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</a:t>
            </a:r>
            <a:r>
              <a:rPr lang="de-DE" sz="700" dirty="0" err="1"/>
              <a:t>eight</a:t>
            </a:r>
            <a:r>
              <a:rPr lang="de-DE" sz="700" dirty="0"/>
              <a:t> and a half </a:t>
            </a:r>
            <a:r>
              <a:rPr lang="de-DE" sz="700" dirty="0" err="1"/>
              <a:t>years</a:t>
            </a:r>
            <a:r>
              <a:rPr lang="de-DE" sz="700" dirty="0"/>
              <a:t> </a:t>
            </a:r>
            <a:r>
              <a:rPr lang="de-DE" sz="700" dirty="0" err="1"/>
              <a:t>average</a:t>
            </a:r>
            <a:r>
              <a:rPr lang="de-DE" sz="700" dirty="0"/>
              <a:t> follow-</a:t>
            </a:r>
            <a:r>
              <a:rPr lang="de-DE" sz="700" dirty="0" err="1"/>
              <a:t>up</a:t>
            </a:r>
            <a:r>
              <a:rPr lang="de-DE" sz="700" dirty="0"/>
              <a:t> on </a:t>
            </a:r>
            <a:r>
              <a:rPr lang="de-DE" sz="700" dirty="0" err="1"/>
              <a:t>two</a:t>
            </a:r>
            <a:r>
              <a:rPr lang="de-DE" sz="700" dirty="0"/>
              <a:t> </a:t>
            </a:r>
            <a:r>
              <a:rPr lang="de-DE" sz="700" dirty="0" err="1"/>
              <a:t>hundred</a:t>
            </a:r>
            <a:r>
              <a:rPr lang="de-DE" sz="700" dirty="0"/>
              <a:t> and </a:t>
            </a:r>
            <a:r>
              <a:rPr lang="de-DE" sz="700" dirty="0" err="1"/>
              <a:t>eight</a:t>
            </a:r>
            <a:r>
              <a:rPr lang="de-DE" sz="700" dirty="0"/>
              <a:t> e-Motion FP®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prostheses</a:t>
            </a:r>
            <a:r>
              <a:rPr lang="de-DE" sz="700" dirty="0"/>
              <a:t>, </a:t>
            </a:r>
            <a:r>
              <a:rPr lang="de-DE" sz="700" dirty="0" err="1"/>
              <a:t>fitted</a:t>
            </a:r>
            <a:r>
              <a:rPr lang="de-DE" sz="700" dirty="0"/>
              <a:t> </a:t>
            </a:r>
            <a:r>
              <a:rPr lang="de-DE" sz="700" dirty="0" err="1"/>
              <a:t>using</a:t>
            </a:r>
            <a:r>
              <a:rPr lang="de-DE" sz="700" dirty="0"/>
              <a:t> </a:t>
            </a:r>
            <a:r>
              <a:rPr lang="de-DE" sz="700" dirty="0" err="1"/>
              <a:t>computer</a:t>
            </a:r>
            <a:r>
              <a:rPr lang="de-DE" sz="700" dirty="0"/>
              <a:t> </a:t>
            </a:r>
            <a:r>
              <a:rPr lang="de-DE" sz="700" dirty="0" err="1"/>
              <a:t>navigation</a:t>
            </a:r>
            <a:r>
              <a:rPr lang="de-DE" sz="700" dirty="0"/>
              <a:t> </a:t>
            </a:r>
            <a:r>
              <a:rPr lang="de-DE" sz="700" dirty="0" err="1"/>
              <a:t>for</a:t>
            </a:r>
            <a:r>
              <a:rPr lang="de-DE" sz="700" dirty="0"/>
              <a:t> </a:t>
            </a:r>
            <a:r>
              <a:rPr lang="de-DE" sz="700" dirty="0" err="1"/>
              <a:t>knee</a:t>
            </a:r>
            <a:r>
              <a:rPr lang="de-DE" sz="700" dirty="0"/>
              <a:t> </a:t>
            </a:r>
            <a:r>
              <a:rPr lang="de-DE" sz="700" dirty="0" err="1"/>
              <a:t>osteoarthritis</a:t>
            </a:r>
            <a:r>
              <a:rPr lang="de-DE" sz="700" dirty="0"/>
              <a:t> in </a:t>
            </a:r>
            <a:r>
              <a:rPr lang="de-DE" sz="700" dirty="0" err="1"/>
              <a:t>patients</a:t>
            </a:r>
            <a:r>
              <a:rPr lang="de-DE" sz="700" dirty="0"/>
              <a:t> </a:t>
            </a:r>
            <a:r>
              <a:rPr lang="de-DE" sz="700" dirty="0" err="1"/>
              <a:t>with</a:t>
            </a:r>
            <a:r>
              <a:rPr lang="de-DE" sz="700" dirty="0"/>
              <a:t> </a:t>
            </a:r>
            <a:r>
              <a:rPr lang="de-DE" sz="700" dirty="0" err="1"/>
              <a:t>over</a:t>
            </a:r>
            <a:r>
              <a:rPr lang="de-DE" sz="700" dirty="0"/>
              <a:t> </a:t>
            </a:r>
            <a:r>
              <a:rPr lang="de-DE" sz="700" dirty="0" err="1"/>
              <a:t>ten</a:t>
            </a:r>
            <a:r>
              <a:rPr lang="de-DE" sz="700" dirty="0"/>
              <a:t> </a:t>
            </a:r>
            <a:r>
              <a:rPr lang="de-DE" sz="700" dirty="0" err="1"/>
              <a:t>degrees</a:t>
            </a:r>
            <a:r>
              <a:rPr lang="de-DE" sz="700" dirty="0"/>
              <a:t> </a:t>
            </a:r>
            <a:r>
              <a:rPr lang="de-DE" sz="700" dirty="0" err="1"/>
              <a:t>genu</a:t>
            </a:r>
            <a:r>
              <a:rPr lang="de-DE" sz="700" dirty="0"/>
              <a:t> </a:t>
            </a:r>
            <a:r>
              <a:rPr lang="de-DE" sz="700" dirty="0" err="1"/>
              <a:t>varum</a:t>
            </a:r>
            <a:r>
              <a:rPr lang="de-DE" sz="700" dirty="0"/>
              <a:t>. </a:t>
            </a:r>
            <a:r>
              <a:rPr lang="de-DE" sz="700" dirty="0" err="1"/>
              <a:t>Int</a:t>
            </a:r>
            <a:r>
              <a:rPr lang="de-DE" sz="700" dirty="0"/>
              <a:t> </a:t>
            </a:r>
            <a:r>
              <a:rPr lang="de-DE" sz="700" dirty="0" err="1"/>
              <a:t>Orthop</a:t>
            </a:r>
            <a:r>
              <a:rPr lang="de-DE" sz="700" dirty="0"/>
              <a:t>. 2018 Apr;42(4):799-804. </a:t>
            </a:r>
            <a:r>
              <a:rPr lang="de-DE" sz="700" dirty="0" err="1"/>
              <a:t>doi</a:t>
            </a:r>
            <a:r>
              <a:rPr lang="de-DE" sz="700" dirty="0"/>
              <a:t>: 10.1007/s00264-017-3618-8. </a:t>
            </a:r>
            <a:r>
              <a:rPr lang="de-DE" sz="700" dirty="0" err="1"/>
              <a:t>Epub</a:t>
            </a:r>
            <a:r>
              <a:rPr lang="de-DE" sz="700" dirty="0"/>
              <a:t> 2017 Aug 22. PMID: 28831536.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r>
              <a:rPr lang="de-DE" sz="700" dirty="0" err="1"/>
              <a:t>Yaffe</a:t>
            </a:r>
            <a:r>
              <a:rPr lang="de-DE" sz="700" dirty="0"/>
              <a:t> M, Chan P, </a:t>
            </a:r>
            <a:r>
              <a:rPr lang="de-DE" sz="700" dirty="0" err="1"/>
              <a:t>Goyal</a:t>
            </a:r>
            <a:r>
              <a:rPr lang="de-DE" sz="700" dirty="0"/>
              <a:t> N, Luo M, Cayo M, </a:t>
            </a:r>
            <a:r>
              <a:rPr lang="de-DE" sz="700" dirty="0" err="1"/>
              <a:t>Stulberg</a:t>
            </a:r>
            <a:r>
              <a:rPr lang="de-DE" sz="700" dirty="0"/>
              <a:t> SD. Computer-</a:t>
            </a:r>
            <a:r>
              <a:rPr lang="de-DE" sz="700" dirty="0" err="1"/>
              <a:t>assisted</a:t>
            </a:r>
            <a:r>
              <a:rPr lang="de-DE" sz="700" dirty="0"/>
              <a:t> versus </a:t>
            </a:r>
            <a:r>
              <a:rPr lang="de-DE" sz="700" dirty="0" err="1"/>
              <a:t>manual</a:t>
            </a:r>
            <a:r>
              <a:rPr lang="de-DE" sz="700" dirty="0"/>
              <a:t> TKA: </a:t>
            </a:r>
            <a:r>
              <a:rPr lang="de-DE" sz="700" dirty="0" err="1"/>
              <a:t>no</a:t>
            </a:r>
            <a:r>
              <a:rPr lang="de-DE" sz="700" dirty="0"/>
              <a:t> </a:t>
            </a:r>
            <a:r>
              <a:rPr lang="de-DE" sz="700" dirty="0" err="1"/>
              <a:t>difference</a:t>
            </a:r>
            <a:r>
              <a:rPr lang="de-DE" sz="700" dirty="0"/>
              <a:t> in </a:t>
            </a:r>
            <a:r>
              <a:rPr lang="de-DE" sz="700" dirty="0" err="1"/>
              <a:t>clinical</a:t>
            </a:r>
            <a:r>
              <a:rPr lang="de-DE" sz="700" dirty="0"/>
              <a:t> </a:t>
            </a:r>
            <a:r>
              <a:rPr lang="de-DE" sz="700" dirty="0" err="1"/>
              <a:t>or</a:t>
            </a:r>
            <a:r>
              <a:rPr lang="de-DE" sz="700" dirty="0"/>
              <a:t> </a:t>
            </a:r>
            <a:r>
              <a:rPr lang="de-DE" sz="700" dirty="0" err="1"/>
              <a:t>functional</a:t>
            </a:r>
            <a:r>
              <a:rPr lang="de-DE" sz="700" dirty="0"/>
              <a:t> </a:t>
            </a:r>
            <a:r>
              <a:rPr lang="de-DE" sz="700" dirty="0" err="1"/>
              <a:t>outcomes</a:t>
            </a:r>
            <a:r>
              <a:rPr lang="de-DE" sz="700" dirty="0"/>
              <a:t> at 5-year follow-</a:t>
            </a:r>
            <a:r>
              <a:rPr lang="de-DE" sz="700" dirty="0" err="1"/>
              <a:t>up</a:t>
            </a:r>
            <a:r>
              <a:rPr lang="de-DE" sz="700" dirty="0"/>
              <a:t>. </a:t>
            </a:r>
            <a:r>
              <a:rPr lang="de-DE" sz="700" dirty="0" err="1"/>
              <a:t>Orthopedics</a:t>
            </a:r>
            <a:r>
              <a:rPr lang="de-DE" sz="700" dirty="0"/>
              <a:t>. 2013 May;36(5):e627-32. </a:t>
            </a:r>
            <a:r>
              <a:rPr lang="de-DE" sz="700" dirty="0" err="1"/>
              <a:t>doi</a:t>
            </a:r>
            <a:r>
              <a:rPr lang="de-DE" sz="700" dirty="0"/>
              <a:t>: 10.3928/01477447-20130426-26. PMID: 23672916.</a:t>
            </a:r>
          </a:p>
          <a:p>
            <a:pPr marL="342900" indent="-342900">
              <a:buSzPct val="100000"/>
              <a:buFont typeface="+mj-lt"/>
              <a:buAutoNum type="arabicPeriod" startAt="20"/>
            </a:pP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334933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 hidden="1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B. Braun Deutschland GmbH &amp; Co. KG </a:t>
            </a:r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81D2A-10EE-45CA-B672-13EC15929D94}" type="slidenum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el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Impressum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806074" y="2097066"/>
            <a:ext cx="10798539" cy="4320266"/>
          </a:xfrm>
        </p:spPr>
        <p:txBody>
          <a:bodyPr/>
          <a:lstStyle/>
          <a:p>
            <a:r>
              <a:rPr lang="de-DE" sz="1800" b="1" dirty="0">
                <a:solidFill>
                  <a:srgbClr val="2B2B2B"/>
                </a:solidFill>
              </a:rPr>
              <a:t>Anschrift</a:t>
            </a:r>
          </a:p>
          <a:p>
            <a:r>
              <a:rPr lang="de-DE" sz="1600" dirty="0">
                <a:solidFill>
                  <a:srgbClr val="2B2B2B"/>
                </a:solidFill>
              </a:rPr>
              <a:t>B. Braun Deutschland GmbH &amp; Co. KG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Carl-Braun-Straße 1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D-34212 Melsungen</a:t>
            </a:r>
          </a:p>
          <a:p>
            <a:endParaRPr lang="de-DE" sz="1800" dirty="0">
              <a:solidFill>
                <a:srgbClr val="711E82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Disclaimer</a:t>
            </a:r>
          </a:p>
          <a:p>
            <a:r>
              <a:rPr lang="de-DE" sz="1600" dirty="0">
                <a:solidFill>
                  <a:srgbClr val="2B2B2B"/>
                </a:solidFill>
              </a:rPr>
              <a:t>Alle Urheberrechte an den Daten und Dokumentationen bleiben ausdrücklich der </a:t>
            </a:r>
            <a:br>
              <a:rPr lang="de-DE" sz="1600" dirty="0">
                <a:solidFill>
                  <a:srgbClr val="2B2B2B"/>
                </a:solidFill>
              </a:rPr>
            </a:br>
            <a:r>
              <a:rPr lang="de-DE" sz="1600" dirty="0">
                <a:solidFill>
                  <a:srgbClr val="2B2B2B"/>
                </a:solidFill>
              </a:rPr>
              <a:t>B. Braun Melsungen AG vorbehalten. Die Inhalte stehen den Nutzern nur zur Einsicht zur Verfügung. </a:t>
            </a:r>
          </a:p>
          <a:p>
            <a:r>
              <a:rPr lang="de-DE" sz="1600" dirty="0">
                <a:solidFill>
                  <a:srgbClr val="2B2B2B"/>
                </a:solidFill>
              </a:rPr>
              <a:t>Die – auch auszugsweise – Vervielfältigung von Dokumentationen ist untersagt und bedarf der ausdrücklichen Vereinbarung.</a:t>
            </a:r>
          </a:p>
          <a:p>
            <a:endParaRPr lang="de-DE" dirty="0">
              <a:solidFill>
                <a:srgbClr val="2B2B2B"/>
              </a:solidFill>
            </a:endParaRPr>
          </a:p>
          <a:p>
            <a:r>
              <a:rPr lang="de-DE" sz="1800" b="1" dirty="0">
                <a:solidFill>
                  <a:srgbClr val="2B2B2B"/>
                </a:solidFill>
              </a:rPr>
              <a:t>Stand</a:t>
            </a:r>
          </a:p>
          <a:p>
            <a:r>
              <a:rPr lang="de-DE" sz="1600" dirty="0">
                <a:solidFill>
                  <a:schemeClr val="tx1"/>
                </a:solidFill>
              </a:rPr>
              <a:t>09</a:t>
            </a:r>
            <a:r>
              <a:rPr lang="de-DE" sz="1600" dirty="0"/>
              <a:t>-2023 / Dokumenten-Nr</a:t>
            </a:r>
            <a:r>
              <a:rPr lang="de-DE" sz="1600"/>
              <a:t>.: MCO-WM-004293, Version 1.0</a:t>
            </a:r>
            <a:endParaRPr lang="de-DE" sz="1600" dirty="0">
              <a:solidFill>
                <a:srgbClr val="FF0000"/>
              </a:solidFill>
            </a:endParaRPr>
          </a:p>
          <a:p>
            <a:r>
              <a:rPr lang="de-DE" sz="1600" dirty="0"/>
              <a:t>Zur Abgabe an Kunden</a:t>
            </a:r>
            <a:endParaRPr lang="de-DE" sz="1800" dirty="0">
              <a:solidFill>
                <a:srgbClr val="2B2B2B"/>
              </a:solidFill>
            </a:endParaRPr>
          </a:p>
          <a:p>
            <a:endParaRPr lang="de-DE" sz="18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1581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13822-9E6C-4A55-B803-29C33055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AS </a:t>
            </a:r>
            <a:r>
              <a:rPr lang="de-DE" dirty="0" err="1"/>
              <a:t>Advanced</a:t>
            </a:r>
            <a:r>
              <a:rPr lang="de-DE" dirty="0"/>
              <a:t> Surface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7 Schichten schützen Sie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FA9A4D-9FD0-46A1-B33E-FC67436D3F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de-DE" sz="1600" dirty="0"/>
              <a:t>7-fach </a:t>
            </a:r>
            <a:r>
              <a:rPr lang="de-DE" sz="1600" dirty="0" err="1"/>
              <a:t>Multilayer</a:t>
            </a:r>
            <a:r>
              <a:rPr lang="de-DE" sz="1600" dirty="0"/>
              <a:t> Beschichtung für Primär und Revision</a:t>
            </a:r>
            <a:endParaRPr lang="de-DE" sz="1600" baseline="30000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/>
              <a:t>Keramische</a:t>
            </a:r>
            <a:r>
              <a:rPr lang="en-US" sz="1600" dirty="0"/>
              <a:t> </a:t>
            </a:r>
            <a:r>
              <a:rPr lang="en-US" sz="1600" dirty="0" err="1"/>
              <a:t>Zirkoniumnitrid</a:t>
            </a:r>
            <a:r>
              <a:rPr lang="en-US" sz="1600" dirty="0"/>
              <a:t> </a:t>
            </a:r>
            <a:r>
              <a:rPr lang="en-US" sz="1600" dirty="0" err="1"/>
              <a:t>Oberfläche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B482"/>
                </a:solidFill>
              </a:rPr>
              <a:t>reduziert</a:t>
            </a:r>
            <a:r>
              <a:rPr lang="en-US" sz="1600" dirty="0">
                <a:solidFill>
                  <a:srgbClr val="00B482"/>
                </a:solidFill>
              </a:rPr>
              <a:t> den PE </a:t>
            </a:r>
            <a:r>
              <a:rPr lang="en-US" sz="1600" dirty="0" err="1">
                <a:solidFill>
                  <a:srgbClr val="00B482"/>
                </a:solidFill>
              </a:rPr>
              <a:t>Abrieb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/>
              <a:t>um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/>
              <a:t>bis </a:t>
            </a:r>
            <a:r>
              <a:rPr lang="en-US" sz="1600" dirty="0" err="1"/>
              <a:t>zu</a:t>
            </a:r>
            <a:r>
              <a:rPr lang="en-US" sz="1600" dirty="0"/>
              <a:t> 88%</a:t>
            </a:r>
            <a:r>
              <a:rPr lang="en-US" sz="1600" baseline="30000" dirty="0"/>
              <a:t>(3,4,5)</a:t>
            </a:r>
            <a:endParaRPr lang="en-US" sz="1600" dirty="0"/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1600" dirty="0">
                <a:solidFill>
                  <a:srgbClr val="00B482"/>
                </a:solidFill>
              </a:rPr>
              <a:t>Reduktion der Metallionenfreisetzung </a:t>
            </a:r>
            <a:r>
              <a:rPr lang="de-DE" sz="1600" dirty="0"/>
              <a:t>bis an die Messbarkeitsgrenze</a:t>
            </a:r>
            <a:r>
              <a:rPr lang="de-DE" sz="1600" baseline="30000" dirty="0"/>
              <a:t>(4)</a:t>
            </a:r>
            <a:r>
              <a:rPr lang="en-US" sz="1600" dirty="0"/>
              <a:t> 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>
                <a:solidFill>
                  <a:srgbClr val="00B482"/>
                </a:solidFill>
              </a:rPr>
              <a:t>Reduzierte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 err="1">
                <a:solidFill>
                  <a:srgbClr val="00B482"/>
                </a:solidFill>
              </a:rPr>
              <a:t>Biofilmbildung</a:t>
            </a:r>
            <a:r>
              <a:rPr lang="en-US" sz="1600" baseline="30000" dirty="0">
                <a:solidFill>
                  <a:srgbClr val="00B482"/>
                </a:solidFill>
              </a:rPr>
              <a:t> </a:t>
            </a:r>
            <a:r>
              <a:rPr lang="en-US" sz="1600" baseline="30000" dirty="0"/>
              <a:t>(7)</a:t>
            </a: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en-US" sz="1600" dirty="0" err="1"/>
              <a:t>Sicherheit</a:t>
            </a:r>
            <a:r>
              <a:rPr lang="en-US" sz="1600" dirty="0"/>
              <a:t> </a:t>
            </a:r>
            <a:r>
              <a:rPr lang="en-US" sz="1600" dirty="0" err="1"/>
              <a:t>durch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00B482"/>
                </a:solidFill>
              </a:rPr>
              <a:t>exzellente</a:t>
            </a:r>
            <a:r>
              <a:rPr lang="en-US" sz="1600" dirty="0">
                <a:solidFill>
                  <a:srgbClr val="00B482"/>
                </a:solidFill>
              </a:rPr>
              <a:t> </a:t>
            </a:r>
            <a:r>
              <a:rPr lang="en-US" sz="1600" dirty="0" err="1">
                <a:solidFill>
                  <a:srgbClr val="00B482"/>
                </a:solidFill>
              </a:rPr>
              <a:t>Überlebensraten</a:t>
            </a:r>
            <a:r>
              <a:rPr lang="en-US" sz="1600" baseline="30000" dirty="0"/>
              <a:t>(8,9,10)</a:t>
            </a:r>
          </a:p>
          <a:p>
            <a:pPr lvl="3"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de-DE" sz="1600" baseline="30000" dirty="0"/>
          </a:p>
          <a:p>
            <a:pPr lvl="1">
              <a:spcAft>
                <a:spcPts val="1800"/>
              </a:spcAft>
            </a:pPr>
            <a:endParaRPr lang="de-DE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4A3D76F-2A41-4451-82AD-2CF20EF8EF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15450" y="1785094"/>
            <a:ext cx="5976664" cy="4147740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15C9113-159D-4CF5-AD89-E38DEA584B86}"/>
              </a:ext>
            </a:extLst>
          </p:cNvPr>
          <p:cNvSpPr txBox="1">
            <a:spLocks/>
          </p:cNvSpPr>
          <p:nvPr/>
        </p:nvSpPr>
        <p:spPr>
          <a:xfrm>
            <a:off x="4187788" y="6489340"/>
            <a:ext cx="7200800" cy="1419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4) Reich et al. 2010; 5) </a:t>
            </a:r>
            <a:r>
              <a:rPr lang="en-US" sz="700" dirty="0" err="1"/>
              <a:t>Grupp</a:t>
            </a:r>
            <a:r>
              <a:rPr lang="en-US" sz="700" dirty="0"/>
              <a:t> et al. 2013; 3) </a:t>
            </a:r>
            <a:r>
              <a:rPr lang="en-US" sz="700" dirty="0" err="1"/>
              <a:t>Grupp</a:t>
            </a:r>
            <a:r>
              <a:rPr lang="en-US" sz="700" dirty="0"/>
              <a:t> et al. 2014; 7) </a:t>
            </a:r>
            <a:r>
              <a:rPr lang="en-US" sz="700" dirty="0" err="1"/>
              <a:t>Pilz</a:t>
            </a:r>
            <a:r>
              <a:rPr lang="en-US" sz="700" dirty="0"/>
              <a:t> et al. 2019; 8)  Beyer et al. 2015; 9) NJR Register 2020; 10) </a:t>
            </a:r>
            <a:r>
              <a:rPr lang="en-US" sz="700" dirty="0" err="1"/>
              <a:t>Grimberg</a:t>
            </a:r>
            <a:r>
              <a:rPr lang="en-US" sz="700" dirty="0"/>
              <a:t> et al. 2020; </a:t>
            </a:r>
          </a:p>
        </p:txBody>
      </p:sp>
      <p:pic>
        <p:nvPicPr>
          <p:cNvPr id="19" name="Inhaltsplatzhalter 18" descr="Ein Bild, das dunkel, Licht enthält.&#10;&#10;Automatisch generierte Beschreibung">
            <a:extLst>
              <a:ext uri="{FF2B5EF4-FFF2-40B4-BE49-F238E27FC236}">
                <a16:creationId xmlns:a16="http://schemas.microsoft.com/office/drawing/2014/main" id="{CAEA6908-AE04-40F3-ADF1-6FE044D4CD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84" y="1120856"/>
            <a:ext cx="4104597" cy="5476217"/>
          </a:xfrm>
        </p:spPr>
      </p:pic>
    </p:spTree>
    <p:extLst>
      <p:ext uri="{BB962C8B-B14F-4D97-AF65-F5344CB8AC3E}">
        <p14:creationId xmlns:p14="http://schemas.microsoft.com/office/powerpoint/2010/main" val="120109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PS Pro</a:t>
            </a:r>
            <a:br>
              <a:rPr lang="en-US" dirty="0"/>
            </a:br>
            <a:r>
              <a:rPr lang="en-US" dirty="0" err="1">
                <a:solidFill>
                  <a:srgbClr val="00B482"/>
                </a:solidFill>
              </a:rPr>
              <a:t>Reduzierter</a:t>
            </a:r>
            <a:r>
              <a:rPr lang="en-US" dirty="0">
                <a:solidFill>
                  <a:srgbClr val="00B482"/>
                </a:solidFill>
              </a:rPr>
              <a:t> PE-</a:t>
            </a:r>
            <a:r>
              <a:rPr lang="en-US" dirty="0" err="1">
                <a:solidFill>
                  <a:srgbClr val="00B482"/>
                </a:solidFill>
              </a:rPr>
              <a:t>Abrieb</a:t>
            </a:r>
            <a:endParaRPr lang="en-US" dirty="0">
              <a:solidFill>
                <a:srgbClr val="00B482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97A56D3-D1BD-4A5F-96B4-B45BA0D94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753" y="1988679"/>
            <a:ext cx="4427180" cy="4318587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de-DE" sz="1800" dirty="0"/>
              <a:t>Natürliches Rollback</a:t>
            </a:r>
            <a:r>
              <a:rPr lang="de-DE" sz="1800" baseline="30000" dirty="0"/>
              <a:t>(19-22) </a:t>
            </a:r>
            <a:r>
              <a:rPr lang="de-DE" sz="1800" dirty="0"/>
              <a:t>bei herausragendem Abriebverhalten</a:t>
            </a:r>
            <a:r>
              <a:rPr lang="de-DE" sz="1800" baseline="30000" dirty="0"/>
              <a:t>(3)</a:t>
            </a:r>
            <a:endParaRPr lang="de-DE" sz="1800" dirty="0"/>
          </a:p>
          <a:p>
            <a:pPr lvl="1">
              <a:spcAft>
                <a:spcPts val="1800"/>
              </a:spcAft>
            </a:pPr>
            <a:r>
              <a:rPr lang="de-DE" sz="1800" dirty="0"/>
              <a:t>Hohe Kongruenz verhindert Punktbelastung</a:t>
            </a:r>
            <a:r>
              <a:rPr lang="de-DE" sz="1800" baseline="30000" dirty="0"/>
              <a:t>(3)</a:t>
            </a:r>
          </a:p>
        </p:txBody>
      </p:sp>
      <p:sp>
        <p:nvSpPr>
          <p:cNvPr id="4" name="Foliennummernplatzhalt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81D2A-10EE-45CA-B672-13EC15929D94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6D067CFD-0723-43A5-9AAE-155347A0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206" y="3969060"/>
            <a:ext cx="3384376" cy="1879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0" lon="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207FB659-0757-442B-9EDC-D8DAC24238F9}"/>
              </a:ext>
            </a:extLst>
          </p:cNvPr>
          <p:cNvSpPr txBox="1">
            <a:spLocks/>
          </p:cNvSpPr>
          <p:nvPr/>
        </p:nvSpPr>
        <p:spPr>
          <a:xfrm>
            <a:off x="3935760" y="6489340"/>
            <a:ext cx="7416824" cy="19570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3) </a:t>
            </a:r>
            <a:r>
              <a:rPr lang="en-US" sz="700" dirty="0" err="1"/>
              <a:t>Grupp</a:t>
            </a:r>
            <a:r>
              <a:rPr lang="en-US" sz="700" dirty="0"/>
              <a:t> et al. 2014; 5) </a:t>
            </a:r>
            <a:r>
              <a:rPr lang="en-US" sz="700" dirty="0" err="1"/>
              <a:t>Grupp</a:t>
            </a:r>
            <a:r>
              <a:rPr lang="en-US" sz="700" dirty="0"/>
              <a:t> et al. 2013; 6) </a:t>
            </a:r>
            <a:r>
              <a:rPr lang="en-US" sz="700" dirty="0" err="1"/>
              <a:t>Grupp</a:t>
            </a:r>
            <a:r>
              <a:rPr lang="en-US" sz="700" dirty="0"/>
              <a:t> et al. 2015; 19) </a:t>
            </a:r>
            <a:r>
              <a:rPr lang="en-US" sz="700" dirty="0" err="1"/>
              <a:t>Misra</a:t>
            </a:r>
            <a:r>
              <a:rPr lang="en-US" sz="700" dirty="0"/>
              <a:t> et al. 2003; 20) Dennis et al. 2003; 21) </a:t>
            </a:r>
            <a:r>
              <a:rPr lang="en-US" sz="700" dirty="0" err="1"/>
              <a:t>Zaffagnini</a:t>
            </a:r>
            <a:r>
              <a:rPr lang="en-US" sz="700" dirty="0"/>
              <a:t> et al. 2014; 22) Victor et al. 2005; 23) Cottrell et al. 2006; 24) Johnson et al. 2003; 25) Goldstein et al 2012; 26) Haider et al. 2008; 27) Haider et al. 2005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805146-AE87-4C47-9096-6C161DBDD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824" y="1988680"/>
            <a:ext cx="6536234" cy="357550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46661EA-B6F9-4447-9922-5D415C1700E5}"/>
              </a:ext>
            </a:extLst>
          </p:cNvPr>
          <p:cNvSpPr txBox="1"/>
          <p:nvPr/>
        </p:nvSpPr>
        <p:spPr>
          <a:xfrm>
            <a:off x="6456040" y="2456892"/>
            <a:ext cx="179791" cy="2265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(23)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10400F-A680-4A57-8041-F1F735DEE29A}"/>
              </a:ext>
            </a:extLst>
          </p:cNvPr>
          <p:cNvSpPr txBox="1"/>
          <p:nvPr/>
        </p:nvSpPr>
        <p:spPr>
          <a:xfrm>
            <a:off x="6410105" y="3310484"/>
            <a:ext cx="179791" cy="2265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(24)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413D33-842B-4B01-B5BA-06E4D1070DC1}"/>
              </a:ext>
            </a:extLst>
          </p:cNvPr>
          <p:cNvSpPr txBox="1"/>
          <p:nvPr/>
        </p:nvSpPr>
        <p:spPr>
          <a:xfrm>
            <a:off x="6410105" y="3732372"/>
            <a:ext cx="179791" cy="2265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(25)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39EB87-8C8A-4B96-A3DB-0FAE24110551}"/>
              </a:ext>
            </a:extLst>
          </p:cNvPr>
          <p:cNvSpPr txBox="1"/>
          <p:nvPr/>
        </p:nvSpPr>
        <p:spPr>
          <a:xfrm>
            <a:off x="6409876" y="4159240"/>
            <a:ext cx="179791" cy="2265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(26)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D730247-1401-4764-83B2-AE3A4118E328}"/>
              </a:ext>
            </a:extLst>
          </p:cNvPr>
          <p:cNvSpPr txBox="1"/>
          <p:nvPr/>
        </p:nvSpPr>
        <p:spPr>
          <a:xfrm>
            <a:off x="6456040" y="4570968"/>
            <a:ext cx="179791" cy="2265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02103AA-DE6A-4ACE-A43D-A48CCEF74D69}"/>
              </a:ext>
            </a:extLst>
          </p:cNvPr>
          <p:cNvSpPr txBox="1"/>
          <p:nvPr/>
        </p:nvSpPr>
        <p:spPr>
          <a:xfrm>
            <a:off x="6461564" y="2888940"/>
            <a:ext cx="179791" cy="2265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(27)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94E9CF5-F6F2-4FEC-9E09-EDD16A2DBC06}"/>
              </a:ext>
            </a:extLst>
          </p:cNvPr>
          <p:cNvSpPr txBox="1"/>
          <p:nvPr/>
        </p:nvSpPr>
        <p:spPr>
          <a:xfrm>
            <a:off x="6501188" y="5058324"/>
            <a:ext cx="179791" cy="2265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400143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2C1CDA-A649-42F5-BAC5-9CCD2858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PS Pro 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Reduzierte Zapfenbelastung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64972C-4D4B-4675-8A2E-EDAF794C6A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de-DE" sz="2000" kern="0" dirty="0"/>
              <a:t>Reduktion der Belastung des Zapfens mit zunehmender Beugung</a:t>
            </a:r>
            <a:r>
              <a:rPr lang="de-DE" sz="2000" kern="0" baseline="30000" dirty="0"/>
              <a:t>(3)</a:t>
            </a:r>
          </a:p>
          <a:p>
            <a:endParaRPr lang="de-DE" dirty="0"/>
          </a:p>
        </p:txBody>
      </p:sp>
      <p:pic>
        <p:nvPicPr>
          <p:cNvPr id="5" name="Picture 3" descr="\\bbmag.bbraun.com\DE13\home\HOEFDEDE\Documents\e.motion\UC-PS Pro\Bilder UC und PS Pro\neue Fotoaufnahmen e.motion PS Pro\09_e.motionPSpro_i9_115Â°.jpg">
            <a:extLst>
              <a:ext uri="{FF2B5EF4-FFF2-40B4-BE49-F238E27FC236}">
                <a16:creationId xmlns:a16="http://schemas.microsoft.com/office/drawing/2014/main" id="{5F97456F-43EE-4267-9A14-355AD198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2408" t="35514" r="30910" b="21542"/>
          <a:stretch>
            <a:fillRect/>
          </a:stretch>
        </p:blipFill>
        <p:spPr bwMode="auto">
          <a:xfrm>
            <a:off x="7788188" y="1700808"/>
            <a:ext cx="3535686" cy="43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A965F8-5AA2-4D0B-B1A6-8C4C18D48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19328"/>
          <a:stretch>
            <a:fillRect/>
          </a:stretch>
        </p:blipFill>
        <p:spPr bwMode="auto">
          <a:xfrm>
            <a:off x="1422700" y="3284984"/>
            <a:ext cx="4842905" cy="236179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F44286E-530B-4635-9788-5E1DC7394A5D}"/>
              </a:ext>
            </a:extLst>
          </p:cNvPr>
          <p:cNvSpPr txBox="1"/>
          <p:nvPr/>
        </p:nvSpPr>
        <p:spPr>
          <a:xfrm>
            <a:off x="4367808" y="6463496"/>
            <a:ext cx="1692188" cy="218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3) Grupp et al. 2014</a:t>
            </a:r>
          </a:p>
        </p:txBody>
      </p:sp>
    </p:spTree>
    <p:extLst>
      <p:ext uri="{BB962C8B-B14F-4D97-AF65-F5344CB8AC3E}">
        <p14:creationId xmlns:p14="http://schemas.microsoft.com/office/powerpoint/2010/main" val="400594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PS Pro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Modernes</a:t>
            </a:r>
            <a:r>
              <a:rPr lang="de-DE" dirty="0"/>
              <a:t> </a:t>
            </a:r>
            <a:r>
              <a:rPr lang="de-DE" dirty="0">
                <a:solidFill>
                  <a:srgbClr val="00B482"/>
                </a:solidFill>
              </a:rPr>
              <a:t>PS Design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06111C-00C9-435B-9EAF-0642D2F308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Aft>
                <a:spcPts val="1800"/>
              </a:spcAft>
            </a:pPr>
            <a:r>
              <a:rPr lang="de-DE" sz="2000" kern="0" dirty="0"/>
              <a:t>Knochenerhaltendes, zylindrisches PS Boxdesign</a:t>
            </a:r>
          </a:p>
          <a:p>
            <a:pPr lvl="1">
              <a:spcAft>
                <a:spcPts val="1800"/>
              </a:spcAft>
            </a:pPr>
            <a:r>
              <a:rPr lang="de-DE" sz="2000" kern="0" dirty="0"/>
              <a:t>Post-Cam Mechanismus als </a:t>
            </a:r>
            <a:r>
              <a:rPr lang="de-DE" sz="2000" kern="0" dirty="0">
                <a:solidFill>
                  <a:srgbClr val="00B482"/>
                </a:solidFill>
              </a:rPr>
              <a:t>„Kugel in Schale“ </a:t>
            </a:r>
            <a:r>
              <a:rPr lang="de-DE" sz="2000" kern="0" dirty="0"/>
              <a:t>Prinzip unterstützt tiefe Beugung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89AB915-1E58-4D2F-AEF0-561A7F94E603}"/>
              </a:ext>
            </a:extLst>
          </p:cNvPr>
          <p:cNvGrpSpPr/>
          <p:nvPr/>
        </p:nvGrpSpPr>
        <p:grpSpPr>
          <a:xfrm>
            <a:off x="7320136" y="1658938"/>
            <a:ext cx="3888432" cy="4348594"/>
            <a:chOff x="6578676" y="0"/>
            <a:chExt cx="5638004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Picture 3" descr="\\bbmag.bbraun.com\DE13\home\HOEFDEDE\Documents\e.motion\UC-PS Pro\Bilder UC und PS Pro\neue Fotoaufnahmen e.motion PS Pro\10_e.motionPSpro_i10_back.jpg">
              <a:extLst>
                <a:ext uri="{FF2B5EF4-FFF2-40B4-BE49-F238E27FC236}">
                  <a16:creationId xmlns:a16="http://schemas.microsoft.com/office/drawing/2014/main" id="{AAA7C141-BD97-4FDA-92E1-E9AE1078C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7167" t="19927" r="22260" b="33987"/>
            <a:stretch>
              <a:fillRect/>
            </a:stretch>
          </p:blipFill>
          <p:spPr bwMode="auto">
            <a:xfrm>
              <a:off x="6578676" y="0"/>
              <a:ext cx="5638004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A046780-E544-4C1A-94DD-B5A00E25A4B3}"/>
                </a:ext>
              </a:extLst>
            </p:cNvPr>
            <p:cNvGrpSpPr/>
            <p:nvPr/>
          </p:nvGrpSpPr>
          <p:grpSpPr>
            <a:xfrm>
              <a:off x="7453998" y="4293000"/>
              <a:ext cx="3240000" cy="1800000"/>
              <a:chOff x="7453998" y="4293000"/>
              <a:chExt cx="3240000" cy="1800000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DD94ED4A-4204-47B3-807D-B528E7E2CD90}"/>
                  </a:ext>
                </a:extLst>
              </p:cNvPr>
              <p:cNvSpPr/>
              <p:nvPr/>
            </p:nvSpPr>
            <p:spPr bwMode="auto">
              <a:xfrm>
                <a:off x="9181998" y="4581000"/>
                <a:ext cx="1080000" cy="10800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Bogen 30">
                <a:extLst>
                  <a:ext uri="{FF2B5EF4-FFF2-40B4-BE49-F238E27FC236}">
                    <a16:creationId xmlns:a16="http://schemas.microsoft.com/office/drawing/2014/main" id="{5097A255-7AC8-482B-B3BD-D8AC2A44B797}"/>
                  </a:ext>
                </a:extLst>
              </p:cNvPr>
              <p:cNvSpPr/>
              <p:nvPr/>
            </p:nvSpPr>
            <p:spPr bwMode="auto">
              <a:xfrm rot="15579310">
                <a:off x="9000471" y="4372464"/>
                <a:ext cx="1152000" cy="1224000"/>
              </a:xfrm>
              <a:prstGeom prst="arc">
                <a:avLst>
                  <a:gd name="adj1" fmla="val 16200000"/>
                  <a:gd name="adj2" fmla="val 20868330"/>
                </a:avLst>
              </a:prstGeom>
              <a:noFill/>
              <a:ln w="2857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egende mit Linie 1 16">
                <a:extLst>
                  <a:ext uri="{FF2B5EF4-FFF2-40B4-BE49-F238E27FC236}">
                    <a16:creationId xmlns:a16="http://schemas.microsoft.com/office/drawing/2014/main" id="{46EE5749-F25F-4011-A49C-CDB2A29E5142}"/>
                  </a:ext>
                </a:extLst>
              </p:cNvPr>
              <p:cNvSpPr/>
              <p:nvPr/>
            </p:nvSpPr>
            <p:spPr bwMode="auto">
              <a:xfrm>
                <a:off x="7453998" y="4293000"/>
                <a:ext cx="3240000" cy="1800000"/>
              </a:xfrm>
              <a:prstGeom prst="borderCallout1">
                <a:avLst>
                  <a:gd name="adj1" fmla="val 1202"/>
                  <a:gd name="adj2" fmla="val 588"/>
                  <a:gd name="adj3" fmla="val -77620"/>
                  <a:gd name="adj4" fmla="val -75687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72000" rIns="0" bIns="7200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294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E1A21C96-D228-4140-B417-79177656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UC / PS Pro 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„Single Radius“ Design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93B458-0194-428F-A415-2E5750588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753" y="1988679"/>
            <a:ext cx="4756769" cy="4318587"/>
          </a:xfrm>
        </p:spPr>
        <p:txBody>
          <a:bodyPr/>
          <a:lstStyle/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2000" kern="0" dirty="0"/>
              <a:t>Hohe Stabilität durch </a:t>
            </a:r>
            <a:r>
              <a:rPr lang="de-DE" sz="2000" kern="0" dirty="0">
                <a:solidFill>
                  <a:srgbClr val="00B482"/>
                </a:solidFill>
              </a:rPr>
              <a:t>„Single Radius“ </a:t>
            </a:r>
            <a:r>
              <a:rPr lang="de-DE" sz="2000" kern="0" dirty="0" err="1"/>
              <a:t>Femurdesign</a:t>
            </a:r>
            <a:r>
              <a:rPr lang="de-DE" sz="2000" kern="0" baseline="30000" dirty="0"/>
              <a:t>(2)</a:t>
            </a:r>
            <a:endParaRPr lang="de-DE" sz="2000" dirty="0">
              <a:solidFill>
                <a:srgbClr val="00B482"/>
              </a:solidFill>
            </a:endParaRPr>
          </a:p>
          <a:p>
            <a:pPr lvl="1">
              <a:spcAft>
                <a:spcPts val="1800"/>
              </a:spcAft>
              <a:buClr>
                <a:schemeClr val="tx1"/>
              </a:buClr>
            </a:pPr>
            <a:r>
              <a:rPr lang="de-DE" sz="2000" dirty="0">
                <a:solidFill>
                  <a:srgbClr val="00B482"/>
                </a:solidFill>
              </a:rPr>
              <a:t>Narrow Komponenten </a:t>
            </a:r>
            <a:r>
              <a:rPr lang="de-DE" sz="2000" dirty="0"/>
              <a:t>bieten schmaleres Femur bei gleicher Schnittgeometrie</a:t>
            </a:r>
          </a:p>
          <a:p>
            <a:pPr lvl="1">
              <a:spcAft>
                <a:spcPts val="1800"/>
              </a:spcAft>
            </a:pPr>
            <a:r>
              <a:rPr lang="de-DE" sz="2000" dirty="0"/>
              <a:t>10 Femur Größen für links &amp; rechts</a:t>
            </a:r>
          </a:p>
        </p:txBody>
      </p:sp>
      <p:pic>
        <p:nvPicPr>
          <p:cNvPr id="5" name="Picture 2" descr="\\bbmag.bbraun.com\DE13\home\HOEFDEDE\Documents\e.motion\UC-PS Pro\Bilder UC und PS Pro\neue Fotoaufnahmen e.motion PS Pro\e.motion_i10Detail__65.jpg">
            <a:extLst>
              <a:ext uri="{FF2B5EF4-FFF2-40B4-BE49-F238E27FC236}">
                <a16:creationId xmlns:a16="http://schemas.microsoft.com/office/drawing/2014/main" id="{9F716147-147D-4567-B666-21188DDAFB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tretch/>
        </p:blipFill>
        <p:spPr bwMode="auto">
          <a:xfrm>
            <a:off x="5918757" y="2170712"/>
            <a:ext cx="5613847" cy="374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95E0AB5-2642-4AD3-8104-4EBCF8CCDF33}"/>
              </a:ext>
            </a:extLst>
          </p:cNvPr>
          <p:cNvCxnSpPr>
            <a:cxnSpLocks/>
          </p:cNvCxnSpPr>
          <p:nvPr/>
        </p:nvCxnSpPr>
        <p:spPr bwMode="auto">
          <a:xfrm>
            <a:off x="7502933" y="3742798"/>
            <a:ext cx="248427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6D2B4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7F29D52-F688-42F0-BCA4-0018CF8D35C3}"/>
              </a:ext>
            </a:extLst>
          </p:cNvPr>
          <p:cNvCxnSpPr>
            <a:cxnSpLocks/>
          </p:cNvCxnSpPr>
          <p:nvPr/>
        </p:nvCxnSpPr>
        <p:spPr bwMode="auto">
          <a:xfrm>
            <a:off x="7358917" y="3994826"/>
            <a:ext cx="277230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39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2EE7FD3-CC8C-4799-B4EA-746E78694B37}"/>
              </a:ext>
            </a:extLst>
          </p:cNvPr>
          <p:cNvSpPr txBox="1">
            <a:spLocks/>
          </p:cNvSpPr>
          <p:nvPr/>
        </p:nvSpPr>
        <p:spPr>
          <a:xfrm>
            <a:off x="4835860" y="6489340"/>
            <a:ext cx="7200800" cy="1419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2) Wang et al. 2005</a:t>
            </a:r>
          </a:p>
        </p:txBody>
      </p:sp>
    </p:spTree>
    <p:extLst>
      <p:ext uri="{BB962C8B-B14F-4D97-AF65-F5344CB8AC3E}">
        <p14:creationId xmlns:p14="http://schemas.microsoft.com/office/powerpoint/2010/main" val="124644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EBC3A-4783-42C7-905A-E78AFE8A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e.motion</a:t>
            </a:r>
            <a:r>
              <a:rPr lang="de-DE" sz="2800" b="1" baseline="30000" dirty="0"/>
              <a:t>®</a:t>
            </a:r>
            <a:r>
              <a:rPr lang="de-DE" dirty="0"/>
              <a:t> UC / PS Pro 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Tiefes Patella Gleitlager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2055E-BC55-45D2-B226-D212F84FF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752" y="1988679"/>
            <a:ext cx="6623423" cy="4318587"/>
          </a:xfrm>
        </p:spPr>
        <p:txBody>
          <a:bodyPr/>
          <a:lstStyle/>
          <a:p>
            <a:pPr lvl="1"/>
            <a:r>
              <a:rPr lang="de-DE" dirty="0"/>
              <a:t>Sicheres Rollback und tiefes Gleitlager ermöglicht eine </a:t>
            </a:r>
            <a:r>
              <a:rPr lang="de-DE" dirty="0">
                <a:solidFill>
                  <a:srgbClr val="00B482"/>
                </a:solidFill>
              </a:rPr>
              <a:t>Reduktion des Patella-Anpressdrucks</a:t>
            </a:r>
            <a:r>
              <a:rPr lang="de-DE" baseline="30000" dirty="0"/>
              <a:t>(17)</a:t>
            </a:r>
          </a:p>
          <a:p>
            <a:endParaRPr lang="de-DE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6F5E491-2491-448E-A80F-58691D6203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38845" t="20975" r="9224" b="18199"/>
          <a:stretch/>
        </p:blipFill>
        <p:spPr bwMode="auto">
          <a:xfrm>
            <a:off x="4550311" y="3189087"/>
            <a:ext cx="366992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EA945A4-D7E0-408B-9574-8AEED2CE22E5}"/>
              </a:ext>
            </a:extLst>
          </p:cNvPr>
          <p:cNvSpPr txBox="1">
            <a:spLocks/>
          </p:cNvSpPr>
          <p:nvPr/>
        </p:nvSpPr>
        <p:spPr>
          <a:xfrm>
            <a:off x="4835860" y="6489340"/>
            <a:ext cx="7200800" cy="1419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17) Heyse et al. 2010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9B40469-4E2F-4A75-BF36-B29565232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767" t="20975" r="62719" b="18199"/>
          <a:stretch/>
        </p:blipFill>
        <p:spPr bwMode="auto">
          <a:xfrm>
            <a:off x="1958094" y="3189087"/>
            <a:ext cx="208574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CAA5062-8F3C-4D55-ABEE-E054B73B7A00}"/>
              </a:ext>
            </a:extLst>
          </p:cNvPr>
          <p:cNvCxnSpPr>
            <a:cxnSpLocks/>
          </p:cNvCxnSpPr>
          <p:nvPr/>
        </p:nvCxnSpPr>
        <p:spPr>
          <a:xfrm flipH="1" flipV="1">
            <a:off x="4396098" y="2744924"/>
            <a:ext cx="845217" cy="434179"/>
          </a:xfrm>
          <a:prstGeom prst="line">
            <a:avLst/>
          </a:prstGeom>
          <a:ln w="28575">
            <a:solidFill>
              <a:srgbClr val="33C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68C7B8D-AB9E-4BDD-BCD2-60B3F4E64180}"/>
              </a:ext>
            </a:extLst>
          </p:cNvPr>
          <p:cNvCxnSpPr>
            <a:cxnSpLocks/>
          </p:cNvCxnSpPr>
          <p:nvPr/>
        </p:nvCxnSpPr>
        <p:spPr>
          <a:xfrm flipH="1" flipV="1">
            <a:off x="2675620" y="2744923"/>
            <a:ext cx="86062" cy="434795"/>
          </a:xfrm>
          <a:prstGeom prst="line">
            <a:avLst/>
          </a:prstGeom>
          <a:ln w="28575">
            <a:solidFill>
              <a:srgbClr val="33C39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17055-1A9B-4F7E-868A-567D17A5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Mobile Plattform</a:t>
            </a:r>
            <a:br>
              <a:rPr lang="de-DE" dirty="0"/>
            </a:br>
            <a:r>
              <a:rPr lang="de-DE" dirty="0">
                <a:solidFill>
                  <a:srgbClr val="00B482"/>
                </a:solidFill>
              </a:rPr>
              <a:t>Individuelle </a:t>
            </a:r>
            <a:r>
              <a:rPr lang="de-DE" dirty="0" err="1">
                <a:solidFill>
                  <a:srgbClr val="00B482"/>
                </a:solidFill>
              </a:rPr>
              <a:t>Tibiaausrichtung</a:t>
            </a:r>
            <a:endParaRPr lang="de-DE" dirty="0">
              <a:solidFill>
                <a:srgbClr val="00B482"/>
              </a:solidFill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6C08550-D985-4E8B-ABF3-651C6071F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988678"/>
            <a:ext cx="5218641" cy="4318586"/>
          </a:xfrm>
        </p:spPr>
        <p:txBody>
          <a:bodyPr/>
          <a:lstStyle/>
          <a:p>
            <a:pPr lvl="1">
              <a:spcAft>
                <a:spcPts val="1800"/>
              </a:spcAft>
            </a:pPr>
            <a:r>
              <a:rPr lang="de-DE" sz="1900" kern="0" dirty="0"/>
              <a:t>Individuelle Anpassung von </a:t>
            </a:r>
            <a:r>
              <a:rPr lang="de-DE" sz="1900" kern="0" dirty="0" err="1"/>
              <a:t>Tibiaposition</a:t>
            </a:r>
            <a:r>
              <a:rPr lang="de-DE" sz="1900" kern="0" dirty="0"/>
              <a:t> und </a:t>
            </a:r>
            <a:r>
              <a:rPr lang="de-DE" sz="1900" kern="0" dirty="0" err="1"/>
              <a:t>Tibiarotation</a:t>
            </a:r>
            <a:r>
              <a:rPr lang="de-DE" sz="1900" kern="0" dirty="0"/>
              <a:t> durch Mobile Plattform</a:t>
            </a:r>
            <a:r>
              <a:rPr lang="de-DE" sz="1900" kern="0" baseline="30000" dirty="0"/>
              <a:t>(1)</a:t>
            </a:r>
          </a:p>
          <a:p>
            <a:pPr lvl="1">
              <a:spcAft>
                <a:spcPts val="1800"/>
              </a:spcAft>
            </a:pPr>
            <a:r>
              <a:rPr lang="de-DE" sz="1900" kern="0" dirty="0"/>
              <a:t>Dorsale Abflachung im PE für eine verbesserte ROM</a:t>
            </a:r>
            <a:r>
              <a:rPr lang="de-DE" sz="1900" kern="0" baseline="30000" dirty="0"/>
              <a:t>(18)</a:t>
            </a:r>
          </a:p>
          <a:p>
            <a:pPr lvl="1">
              <a:spcAft>
                <a:spcPts val="1800"/>
              </a:spcAft>
            </a:pPr>
            <a:r>
              <a:rPr lang="de-DE" sz="1900" kern="0" dirty="0"/>
              <a:t>Anteriore Aussparung im PE adressiert potentielles Patella </a:t>
            </a:r>
            <a:r>
              <a:rPr lang="de-DE" sz="1900" kern="0" dirty="0" err="1"/>
              <a:t>Impingement</a:t>
            </a:r>
            <a:endParaRPr lang="de-DE" sz="1900" kern="0" dirty="0"/>
          </a:p>
          <a:p>
            <a:pPr>
              <a:spcBef>
                <a:spcPts val="1000"/>
              </a:spcBef>
              <a:spcAft>
                <a:spcPts val="1800"/>
              </a:spcAft>
            </a:pPr>
            <a:endParaRPr lang="de-DE" sz="19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1B1934D-161D-4EA4-B575-7D3493138A62}"/>
              </a:ext>
            </a:extLst>
          </p:cNvPr>
          <p:cNvGrpSpPr/>
          <p:nvPr/>
        </p:nvGrpSpPr>
        <p:grpSpPr>
          <a:xfrm>
            <a:off x="1051820" y="1988678"/>
            <a:ext cx="3676028" cy="4068614"/>
            <a:chOff x="1723174" y="980728"/>
            <a:chExt cx="5310468" cy="59046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2" descr="\\bbmag.bbraun.com\DE13\home\HOEFDEDE\Documents\e.motion\UC-PS Pro\Bilder UC und PS Pro\neue Fotoaufnahmen e.motion PS Pro\e.motion_i10.1Detail__60.jpg">
              <a:extLst>
                <a:ext uri="{FF2B5EF4-FFF2-40B4-BE49-F238E27FC236}">
                  <a16:creationId xmlns:a16="http://schemas.microsoft.com/office/drawing/2014/main" id="{BBA51086-C776-4CBE-8AA8-EF53BC73AC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8207" t="260" r="20461" b="-200"/>
            <a:stretch/>
          </p:blipFill>
          <p:spPr bwMode="auto">
            <a:xfrm flipH="1">
              <a:off x="1723174" y="980728"/>
              <a:ext cx="5310468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Bogen 5">
              <a:extLst>
                <a:ext uri="{FF2B5EF4-FFF2-40B4-BE49-F238E27FC236}">
                  <a16:creationId xmlns:a16="http://schemas.microsoft.com/office/drawing/2014/main" id="{7C4CD05C-252C-4DBF-9F75-9BCC6659CE74}"/>
                </a:ext>
              </a:extLst>
            </p:cNvPr>
            <p:cNvSpPr/>
            <p:nvPr/>
          </p:nvSpPr>
          <p:spPr bwMode="auto">
            <a:xfrm rot="9026742">
              <a:off x="1983768" y="2044941"/>
              <a:ext cx="3375025" cy="863600"/>
            </a:xfrm>
            <a:prstGeom prst="arc">
              <a:avLst>
                <a:gd name="adj1" fmla="val 11769678"/>
                <a:gd name="adj2" fmla="val 20328526"/>
              </a:avLst>
            </a:prstGeom>
            <a:noFill/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72000" rIns="0" bIns="72000"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Bogen 6">
              <a:extLst>
                <a:ext uri="{FF2B5EF4-FFF2-40B4-BE49-F238E27FC236}">
                  <a16:creationId xmlns:a16="http://schemas.microsoft.com/office/drawing/2014/main" id="{33814C0B-05BD-484E-B60B-261E72EFE5B5}"/>
                </a:ext>
              </a:extLst>
            </p:cNvPr>
            <p:cNvSpPr/>
            <p:nvPr/>
          </p:nvSpPr>
          <p:spPr bwMode="auto">
            <a:xfrm rot="11197454">
              <a:off x="3226781" y="3664231"/>
              <a:ext cx="3475037" cy="863600"/>
            </a:xfrm>
            <a:prstGeom prst="arc">
              <a:avLst>
                <a:gd name="adj1" fmla="val 12689000"/>
                <a:gd name="adj2" fmla="val 21461146"/>
              </a:avLst>
            </a:prstGeom>
            <a:noFill/>
            <a:ln w="381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72000" rIns="0" bIns="72000"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55D14A4B-69B3-4F8E-B02C-022368C59F27}"/>
              </a:ext>
            </a:extLst>
          </p:cNvPr>
          <p:cNvSpPr txBox="1">
            <a:spLocks/>
          </p:cNvSpPr>
          <p:nvPr/>
        </p:nvSpPr>
        <p:spPr>
          <a:xfrm>
            <a:off x="4655840" y="6489340"/>
            <a:ext cx="7200800" cy="14196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1088776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36000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lang="de-DE" sz="1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0000" indent="0" algn="l" defTabSz="1088776" rtl="0" eaLnBrk="1" latinLnBrk="0" hangingPunct="1">
              <a:spcBef>
                <a:spcPts val="1000"/>
              </a:spcBef>
              <a:spcAft>
                <a:spcPts val="0"/>
              </a:spcAft>
              <a:buFontTx/>
              <a:buNone/>
              <a:defRPr lang="de-DE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14439" indent="0" algn="l" defTabSz="1088776" rtl="0" eaLnBrk="1" latinLnBrk="0" hangingPunct="1">
              <a:spcBef>
                <a:spcPts val="457"/>
              </a:spcBef>
              <a:spcAft>
                <a:spcPts val="0"/>
              </a:spcAft>
              <a:buFont typeface="Arial" panose="020B0604020202020204" pitchFamily="34" charset="0"/>
              <a:buNone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1) Huddleston et al. 2005; 18) Maruyama et al. 2004</a:t>
            </a:r>
          </a:p>
        </p:txBody>
      </p:sp>
    </p:spTree>
    <p:extLst>
      <p:ext uri="{BB962C8B-B14F-4D97-AF65-F5344CB8AC3E}">
        <p14:creationId xmlns:p14="http://schemas.microsoft.com/office/powerpoint/2010/main" val="1133879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Braun"/>
  <p:tag name="DESIGNGRIDDESIGNATOR" val="Primary"/>
  <p:tag name="SLIDEPOOLDESIGNATOR" val="16x9"/>
  <p:tag name="SLIDEPOOLPREVIEWDESIGNATOR" val="16x9"/>
  <p:tag name="TEMPLATEDESIGNATOR" val="16x9"/>
  <p:tag name="EXTENDEDCOLORPALETTEDESIGNATOR" val="BBraun"/>
  <p:tag name="PRESENTATIONLANGUAGE" val="deutsch"/>
  <p:tag name="FOOTERHASBEENPREPAREDFOR12" val="True"/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esculap®  e.motion Pro&amp;quot;&quot;/&gt;&lt;property id=&quot;20307&quot; value=&quot;798&quot;/&gt;&lt;/object&gt;&lt;object type=&quot;3&quot; unique_id=&quot;10005&quot;&gt;&lt;property id=&quot;20148&quot; value=&quot;5&quot;/&gt;&lt;property id=&quot;20300&quot; value=&quot;Slide 2 - &amp;quot;e.motion® Pro Mobilität ohne Kompromisse&amp;quot;&quot;/&gt;&lt;property id=&quot;20307&quot; value=&quot;791&quot;/&gt;&lt;/object&gt;&lt;object type=&quot;3&quot; unique_id=&quot;10006&quot;&gt;&lt;property id=&quot;20148&quot; value=&quot;5&quot;/&gt;&lt;property id=&quot;20300&quot; value=&quot;Slide 3 - &amp;quot; AS Advanced Surface 7 Schichten schützen Sie&amp;quot;&quot;/&gt;&lt;property id=&quot;20307&quot; value=&quot;410&quot;/&gt;&lt;/object&gt;&lt;object type=&quot;3&quot; unique_id=&quot;10007&quot;&gt;&lt;property id=&quot;20148&quot; value=&quot;5&quot;/&gt;&lt;property id=&quot;20300&quot; value=&quot;Slide 4 - &amp;quot;e.motion® PS Pro Reduzierter PE-Abrieb&amp;quot;&quot;/&gt;&lt;property id=&quot;20307&quot; value=&quot;793&quot;/&gt;&lt;/object&gt;&lt;object type=&quot;3&quot; unique_id=&quot;10008&quot;&gt;&lt;property id=&quot;20148&quot; value=&quot;5&quot;/&gt;&lt;property id=&quot;20300&quot; value=&quot;Slide 5 - &amp;quot; e.motion® PS Pro  Reduzierte Zapfenbelastung&amp;quot;&quot;/&gt;&lt;property id=&quot;20307&quot; value=&quot;371&quot;/&gt;&lt;/object&gt;&lt;object type=&quot;3&quot; unique_id=&quot;10009&quot;&gt;&lt;property id=&quot;20148&quot; value=&quot;5&quot;/&gt;&lt;property id=&quot;20300&quot; value=&quot;Slide 6 - &amp;quot;e.motion® PS Pro Modernes PS Design&amp;quot;&quot;/&gt;&lt;property id=&quot;20307&quot; value=&quot;372&quot;/&gt;&lt;/object&gt;&lt;object type=&quot;3&quot; unique_id=&quot;10010&quot;&gt;&lt;property id=&quot;20148&quot; value=&quot;5&quot;/&gt;&lt;property id=&quot;20300&quot; value=&quot;Slide 7 - &amp;quot;e.motion® UC / PS Pro  „Single Radius“ Design&amp;quot;&quot;/&gt;&lt;property id=&quot;20307&quot; value=&quot;795&quot;/&gt;&lt;/object&gt;&lt;object type=&quot;3&quot; unique_id=&quot;10011&quot;&gt;&lt;property id=&quot;20148&quot; value=&quot;5&quot;/&gt;&lt;property id=&quot;20300&quot; value=&quot;Slide 8 - &amp;quot;e.motion® UC / PS Pro  Tiefes Patella Gleitlager&amp;quot;&quot;/&gt;&lt;property id=&quot;20307&quot; value=&quot;794&quot;/&gt;&lt;/object&gt;&lt;object type=&quot;3&quot; unique_id=&quot;10012&quot;&gt;&lt;property id=&quot;20148&quot; value=&quot;5&quot;/&gt;&lt;property id=&quot;20300&quot; value=&quot;Slide 9 - &amp;quot;Mobile Plattform Individuelle Tibiaausrichtung&amp;quot;&quot;/&gt;&lt;property id=&quot;20307&quot; value=&quot;374&quot;/&gt;&lt;/object&gt;&lt;object type=&quot;3&quot; unique_id=&quot;10013&quot;&gt;&lt;property id=&quot;20148&quot; value=&quot;5&quot;/&gt;&lt;property id=&quot;20300&quot; value=&quot;Slide 10 - &amp;quot; e.motion® Pro Tibia&amp;quot;&quot;/&gt;&lt;property id=&quot;20307&quot; value=&quot;381&quot;/&gt;&lt;/object&gt;&lt;object type=&quot;3&quot; unique_id=&quot;10014&quot;&gt;&lt;property id=&quot;20148&quot; value=&quot;5&quot;/&gt;&lt;property id=&quot;20300&quot; value=&quot;Slide 11 - &amp;quot;MXE Gleitfläche&amp;quot;&quot;/&gt;&lt;property id=&quot;20307&quot; value=&quot;466&quot;/&gt;&lt;/object&gt;&lt;object type=&quot;3&quot; unique_id=&quot;10015&quot;&gt;&lt;property id=&quot;20148&quot; value=&quot;5&quot;/&gt;&lt;property id=&quot;20300&quot; value=&quot;Slide 12 - &amp;quot;MXE Gleitfläche Eigenschaften Polyethylene&amp;quot;&quot;/&gt;&lt;property id=&quot;20307&quot; value=&quot;2134804231&quot;/&gt;&lt;/object&gt;&lt;object type=&quot;3&quot; unique_id=&quot;10016&quot;&gt;&lt;property id=&quot;20148&quot; value=&quot;5&quot;/&gt;&lt;property id=&quot;20300&quot; value=&quot;Slide 13&quot;/&gt;&lt;property id=&quot;20307&quot; value=&quot;383&quot;/&gt;&lt;/object&gt;&lt;object type=&quot;3&quot; unique_id=&quot;10017&quot;&gt;&lt;property id=&quot;20148&quot; value=&quot;5&quot;/&gt;&lt;property id=&quot;20300&quot; value=&quot;Slide 14 - &amp;quot;e.motion® Pro Mobilität ohne Kompromisse&amp;quot;&quot;/&gt;&lt;property id=&quot;20307&quot; value=&quot;797&quot;/&gt;&lt;/object&gt;&lt;object type=&quot;3&quot; unique_id=&quot;10018&quot;&gt;&lt;property id=&quot;20148&quot; value=&quot;5&quot;/&gt;&lt;property id=&quot;20300&quot; value=&quot;Slide 15 - &amp;quot;Navigierbar mit OrthoPilot® Elite Neues OP-Erlebnis.&amp;quot;&quot;/&gt;&lt;property id=&quot;20307&quot; value=&quot;2147473739&quot;/&gt;&lt;/object&gt;&lt;object type=&quot;3&quot; unique_id=&quot;10019&quot;&gt;&lt;property id=&quot;20148&quot; value=&quot;5&quot;/&gt;&lt;property id=&quot;20300&quot; value=&quot;Slide 16 - &amp;quot;Vielen Dank !&amp;quot;&quot;/&gt;&lt;property id=&quot;20307&quot; value=&quot;799&quot;/&gt;&lt;/object&gt;&lt;object type=&quot;3&quot; unique_id=&quot;10020&quot;&gt;&lt;property id=&quot;20148&quot; value=&quot;5&quot;/&gt;&lt;property id=&quot;20300&quot; value=&quot;Slide 17&quot;/&gt;&lt;property id=&quot;20307&quot; value=&quot;1166&quot;/&gt;&lt;/object&gt;&lt;object type=&quot;3&quot; unique_id=&quot;10021&quot;&gt;&lt;property id=&quot;20148&quot; value=&quot;5&quot;/&gt;&lt;property id=&quot;20300&quot; value=&quot;Slide 18&quot;/&gt;&lt;property id=&quot;20307&quot; value=&quot;1167&quot;/&gt;&lt;/object&gt;&lt;object type=&quot;3&quot; unique_id=&quot;10022&quot;&gt;&lt;property id=&quot;20148&quot; value=&quot;5&quot;/&gt;&lt;property id=&quot;20300&quot; value=&quot;Slide 19 - &amp;quot;Datenschutz ist uns wichtig!&amp;quot;&quot;/&gt;&lt;property id=&quot;20307&quot; value=&quot;2147473738&quot;/&gt;&lt;/object&gt;&lt;object type=&quot;3&quot; unique_id=&quot;10023&quot;&gt;&lt;property id=&quot;20148&quot; value=&quot;5&quot;/&gt;&lt;property id=&quot;20300&quot; value=&quot;Slide 20 - &amp;quot;Literaturverzeichnis &amp;quot;&quot;/&gt;&lt;property id=&quot;20307&quot; value=&quot;796&quot;/&gt;&lt;/object&gt;&lt;object type=&quot;3&quot; unique_id=&quot;10024&quot;&gt;&lt;property id=&quot;20148&quot; value=&quot;5&quot;/&gt;&lt;property id=&quot;20300&quot; value=&quot;Slide 21 - &amp;quot;Impressum&amp;quot;&quot;/&gt;&lt;property id=&quot;20307&quot; value=&quot;387&quot;/&gt;&lt;/object&gt;&lt;/object&gt;&lt;/object&gt;&lt;/database&gt;"/>
  <p:tag name="SECTOMILLISECCONVERTED" val="1"/>
  <p:tag name="AUTHOR" val="Malte Wangerin"/>
  <p:tag name="FIRM" val="B. Braun Deutschland GmbH &amp; Co. KG"/>
  <p:tag name="TITLE" val="e.motion Pro Präsentation"/>
  <p:tag name="DATE" val="2023-08-03"/>
  <p:tag name="PRESENTATIONMARKEDFORINTERNALUS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itleFullIm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AlternateClosingRemark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BoxGree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  <p:tag name="ARTICULATE_SLIDE_THUMBNAIL_REFRESH" val="1"/>
</p:tagLst>
</file>

<file path=ppt/theme/theme1.xml><?xml version="1.0" encoding="utf-8"?>
<a:theme xmlns:a="http://schemas.openxmlformats.org/drawingml/2006/main" name="B. Braun">
  <a:themeElements>
    <a:clrScheme name="B. Braun">
      <a:dk1>
        <a:srgbClr val="000000"/>
      </a:dk1>
      <a:lt1>
        <a:srgbClr val="FFFFFF"/>
      </a:lt1>
      <a:dk2>
        <a:srgbClr val="00A97A"/>
      </a:dk2>
      <a:lt2>
        <a:srgbClr val="333333"/>
      </a:lt2>
      <a:accent1>
        <a:srgbClr val="00A97A"/>
      </a:accent1>
      <a:accent2>
        <a:srgbClr val="00C696"/>
      </a:accent2>
      <a:accent3>
        <a:srgbClr val="00DFA9"/>
      </a:accent3>
      <a:accent4>
        <a:srgbClr val="97FFD8"/>
      </a:accent4>
      <a:accent5>
        <a:srgbClr val="035877"/>
      </a:accent5>
      <a:accent6>
        <a:srgbClr val="02708E"/>
      </a:accent6>
      <a:hlink>
        <a:srgbClr val="00A97A"/>
      </a:hlink>
      <a:folHlink>
        <a:srgbClr val="DFDBD3"/>
      </a:folHlink>
    </a:clrScheme>
    <a:fontScheme name="B. Bra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00B482"/>
        </a:solidFill>
        <a:ln w="25400" cap="flat" cmpd="sng" algn="ctr">
          <a:noFill/>
          <a:prstDash val="solid"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prstClr val="black"/>
              </a:solidFill>
              <a:prstDash val="solid"/>
            </a14:hiddenLine>
          </a:ext>
        </a:extLst>
      </a:spPr>
      <a:bodyPr rtlCol="0" anchor="ctr"/>
      <a:lstStyle>
        <a:defPPr algn="ctr">
          <a:defRPr sz="1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bc468de-b4a5-4708-86ca-97111172f97c">VQW3RFETPCKA-1276454626-211675</_dlc_DocId>
    <_dlc_DocIdUrl xmlns="8bc468de-b4a5-4708-86ca-97111172f97c">
      <Url>https://bbraun.sharepoint.com/sites/bbraun_eis_qualifizierungenundveranstaltungsmanagement/_layouts/15/DocIdRedir.aspx?ID=VQW3RFETPCKA-1276454626-211675</Url>
      <Description>VQW3RFETPCKA-1276454626-211675</Description>
    </_dlc_DocIdUrl>
    <TaxCatchAll xmlns="8bc468de-b4a5-4708-86ca-97111172f97c" xsi:nil="true"/>
    <lcf76f155ced4ddcb4097134ff3c332f xmlns="5fab1ae4-c4d0-4af0-afc0-c6e27ffcf35b">
      <Terms xmlns="http://schemas.microsoft.com/office/infopath/2007/PartnerControls"/>
    </lcf76f155ced4ddcb4097134ff3c332f>
    <Canbeannotated xmlns="5fab1ae4-c4d0-4af0-afc0-c6e27ffcf35b">false</Canbeannotated>
    <Canbeshared xmlns="5fab1ae4-c4d0-4af0-afc0-c6e27ffcf35b">false</Canbeshared>
    <Publish xmlns="5fab1ae4-c4d0-4af0-afc0-c6e27ffcf35b">false</Publish>
    <Region xmlns="5fab1ae4-c4d0-4af0-afc0-c6e27ffcf35b">Germany</Region>
    <ReleaseDate xmlns="5fab1ae4-c4d0-4af0-afc0-c6e27ffcf35b" xsi:nil="true"/>
    <ExpirationDate xmlns="5fab1ae4-c4d0-4af0-afc0-c6e27ffcf35b" xsi:nil="true"/>
    <Canbedownloaded xmlns="5fab1ae4-c4d0-4af0-afc0-c6e27ffcf35b">false</Canbedownloade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1A36A15F641549B465B7B72C65AF18" ma:contentTypeVersion="28" ma:contentTypeDescription="Ein neues Dokument erstellen." ma:contentTypeScope="" ma:versionID="c14f59faeffc3b0758314510ad2ae2d3">
  <xsd:schema xmlns:xsd="http://www.w3.org/2001/XMLSchema" xmlns:xs="http://www.w3.org/2001/XMLSchema" xmlns:p="http://schemas.microsoft.com/office/2006/metadata/properties" xmlns:ns2="8bc468de-b4a5-4708-86ca-97111172f97c" xmlns:ns3="5fab1ae4-c4d0-4af0-afc0-c6e27ffcf35b" targetNamespace="http://schemas.microsoft.com/office/2006/metadata/properties" ma:root="true" ma:fieldsID="9184b1966d53978f9fe88be72cde1e04" ns2:_="" ns3:_="">
    <xsd:import namespace="8bc468de-b4a5-4708-86ca-97111172f97c"/>
    <xsd:import namespace="5fab1ae4-c4d0-4af0-afc0-c6e27ffcf35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Region" minOccurs="0"/>
                <xsd:element ref="ns3:Publish" minOccurs="0"/>
                <xsd:element ref="ns3:Canbeshared" minOccurs="0"/>
                <xsd:element ref="ns3:Canbedownloaded" minOccurs="0"/>
                <xsd:element ref="ns3:Canbeannotated" minOccurs="0"/>
                <xsd:element ref="ns3:lcf76f155ced4ddcb4097134ff3c332f" minOccurs="0"/>
                <xsd:element ref="ns2:TaxCatchAll" minOccurs="0"/>
                <xsd:element ref="ns3:ExpirationDate" minOccurs="0"/>
                <xsd:element ref="ns3:ReleaseDat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c468de-b4a5-4708-86ca-97111172f9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17b610d-2176-40e6-867f-1fed9cf11693}" ma:internalName="TaxCatchAll" ma:showField="CatchAllData" ma:web="8bc468de-b4a5-4708-86ca-97111172f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b1ae4-c4d0-4af0-afc0-c6e27ffcf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Region" ma:index="24" nillable="true" ma:displayName="Region" ma:default="Germany" ma:format="Dropdown" ma:internalName="Region">
      <xsd:simpleType>
        <xsd:restriction base="dms:Choice">
          <xsd:enumeration value="Germany"/>
          <xsd:enumeration value="Global"/>
        </xsd:restriction>
      </xsd:simpleType>
    </xsd:element>
    <xsd:element name="Publish" ma:index="25" nillable="true" ma:displayName="Publish" ma:default="0" ma:format="Dropdown" ma:internalName="Publish">
      <xsd:simpleType>
        <xsd:restriction base="dms:Boolean"/>
      </xsd:simpleType>
    </xsd:element>
    <xsd:element name="Canbeshared" ma:index="26" nillable="true" ma:displayName="Can be shared" ma:default="0" ma:format="Dropdown" ma:internalName="Canbeshared">
      <xsd:simpleType>
        <xsd:restriction base="dms:Boolean"/>
      </xsd:simpleType>
    </xsd:element>
    <xsd:element name="Canbedownloaded" ma:index="27" nillable="true" ma:displayName="Can be downloaded" ma:default="0" ma:format="Dropdown" ma:internalName="Canbedownloaded">
      <xsd:simpleType>
        <xsd:restriction base="dms:Boolean"/>
      </xsd:simpleType>
    </xsd:element>
    <xsd:element name="Canbeannotated" ma:index="28" nillable="true" ma:displayName="Can be annotated" ma:default="0" ma:format="Dropdown" ma:internalName="Canbeannotated">
      <xsd:simpleType>
        <xsd:restriction base="dms:Boolean"/>
      </xsd:simpleType>
    </xsd:element>
    <xsd:element name="lcf76f155ced4ddcb4097134ff3c332f" ma:index="30" nillable="true" ma:taxonomy="true" ma:internalName="lcf76f155ced4ddcb4097134ff3c332f" ma:taxonomyFieldName="MediaServiceImageTags" ma:displayName="Bildmarkierungen" ma:readOnly="false" ma:fieldId="{5cf76f15-5ced-4ddc-b409-7134ff3c332f}" ma:taxonomyMulti="true" ma:sspId="b29d0967-da9b-4a39-b679-e3fd6923df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xpirationDate" ma:index="32" nillable="true" ma:displayName="Expiration Date" ma:format="DateOnly" ma:internalName="ExpirationDate">
      <xsd:simpleType>
        <xsd:restriction base="dms:DateTime"/>
      </xsd:simpleType>
    </xsd:element>
    <xsd:element name="ReleaseDate" ma:index="33" nillable="true" ma:displayName="Release Date" ma:format="DateOnly" ma:internalName="ReleaseDate">
      <xsd:simpleType>
        <xsd:restriction base="dms:DateTim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D703E-E1AB-4B4D-B705-5948E3C36D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143114-681E-43BC-B40A-FD39C5D4E4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C28D21-7193-4B71-8B27-F2BB8F98CAE5}">
  <ds:schemaRefs>
    <ds:schemaRef ds:uri="http://purl.org/dc/elements/1.1/"/>
    <ds:schemaRef ds:uri="http://purl.org/dc/terms/"/>
    <ds:schemaRef ds:uri="5fab1ae4-c4d0-4af0-afc0-c6e27ffcf35b"/>
    <ds:schemaRef ds:uri="http://schemas.openxmlformats.org/package/2006/metadata/core-properties"/>
    <ds:schemaRef ds:uri="http://purl.org/dc/dcmitype/"/>
    <ds:schemaRef ds:uri="http://www.w3.org/XML/1998/namespace"/>
    <ds:schemaRef ds:uri="8bc468de-b4a5-4708-86ca-97111172f97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1FD8D36-F973-4D53-BB14-CDA83D997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c468de-b4a5-4708-86ca-97111172f97c"/>
    <ds:schemaRef ds:uri="5fab1ae4-c4d0-4af0-afc0-c6e27ffcf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2570</Words>
  <Application>Microsoft Office PowerPoint</Application>
  <PresentationFormat>Breitbild</PresentationFormat>
  <Paragraphs>206</Paragraphs>
  <Slides>21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B. Braun</vt:lpstr>
      <vt:lpstr>Aesculap®  e.motion Pro</vt:lpstr>
      <vt:lpstr>e.motion® Pro Mobilität ohne Kompromisse</vt:lpstr>
      <vt:lpstr> AS Advanced Surface 7 Schichten schützen Sie</vt:lpstr>
      <vt:lpstr>e.motion® PS Pro Reduzierter PE-Abrieb</vt:lpstr>
      <vt:lpstr> e.motion® PS Pro  Reduzierte Zapfenbelastung</vt:lpstr>
      <vt:lpstr>e.motion® PS Pro Modernes PS Design</vt:lpstr>
      <vt:lpstr>e.motion® UC / PS Pro  „Single Radius“ Design</vt:lpstr>
      <vt:lpstr>e.motion® UC / PS Pro  Tiefes Patella Gleitlager</vt:lpstr>
      <vt:lpstr>Mobile Plattform Individuelle Tibiaausrichtung</vt:lpstr>
      <vt:lpstr> e.motion® Pro Tibia</vt:lpstr>
      <vt:lpstr>MXE Gleitfläche</vt:lpstr>
      <vt:lpstr>MXE Gleitfläche Eigenschaften Polyethylene</vt:lpstr>
      <vt:lpstr>PowerPoint-Präsentation</vt:lpstr>
      <vt:lpstr>e.motion® Pro Mobilität ohne Kompromisse</vt:lpstr>
      <vt:lpstr>Navigierbar mit OrthoPilot® Elite Neues OP-Erlebnis.</vt:lpstr>
      <vt:lpstr>Vielen Dank !</vt:lpstr>
      <vt:lpstr>PowerPoint-Präsentation</vt:lpstr>
      <vt:lpstr>PowerPoint-Präsentation</vt:lpstr>
      <vt:lpstr>Datenschutz ist uns wichtig!</vt:lpstr>
      <vt:lpstr>Literaturverzeichnis </vt:lpstr>
      <vt:lpstr>Impressum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Malte Wangerin</dc:creator>
  <dc:description/>
  <cp:lastModifiedBy>Eva Berneburg</cp:lastModifiedBy>
  <cp:revision>357</cp:revision>
  <cp:lastPrinted>2023-10-19T12:26:42Z</cp:lastPrinted>
  <dcterms:created xsi:type="dcterms:W3CDTF">2015-09-02T13:45:30Z</dcterms:created>
  <dcterms:modified xsi:type="dcterms:W3CDTF">2023-11-08T10:35:26Z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3.0</vt:lpwstr>
  </property>
  <property fmtid="{D5CDD505-2E9C-101B-9397-08002B2CF9AE}" pid="3" name="Template">
    <vt:lpwstr>BBraun_template_16x9.pptx</vt:lpwstr>
  </property>
  <property fmtid="{D5CDD505-2E9C-101B-9397-08002B2CF9AE}" pid="4" name="MSIP_Label_a8de25a8-ef47-40a7-b7ec-c38f3edc2acf_Enabled">
    <vt:lpwstr>true</vt:lpwstr>
  </property>
  <property fmtid="{D5CDD505-2E9C-101B-9397-08002B2CF9AE}" pid="5" name="MSIP_Label_a8de25a8-ef47-40a7-b7ec-c38f3edc2acf_SetDate">
    <vt:lpwstr>2023-08-03T14:24:27Z</vt:lpwstr>
  </property>
  <property fmtid="{D5CDD505-2E9C-101B-9397-08002B2CF9AE}" pid="6" name="MSIP_Label_a8de25a8-ef47-40a7-b7ec-c38f3edc2acf_Method">
    <vt:lpwstr>Standard</vt:lpwstr>
  </property>
  <property fmtid="{D5CDD505-2E9C-101B-9397-08002B2CF9AE}" pid="7" name="MSIP_Label_a8de25a8-ef47-40a7-b7ec-c38f3edc2acf_Name">
    <vt:lpwstr>a8de25a8-ef47-40a7-b7ec-c38f3edc2acf</vt:lpwstr>
  </property>
  <property fmtid="{D5CDD505-2E9C-101B-9397-08002B2CF9AE}" pid="8" name="MSIP_Label_a8de25a8-ef47-40a7-b7ec-c38f3edc2acf_SiteId">
    <vt:lpwstr>15d1bef2-0a6a-46f9-be4c-023279325e51</vt:lpwstr>
  </property>
  <property fmtid="{D5CDD505-2E9C-101B-9397-08002B2CF9AE}" pid="9" name="MSIP_Label_a8de25a8-ef47-40a7-b7ec-c38f3edc2acf_ActionId">
    <vt:lpwstr>8dc889dc-96d9-4b47-a3d3-42be37ccae88</vt:lpwstr>
  </property>
  <property fmtid="{D5CDD505-2E9C-101B-9397-08002B2CF9AE}" pid="10" name="MSIP_Label_a8de25a8-ef47-40a7-b7ec-c38f3edc2acf_ContentBits">
    <vt:lpwstr>0</vt:lpwstr>
  </property>
  <property fmtid="{D5CDD505-2E9C-101B-9397-08002B2CF9AE}" pid="11" name="ContentTypeId">
    <vt:lpwstr>0x0101000A1A36A15F641549B465B7B72C65AF18</vt:lpwstr>
  </property>
  <property fmtid="{D5CDD505-2E9C-101B-9397-08002B2CF9AE}" pid="12" name="_dlc_DocIdItemGuid">
    <vt:lpwstr>6444fd9e-15b6-4974-9d1e-390f098a62b5</vt:lpwstr>
  </property>
  <property fmtid="{D5CDD505-2E9C-101B-9397-08002B2CF9AE}" pid="13" name="MediaServiceImageTags">
    <vt:lpwstr/>
  </property>
</Properties>
</file>