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5"/>
  </p:sldMasterIdLst>
  <p:notesMasterIdLst>
    <p:notesMasterId r:id="rId48"/>
  </p:notesMasterIdLst>
  <p:handoutMasterIdLst>
    <p:handoutMasterId r:id="rId49"/>
  </p:handoutMasterIdLst>
  <p:sldIdLst>
    <p:sldId id="256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1" r:id="rId31"/>
    <p:sldId id="302" r:id="rId32"/>
    <p:sldId id="287" r:id="rId33"/>
    <p:sldId id="288" r:id="rId34"/>
    <p:sldId id="289" r:id="rId35"/>
    <p:sldId id="290" r:id="rId36"/>
    <p:sldId id="291" r:id="rId37"/>
    <p:sldId id="303" r:id="rId38"/>
    <p:sldId id="304" r:id="rId39"/>
    <p:sldId id="305" r:id="rId40"/>
    <p:sldId id="306" r:id="rId41"/>
    <p:sldId id="307" r:id="rId42"/>
    <p:sldId id="297" r:id="rId43"/>
    <p:sldId id="298" r:id="rId44"/>
    <p:sldId id="299" r:id="rId45"/>
    <p:sldId id="300" r:id="rId46"/>
    <p:sldId id="387" r:id="rId47"/>
  </p:sldIdLst>
  <p:sldSz cx="12192000" cy="6858000"/>
  <p:notesSz cx="6858000" cy="9144000"/>
  <p:custDataLst>
    <p:tags r:id="rId50"/>
  </p:custDataLst>
  <p:defaultTextStyle>
    <a:defPPr>
      <a:defRPr lang="de-DE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7A"/>
    <a:srgbClr val="00C696"/>
    <a:srgbClr val="00DFA9"/>
    <a:srgbClr val="97FFD8"/>
    <a:srgbClr val="64645F"/>
    <a:srgbClr val="9C9A94"/>
    <a:srgbClr val="DFDBD3"/>
    <a:srgbClr val="FAF9F5"/>
    <a:srgbClr val="711E82"/>
    <a:srgbClr val="9E2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D81A1-A5FE-48BA-BB06-62269CD5AC5C}" v="6" dt="2023-11-23T07:16:49.466"/>
  </p1510:revLst>
</p1510:revInfo>
</file>

<file path=ppt/tableStyles.xml><?xml version="1.0" encoding="utf-8"?>
<a:tblStyleLst xmlns:a="http://schemas.openxmlformats.org/drawingml/2006/main" def="{5C22544A-7EE6-4342-B048-85BDC9FD1C3A}">
  <a:tblStyle styleId="{4DBAA971-FDCE-CA42-DCA3-1F1E75341A85}" styleName="B. Braun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mpd="sng">
              <a:solidFill>
                <a:srgbClr val="000000"/>
              </a:solidFill>
            </a:ln>
          </a:bottom>
          <a:insideH>
            <a:ln w="9525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</a:tcStyle>
    </a:wholeTbl>
    <a:firstRow>
      <a:tcStyle>
        <a:tcBdr>
          <a:bottom>
            <a:ln w="15875" cmpd="sng">
              <a:solidFill>
                <a:srgbClr val="000000"/>
              </a:solidFill>
            </a:ln>
          </a:bottom>
        </a:tcBdr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Berneburg" userId="ec344632-402a-4a79-a7c2-c73c8a2cd330" providerId="ADAL" clId="{5B0D81A1-A5FE-48BA-BB06-62269CD5AC5C}"/>
    <pc:docChg chg="custSel modSld modMainMaster replTag delTag">
      <pc:chgData name="Eva Berneburg" userId="ec344632-402a-4a79-a7c2-c73c8a2cd330" providerId="ADAL" clId="{5B0D81A1-A5FE-48BA-BB06-62269CD5AC5C}" dt="2023-11-23T07:22:31.576" v="38"/>
      <pc:docMkLst>
        <pc:docMk/>
      </pc:docMkLst>
      <pc:sldChg chg="modSp mod">
        <pc:chgData name="Eva Berneburg" userId="ec344632-402a-4a79-a7c2-c73c8a2cd330" providerId="ADAL" clId="{5B0D81A1-A5FE-48BA-BB06-62269CD5AC5C}" dt="2023-11-23T07:22:27.963" v="32" actId="20577"/>
        <pc:sldMkLst>
          <pc:docMk/>
          <pc:sldMk cId="1225158123" sldId="387"/>
        </pc:sldMkLst>
        <pc:spChg chg="mod">
          <ac:chgData name="Eva Berneburg" userId="ec344632-402a-4a79-a7c2-c73c8a2cd330" providerId="ADAL" clId="{5B0D81A1-A5FE-48BA-BB06-62269CD5AC5C}" dt="2023-11-23T07:22:27.963" v="32" actId="20577"/>
          <ac:spMkLst>
            <pc:docMk/>
            <pc:sldMk cId="1225158123" sldId="387"/>
            <ac:spMk id="17" creationId="{00000000-0000-0000-0000-000000000000}"/>
          </ac:spMkLst>
        </pc:spChg>
      </pc:sldChg>
      <pc:sldMasterChg chg="modSp">
        <pc:chgData name="Eva Berneburg" userId="ec344632-402a-4a79-a7c2-c73c8a2cd330" providerId="ADAL" clId="{5B0D81A1-A5FE-48BA-BB06-62269CD5AC5C}" dt="2023-11-23T07:22:31.576" v="38"/>
        <pc:sldMasterMkLst>
          <pc:docMk/>
          <pc:sldMasterMk cId="1856203500" sldId="2147483675"/>
        </pc:sldMasterMkLst>
        <pc:spChg chg="mod">
          <ac:chgData name="Eva Berneburg" userId="ec344632-402a-4a79-a7c2-c73c8a2cd330" providerId="ADAL" clId="{5B0D81A1-A5FE-48BA-BB06-62269CD5AC5C}" dt="2023-11-23T07:22:31.571" v="35"/>
          <ac:spMkLst>
            <pc:docMk/>
            <pc:sldMasterMk cId="1856203500" sldId="2147483675"/>
            <ac:spMk id="2" creationId="{00000000-0000-0000-0000-000000000000}"/>
          </ac:spMkLst>
        </pc:spChg>
        <pc:spChg chg="mod">
          <ac:chgData name="Eva Berneburg" userId="ec344632-402a-4a79-a7c2-c73c8a2cd330" providerId="ADAL" clId="{5B0D81A1-A5FE-48BA-BB06-62269CD5AC5C}" dt="2023-11-23T07:22:31.576" v="38"/>
          <ac:spMkLst>
            <pc:docMk/>
            <pc:sldMasterMk cId="1856203500" sldId="2147483675"/>
            <ac:spMk id="3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986E-5E44-4667-9D8B-4AE60CACFF23}" type="datetimeFigureOut">
              <a:rPr lang="de-DE" smtClean="0">
                <a:latin typeface="Arial" pitchFamily="34" charset="0"/>
              </a:rPr>
              <a:pPr/>
              <a:t>23.11.2023</a:t>
            </a:fld>
            <a:endParaRPr lang="de-DE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EDA76-B035-4C09-8581-62F6D895289B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4DB2CD-CD95-4F82-8D61-856ADF8692F2}" type="datetimeFigureOut">
              <a:rPr lang="de-DE" smtClean="0"/>
              <a:pPr/>
              <a:t>23.11.2023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styles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7C27236-3239-44C6-8255-61E4D0637A9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3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141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77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198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25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72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472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246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074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70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568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30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741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97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003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176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342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320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349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753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133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366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95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categoryimage:slidetextimageleft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62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449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887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757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33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385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443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351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4006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5801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38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2108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3227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008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414338"/>
            <a:ext cx="5457825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715153"/>
            <a:ext cx="5207000" cy="4466987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27236-3239-44C6-8255-61E4D0637A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1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23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87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663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77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 Diana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Darstellung dient als Hintergrundinformation für AD/ID</a:t>
            </a:r>
          </a:p>
          <a:p>
            <a:endParaRPr lang="de-DE"/>
          </a:p>
          <a:p>
            <a:r>
              <a:rPr lang="de-DE"/>
              <a:t>Abbildung nur als Screenshot verfügbar! Geht das auch so? Gez. Diana </a:t>
            </a:r>
          </a:p>
          <a:p>
            <a:endParaRPr lang="de-DE"/>
          </a:p>
          <a:p>
            <a:r>
              <a:rPr lang="de-DE"/>
              <a:t>Button „Zugänge“ = Verlinkung zurück zur Übersicht Zugänge (Folie 5)</a:t>
            </a:r>
          </a:p>
          <a:p>
            <a:endParaRPr lang="de-DE"/>
          </a:p>
          <a:p>
            <a:r>
              <a:rPr lang="de-DE"/>
              <a:t>Quelle: </a:t>
            </a:r>
          </a:p>
          <a:p>
            <a:r>
              <a:rPr lang="de-DE"/>
              <a:t>Vgl. R. </a:t>
            </a:r>
            <a:r>
              <a:rPr lang="de-DE" err="1"/>
              <a:t>Hankins</a:t>
            </a:r>
            <a:r>
              <a:rPr lang="de-DE"/>
              <a:t>, M. E. </a:t>
            </a:r>
            <a:r>
              <a:rPr lang="de-DE" err="1"/>
              <a:t>Ripp</a:t>
            </a:r>
            <a:r>
              <a:rPr lang="de-DE"/>
              <a:t>, T. </a:t>
            </a:r>
            <a:r>
              <a:rPr lang="de-DE" err="1"/>
              <a:t>Micheels</a:t>
            </a:r>
            <a:r>
              <a:rPr lang="de-DE"/>
              <a:t>, A. </a:t>
            </a:r>
            <a:r>
              <a:rPr lang="de-DE" err="1"/>
              <a:t>Sy</a:t>
            </a:r>
            <a:r>
              <a:rPr lang="de-DE"/>
              <a:t>, A. </a:t>
            </a:r>
            <a:r>
              <a:rPr lang="de-DE" err="1"/>
              <a:t>Boesch</a:t>
            </a:r>
            <a:r>
              <a:rPr lang="de-DE"/>
              <a:t>, K. Hayes, L. Evans und K. </a:t>
            </a:r>
            <a:r>
              <a:rPr lang="de-DE" err="1"/>
              <a:t>Cawcutt</a:t>
            </a:r>
            <a:r>
              <a:rPr lang="de-DE"/>
              <a:t>, „2098. Evaluation </a:t>
            </a:r>
            <a:r>
              <a:rPr lang="de-DE" err="1"/>
              <a:t>of</a:t>
            </a:r>
            <a:r>
              <a:rPr lang="de-DE"/>
              <a:t> a </a:t>
            </a:r>
            <a:r>
              <a:rPr lang="de-DE" err="1"/>
              <a:t>Midline</a:t>
            </a:r>
            <a:r>
              <a:rPr lang="de-DE"/>
              <a:t> </a:t>
            </a:r>
            <a:r>
              <a:rPr lang="de-DE" err="1"/>
              <a:t>Catheter</a:t>
            </a:r>
            <a:r>
              <a:rPr lang="de-DE"/>
              <a:t> </a:t>
            </a:r>
            <a:r>
              <a:rPr lang="de-DE" err="1"/>
              <a:t>Program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on Central Line-Associated Blood Stream </a:t>
            </a:r>
            <a:r>
              <a:rPr lang="de-DE" err="1"/>
              <a:t>Infections</a:t>
            </a:r>
            <a:r>
              <a:rPr lang="de-DE"/>
              <a:t>, „Open Forum </a:t>
            </a:r>
            <a:r>
              <a:rPr lang="de-DE" err="1"/>
              <a:t>Infectious</a:t>
            </a:r>
            <a:r>
              <a:rPr lang="de-DE"/>
              <a:t> </a:t>
            </a:r>
            <a:r>
              <a:rPr lang="de-DE" err="1"/>
              <a:t>Diseases</a:t>
            </a:r>
            <a:r>
              <a:rPr lang="de-DE"/>
              <a:t>, Bd. 5, Nr. 1, pp. 614-615, 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F55BB0-C32B-4DB0-8CCA-A584BE88466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8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1210310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412" y="692807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527" y="3789041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0A588-04FD-D0BA-9072-FBC7A0062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" y="8967"/>
            <a:ext cx="6095999" cy="6858000"/>
          </a:xfr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1120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None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Insert a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related</a:t>
            </a:r>
            <a:r>
              <a:rPr lang="de-DE"/>
              <a:t> </a:t>
            </a:r>
          </a:p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Fünfte Ebene</a:t>
            </a:r>
          </a:p>
          <a:p>
            <a:pPr lvl="3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2414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BEFB83-B54B-A1CA-C646-09569CA594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36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4116388" cy="6858000"/>
          </a:xfrm>
          <a:noFill/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 dirty="0">
                <a:latin typeface="Arial" panose="020B0604020202020204" pitchFamily="34" charset="0"/>
              </a:defRPr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/>
              <a:t>Neunte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7" y="1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93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Stage"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33ECF-2676-88FC-A5BF-E441A16B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005427-EEE2-08D7-A312-1AE9E2912FC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0100" y="2097088"/>
            <a:ext cx="6802094" cy="4075112"/>
          </a:xfrm>
        </p:spPr>
        <p:txBody>
          <a:bodyPr/>
          <a:lstStyle/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styles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77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4E6D14-27DC-D3E0-0821-EC3996D86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99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1210805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693302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3789536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FB9CCD-3A91-D110-48F7-86B2AAAA9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A8B2A73-69F0-DFEA-BE03-E1D9044C03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9832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3763308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3245805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6342039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FB0B76-9E6D-A5D1-466F-8B129600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6C927A-8F80-126C-EBF0-5DD42FC8F6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341" y="3747512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226" y="3230009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341" y="6326243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93A88D-3DFD-0170-E581-086E06AC6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81791" y="1304268"/>
            <a:ext cx="5830533" cy="540555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indent="0" algn="ctr" defTabSz="1088776" rtl="0" eaLnBrk="1" latinLnBrk="0" hangingPunct="1">
              <a:buNone/>
              <a:defRPr lang="de-DE" sz="1600" kern="1200" cap="none" baseline="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7DB2A3-09C2-65BD-2A0A-A41CE90EE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49" y="5026536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8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3412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048A56-3D53-80E2-F296-F1BDFEC47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7656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3183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21068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CCA43C-DC65-2F14-30F8-D6B449B3E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Group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798539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212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765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1553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978DBE-FB4D-DF8F-5572-EF1B372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849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637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DE1DD9-928F-35B1-0F04-0F4CE2E48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1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6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9D28B72-696E-4E4E-4F7A-228CCDB29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2346" y="4672083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54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5"/>
            <a:ext cx="10801726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/>
          <a:p>
            <a:r>
              <a:rPr lang="de-DE">
                <a:latin typeface="Arial" pitchFamily="34" charset="0"/>
              </a:rPr>
              <a:t>B. Braun Group 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809262" y="5661248"/>
            <a:ext cx="10798538" cy="647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2079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4">
            <a:extLst>
              <a:ext uri="{FF2B5EF4-FFF2-40B4-BE49-F238E27FC236}">
                <a16:creationId xmlns:a16="http://schemas.microsoft.com/office/drawing/2014/main" id="{17F1C13B-D206-BEDB-2928-552A4E6AED0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2843" y="2421028"/>
            <a:ext cx="9646313" cy="2015943"/>
          </a:xfrm>
        </p:spPr>
        <p:txBody>
          <a:bodyPr lIns="0" tIns="0" rIns="0" bIns="0" anchor="ctr" anchorCtr="0">
            <a:noAutofit/>
          </a:bodyPr>
          <a:lstStyle>
            <a:lvl1pPr algn="ctr">
              <a:defRPr lang="en-US" sz="2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72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Group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074" y="2240786"/>
            <a:ext cx="521922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03218" y="2240786"/>
            <a:ext cx="521864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Group 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79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es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21029"/>
            <a:ext cx="12191999" cy="201594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sz="40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de-DE"/>
              <a:t>Titelmasterformat durch Klicken bearbeiten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/>
              <a:t>B. Braun Group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2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Group 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49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9A7ED-578E-39D8-5116-824E7E48F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3BC4E-F825-AB8B-1090-85882D096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" y="2151620"/>
            <a:ext cx="12187448" cy="2554760"/>
          </a:xfrm>
        </p:spPr>
        <p:txBody>
          <a:bodyPr anchor="ctr"/>
          <a:lstStyle>
            <a:lvl1pPr algn="ctr">
              <a:defRPr sz="7000">
                <a:solidFill>
                  <a:schemeClr val="bg2"/>
                </a:solidFill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51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Group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724750" y="2247900"/>
            <a:ext cx="4896546" cy="110909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8068" y="3645024"/>
            <a:ext cx="4896545" cy="2519984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49BEA-F6F0-BEA5-22B3-E307542B80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924" y="3141663"/>
            <a:ext cx="2448843" cy="503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Space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image</a:t>
            </a:r>
            <a:r>
              <a:rPr lang="de-DE"/>
              <a:t> (</a:t>
            </a:r>
            <a:r>
              <a:rPr lang="de-DE" err="1"/>
              <a:t>delete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message</a:t>
            </a:r>
            <a:r>
              <a:rPr lang="de-D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53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074" y="692992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074" y="2240785"/>
            <a:ext cx="10801726" cy="3924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8" name="shpFooter">
            <a:extLst>
              <a:ext uri="{FF2B5EF4-FFF2-40B4-BE49-F238E27FC236}">
                <a16:creationId xmlns:a16="http://schemas.microsoft.com/office/drawing/2014/main" id="{94EE9C7D-69F0-0B53-6C96-895EC6C1CB6D}"/>
              </a:ext>
            </a:extLst>
          </p:cNvPr>
          <p:cNvSpPr txBox="1"/>
          <p:nvPr userDrawn="1"/>
        </p:nvSpPr>
        <p:spPr bwMode="gray">
          <a:xfrm>
            <a:off x="1059712" y="6390921"/>
            <a:ext cx="3740144" cy="134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800" b="0" i="0" u="none" kern="1200" spc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Braun Group </a:t>
            </a:r>
          </a:p>
        </p:txBody>
      </p:sp>
      <p:sp>
        <p:nvSpPr>
          <p:cNvPr id="9" name="shpFooterSlideNumber">
            <a:extLst>
              <a:ext uri="{FF2B5EF4-FFF2-40B4-BE49-F238E27FC236}">
                <a16:creationId xmlns:a16="http://schemas.microsoft.com/office/drawing/2014/main" id="{C25E9B4D-907D-BA1F-E793-5A712D82F210}"/>
              </a:ext>
            </a:extLst>
          </p:cNvPr>
          <p:cNvSpPr txBox="1"/>
          <p:nvPr userDrawn="1"/>
        </p:nvSpPr>
        <p:spPr bwMode="gray">
          <a:xfrm>
            <a:off x="806075" y="6394010"/>
            <a:ext cx="249366" cy="131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C17930DC-F455-427D-93BB-E63BDE7A6849}" type="slidenum">
              <a:rPr lang="de-DE" sz="800" b="0" i="0" u="none" kern="1200" spc="0" smtClean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de-DE" sz="800" b="0" i="0" u="none" kern="1200" spc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*GRIDLINE01*" hidden="1">
            <a:extLst>
              <a:ext uri="{FF2B5EF4-FFF2-40B4-BE49-F238E27FC236}">
                <a16:creationId xmlns:a16="http://schemas.microsoft.com/office/drawing/2014/main" id="{BA7A5DCE-03A0-6088-B417-1AB954B49ADA}"/>
              </a:ext>
            </a:extLst>
          </p:cNvPr>
          <p:cNvGrpSpPr/>
          <p:nvPr userDrawn="1"/>
        </p:nvGrpSpPr>
        <p:grpSpPr>
          <a:xfrm>
            <a:off x="719137" y="512676"/>
            <a:ext cx="8101333" cy="5580620"/>
            <a:chOff x="719137" y="512676"/>
            <a:chExt cx="8101333" cy="5580620"/>
          </a:xfrm>
        </p:grpSpPr>
        <p:cxnSp>
          <p:nvCxnSpPr>
            <p:cNvPr id="50" name="*GRIDLINE01*Straight Connector 49" hidden="1">
              <a:extLst>
                <a:ext uri="{FF2B5EF4-FFF2-40B4-BE49-F238E27FC236}">
                  <a16:creationId xmlns:a16="http://schemas.microsoft.com/office/drawing/2014/main" id="{674A2A8E-37EE-3847-BEAF-3E4C9D2D665F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*GRIDLINE01*Straight Connector 50" hidden="1">
              <a:extLst>
                <a:ext uri="{FF2B5EF4-FFF2-40B4-BE49-F238E27FC236}">
                  <a16:creationId xmlns:a16="http://schemas.microsoft.com/office/drawing/2014/main" id="{23C99C69-251C-282C-33EB-63CB78E1813C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*GRIDLINE01*Straight Connector 51" hidden="1">
              <a:extLst>
                <a:ext uri="{FF2B5EF4-FFF2-40B4-BE49-F238E27FC236}">
                  <a16:creationId xmlns:a16="http://schemas.microsoft.com/office/drawing/2014/main" id="{F72434FD-F986-0651-6388-1B7CFDD7FA11}"/>
                </a:ext>
              </a:extLst>
            </p:cNvPr>
            <p:cNvCxnSpPr/>
            <p:nvPr userDrawn="1"/>
          </p:nvCxnSpPr>
          <p:spPr bwMode="hidden">
            <a:xfrm>
              <a:off x="8820150" y="1881188"/>
              <a:ext cx="32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*GRIDLINE01*Straight Connector 52" hidden="1">
              <a:extLst>
                <a:ext uri="{FF2B5EF4-FFF2-40B4-BE49-F238E27FC236}">
                  <a16:creationId xmlns:a16="http://schemas.microsoft.com/office/drawing/2014/main" id="{D04C6407-3666-3979-C7F8-5D34947397A5}"/>
                </a:ext>
              </a:extLst>
            </p:cNvPr>
            <p:cNvCxnSpPr/>
            <p:nvPr userDrawn="1"/>
          </p:nvCxnSpPr>
          <p:spPr bwMode="hidden">
            <a:xfrm>
              <a:off x="867645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*GRIDLINE01*Straight Connector 53" hidden="1">
              <a:extLst>
                <a:ext uri="{FF2B5EF4-FFF2-40B4-BE49-F238E27FC236}">
                  <a16:creationId xmlns:a16="http://schemas.microsoft.com/office/drawing/2014/main" id="{B0002C96-D6EA-2FCE-580F-93E7851EB07B}"/>
                </a:ext>
              </a:extLst>
            </p:cNvPr>
            <p:cNvCxnSpPr/>
            <p:nvPr userDrawn="1"/>
          </p:nvCxnSpPr>
          <p:spPr bwMode="hidden">
            <a:xfrm>
              <a:off x="190817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*GRIDLINE01*Straight Connector 54" hidden="1">
              <a:extLst>
                <a:ext uri="{FF2B5EF4-FFF2-40B4-BE49-F238E27FC236}">
                  <a16:creationId xmlns:a16="http://schemas.microsoft.com/office/drawing/2014/main" id="{1FC218A4-3E8E-8F11-6AA7-DF83A5131712}"/>
                </a:ext>
              </a:extLst>
            </p:cNvPr>
            <p:cNvCxnSpPr/>
            <p:nvPr userDrawn="1"/>
          </p:nvCxnSpPr>
          <p:spPr bwMode="hidden">
            <a:xfrm>
              <a:off x="719137" y="609329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*GRIDLINE01*Straight Connector 55" hidden="1">
              <a:extLst>
                <a:ext uri="{FF2B5EF4-FFF2-40B4-BE49-F238E27FC236}">
                  <a16:creationId xmlns:a16="http://schemas.microsoft.com/office/drawing/2014/main" id="{F805D86C-D9AD-0AD7-F02A-3AA93022CDEF}"/>
                </a:ext>
              </a:extLst>
            </p:cNvPr>
            <p:cNvCxnSpPr/>
            <p:nvPr userDrawn="1"/>
          </p:nvCxnSpPr>
          <p:spPr bwMode="hidden">
            <a:xfrm>
              <a:off x="719137" y="555466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*GRIDLINE01*Straight Connector 56" hidden="1">
              <a:extLst>
                <a:ext uri="{FF2B5EF4-FFF2-40B4-BE49-F238E27FC236}">
                  <a16:creationId xmlns:a16="http://schemas.microsoft.com/office/drawing/2014/main" id="{FEC516BA-EF60-A4AE-27DC-491262F210D1}"/>
                </a:ext>
              </a:extLst>
            </p:cNvPr>
            <p:cNvCxnSpPr/>
            <p:nvPr userDrawn="1"/>
          </p:nvCxnSpPr>
          <p:spPr bwMode="hidden">
            <a:xfrm>
              <a:off x="46440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*GRIDLINE01*Straight Connector 57" hidden="1">
              <a:extLst>
                <a:ext uri="{FF2B5EF4-FFF2-40B4-BE49-F238E27FC236}">
                  <a16:creationId xmlns:a16="http://schemas.microsoft.com/office/drawing/2014/main" id="{CEE62730-54DD-CA8F-E16C-4CA674104838}"/>
                </a:ext>
              </a:extLst>
            </p:cNvPr>
            <p:cNvCxnSpPr/>
            <p:nvPr userDrawn="1"/>
          </p:nvCxnSpPr>
          <p:spPr bwMode="hidden">
            <a:xfrm>
              <a:off x="489603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*GRIDLINE01*Straight Connector 58" hidden="1">
              <a:extLst>
                <a:ext uri="{FF2B5EF4-FFF2-40B4-BE49-F238E27FC236}">
                  <a16:creationId xmlns:a16="http://schemas.microsoft.com/office/drawing/2014/main" id="{B7DDFD8A-0D12-8C5C-2349-CA2540352CA2}"/>
                </a:ext>
              </a:extLst>
            </p:cNvPr>
            <p:cNvCxnSpPr/>
            <p:nvPr userDrawn="1"/>
          </p:nvCxnSpPr>
          <p:spPr bwMode="hidden">
            <a:xfrm>
              <a:off x="719459" y="5373688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*GRIDLINE01*Straight Connector 59" hidden="1">
              <a:extLst>
                <a:ext uri="{FF2B5EF4-FFF2-40B4-BE49-F238E27FC236}">
                  <a16:creationId xmlns:a16="http://schemas.microsoft.com/office/drawing/2014/main" id="{0DBBAD72-69A1-3D45-D7F0-BD60D26E8BF2}"/>
                </a:ext>
              </a:extLst>
            </p:cNvPr>
            <p:cNvCxnSpPr/>
            <p:nvPr userDrawn="1"/>
          </p:nvCxnSpPr>
          <p:spPr bwMode="hidden">
            <a:xfrm>
              <a:off x="10436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*GRIDLINE01*Straight Connector 60" hidden="1">
              <a:extLst>
                <a:ext uri="{FF2B5EF4-FFF2-40B4-BE49-F238E27FC236}">
                  <a16:creationId xmlns:a16="http://schemas.microsoft.com/office/drawing/2014/main" id="{A4B76B0F-FB49-A381-02B7-DD880D2E9C59}"/>
                </a:ext>
              </a:extLst>
            </p:cNvPr>
            <p:cNvCxnSpPr/>
            <p:nvPr userDrawn="1"/>
          </p:nvCxnSpPr>
          <p:spPr bwMode="hidden">
            <a:xfrm>
              <a:off x="719459" y="292494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*GRIDLINE01*Straight Connector 61" hidden="1">
              <a:extLst>
                <a:ext uri="{FF2B5EF4-FFF2-40B4-BE49-F238E27FC236}">
                  <a16:creationId xmlns:a16="http://schemas.microsoft.com/office/drawing/2014/main" id="{25D05BBA-20F0-4413-22E5-8A19A5399E7B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*GRIDLINE01*Straight Connector 62" hidden="1">
              <a:extLst>
                <a:ext uri="{FF2B5EF4-FFF2-40B4-BE49-F238E27FC236}">
                  <a16:creationId xmlns:a16="http://schemas.microsoft.com/office/drawing/2014/main" id="{AA3C4912-D4FA-291F-0D27-458DD6B0D23F}"/>
                </a:ext>
              </a:extLst>
            </p:cNvPr>
            <p:cNvCxnSpPr/>
            <p:nvPr userDrawn="1"/>
          </p:nvCxnSpPr>
          <p:spPr bwMode="hidden">
            <a:xfrm>
              <a:off x="719137" y="1268760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*GRIDLINE01*Straight Connector 63" hidden="1">
              <a:extLst>
                <a:ext uri="{FF2B5EF4-FFF2-40B4-BE49-F238E27FC236}">
                  <a16:creationId xmlns:a16="http://schemas.microsoft.com/office/drawing/2014/main" id="{24011B5D-90ED-C305-0853-5078CECEDF3D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*GRIDLINE01*Straight Connector 64" hidden="1">
              <a:extLst>
                <a:ext uri="{FF2B5EF4-FFF2-40B4-BE49-F238E27FC236}">
                  <a16:creationId xmlns:a16="http://schemas.microsoft.com/office/drawing/2014/main" id="{929C110A-1399-2135-04D0-9092F2B8262C}"/>
                </a:ext>
              </a:extLst>
            </p:cNvPr>
            <p:cNvCxnSpPr/>
            <p:nvPr userDrawn="1"/>
          </p:nvCxnSpPr>
          <p:spPr bwMode="hidden">
            <a:xfrm>
              <a:off x="8820148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*GRIDLINE01*Straight Connector 65" hidden="1">
              <a:extLst>
                <a:ext uri="{FF2B5EF4-FFF2-40B4-BE49-F238E27FC236}">
                  <a16:creationId xmlns:a16="http://schemas.microsoft.com/office/drawing/2014/main" id="{E48CC326-A648-A36E-C8A2-2BB1C57E1F0C}"/>
                </a:ext>
              </a:extLst>
            </p:cNvPr>
            <p:cNvCxnSpPr/>
            <p:nvPr userDrawn="1"/>
          </p:nvCxnSpPr>
          <p:spPr bwMode="hidden">
            <a:xfrm>
              <a:off x="7128284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62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8" r:id="rId2"/>
    <p:sldLayoutId id="2147483678" r:id="rId3"/>
    <p:sldLayoutId id="2147483681" r:id="rId4"/>
    <p:sldLayoutId id="2147483683" r:id="rId5"/>
    <p:sldLayoutId id="2147483685" r:id="rId6"/>
    <p:sldLayoutId id="2147483686" r:id="rId7"/>
    <p:sldLayoutId id="2147483687" r:id="rId8"/>
    <p:sldLayoutId id="2147483709" r:id="rId9"/>
    <p:sldLayoutId id="2147483708" r:id="rId10"/>
    <p:sldLayoutId id="2147483688" r:id="rId11"/>
    <p:sldLayoutId id="2147483690" r:id="rId12"/>
    <p:sldLayoutId id="2147483710" r:id="rId13"/>
    <p:sldLayoutId id="2147483706" r:id="rId14"/>
    <p:sldLayoutId id="2147483703" r:id="rId15"/>
    <p:sldLayoutId id="2147483704" r:id="rId16"/>
    <p:sldLayoutId id="2147483707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hf sldNum="0" hdr="0" dt="0"/>
  <p:txStyles>
    <p:titleStyle>
      <a:lvl1pPr marL="0" algn="l" defTabSz="1088776" rtl="0" eaLnBrk="1" latinLnBrk="0" hangingPunct="1">
        <a:lnSpc>
          <a:spcPct val="114000"/>
        </a:lnSpc>
        <a:spcBef>
          <a:spcPct val="0"/>
        </a:spcBef>
        <a:buNone/>
        <a:defRPr lang="de-DE" sz="2800" b="0" i="0" u="none" kern="1200" dirty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177800" indent="-17780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b="0" i="0" u="none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363538" indent="-4763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541338" indent="-180975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72000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711200" indent="0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Arial" panose="020B0604020202020204" pitchFamily="34" charset="0"/>
        <a:buNone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6pPr>
      <a:lvl7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7pPr>
      <a:lvl8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8pPr>
      <a:lvl9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8" pos="504" userDrawn="1">
          <p15:clr>
            <a:srgbClr val="A4A3A4"/>
          </p15:clr>
        </p15:guide>
        <p15:guide id="9" pos="73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slide" Target="slide15.xml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1.png"/><Relationship Id="rId1" Type="http://schemas.openxmlformats.org/officeDocument/2006/relationships/tags" Target="../tags/tag9.xml"/><Relationship Id="rId6" Type="http://schemas.openxmlformats.org/officeDocument/2006/relationships/slide" Target="slide14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5" Type="http://schemas.openxmlformats.org/officeDocument/2006/relationships/image" Target="../media/image20.png"/><Relationship Id="rId10" Type="http://schemas.openxmlformats.org/officeDocument/2006/relationships/image" Target="../media/image5.svg"/><Relationship Id="rId19" Type="http://schemas.openxmlformats.org/officeDocument/2006/relationships/image" Target="../media/image24.png"/><Relationship Id="rId4" Type="http://schemas.openxmlformats.org/officeDocument/2006/relationships/slide" Target="slide12.xml"/><Relationship Id="rId9" Type="http://schemas.openxmlformats.org/officeDocument/2006/relationships/image" Target="../media/image4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0.xml"/><Relationship Id="rId3" Type="http://schemas.openxmlformats.org/officeDocument/2006/relationships/notesSlide" Target="../notesSlides/notesSlide11.xml"/><Relationship Id="rId7" Type="http://schemas.openxmlformats.org/officeDocument/2006/relationships/hyperlink" Target="https://bbraun.showpad.biz/webapp2/results?query=intrafix%20safeset%20flush&amp;scope=content&amp;slug=1f9193ab-b336-4293-9797-ae29da34b65e" TargetMode="Externa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0.png"/><Relationship Id="rId1" Type="http://schemas.openxmlformats.org/officeDocument/2006/relationships/tags" Target="../tags/tag10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219/intrafix-safesetflushmitcaresite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0.xml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bbraun.showpad.biz/webapp2/results?query=intrafix%20safeset%20flush&amp;scope=content&amp;slug=1f9193ab-b336-4293-9797-ae29da34b65e" TargetMode="External"/><Relationship Id="rId12" Type="http://schemas.openxmlformats.org/officeDocument/2006/relationships/image" Target="../media/image7.sv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6" Type="http://schemas.openxmlformats.org/officeDocument/2006/relationships/slide" Target="slide12.xml"/><Relationship Id="rId1" Type="http://schemas.openxmlformats.org/officeDocument/2006/relationships/tags" Target="../tags/tag1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219/intrafix-safesetflushmitcaresite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svg"/><Relationship Id="rId3" Type="http://schemas.openxmlformats.org/officeDocument/2006/relationships/notesSlide" Target="../notesSlides/notesSlide13.xml"/><Relationship Id="rId7" Type="http://schemas.openxmlformats.org/officeDocument/2006/relationships/slide" Target="slide10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svg"/><Relationship Id="rId1" Type="http://schemas.openxmlformats.org/officeDocument/2006/relationships/tags" Target="../tags/tag12.xml"/><Relationship Id="rId6" Type="http://schemas.openxmlformats.org/officeDocument/2006/relationships/image" Target="../media/image5.svg"/><Relationship Id="rId11" Type="http://schemas.openxmlformats.org/officeDocument/2006/relationships/hyperlink" Target="https://bbraun.showpad.biz/webapp2/results?query=infuvalve&amp;scope=content&amp;slug=f2da2d9a-7258-44a1-bff2-a81e29a7fc2d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slide" Target="slide3.xml"/><Relationship Id="rId9" Type="http://schemas.openxmlformats.org/officeDocument/2006/relationships/image" Target="../media/image11.svg"/><Relationship Id="rId14" Type="http://schemas.openxmlformats.org/officeDocument/2006/relationships/hyperlink" Target="https://www.bbraun.de/de/products/b0/infuvalve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raun.de/de/products/b/discofix-c-dreiwegehaehne.html" TargetMode="External"/><Relationship Id="rId13" Type="http://schemas.openxmlformats.org/officeDocument/2006/relationships/image" Target="../media/image11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image" Target="../media/image7.svg"/><Relationship Id="rId4" Type="http://schemas.openxmlformats.org/officeDocument/2006/relationships/hyperlink" Target="https://www.bbraun.de/de/produkte-und-loesungen/Produktkatalog/infusionstherapie/infusions-und-transfusionszubehoer/nadelfreie-zugaenge/mehrwegehahnsysteme.html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svg"/><Relationship Id="rId3" Type="http://schemas.openxmlformats.org/officeDocument/2006/relationships/notesSlide" Target="../notesSlides/notesSlide15.xml"/><Relationship Id="rId7" Type="http://schemas.openxmlformats.org/officeDocument/2006/relationships/slide" Target="slide1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4.xml"/><Relationship Id="rId6" Type="http://schemas.openxmlformats.org/officeDocument/2006/relationships/image" Target="../media/image5.svg"/><Relationship Id="rId11" Type="http://schemas.openxmlformats.org/officeDocument/2006/relationships/hyperlink" Target="https://www.bbraun.de/de/products/b/heidelberger-verlaengerungen.htm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svg"/><Relationship Id="rId3" Type="http://schemas.openxmlformats.org/officeDocument/2006/relationships/notesSlide" Target="../notesSlides/notesSlide16.xml"/><Relationship Id="rId7" Type="http://schemas.openxmlformats.org/officeDocument/2006/relationships/slide" Target="slide20.xml"/><Relationship Id="rId12" Type="http://schemas.openxmlformats.org/officeDocument/2006/relationships/image" Target="../media/image10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3.png"/><Relationship Id="rId1" Type="http://schemas.openxmlformats.org/officeDocument/2006/relationships/tags" Target="../tags/tag15.xml"/><Relationship Id="rId6" Type="http://schemas.openxmlformats.org/officeDocument/2006/relationships/slide" Target="slide19.xml"/><Relationship Id="rId11" Type="http://schemas.openxmlformats.org/officeDocument/2006/relationships/slide" Target="slide5.xml"/><Relationship Id="rId5" Type="http://schemas.openxmlformats.org/officeDocument/2006/relationships/slide" Target="slide18.xml"/><Relationship Id="rId15" Type="http://schemas.openxmlformats.org/officeDocument/2006/relationships/image" Target="../media/image22.png"/><Relationship Id="rId10" Type="http://schemas.openxmlformats.org/officeDocument/2006/relationships/image" Target="../media/image5.svg"/><Relationship Id="rId4" Type="http://schemas.openxmlformats.org/officeDocument/2006/relationships/slide" Target="slide17.xml"/><Relationship Id="rId9" Type="http://schemas.openxmlformats.org/officeDocument/2006/relationships/image" Target="../media/image4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6.xml"/><Relationship Id="rId3" Type="http://schemas.openxmlformats.org/officeDocument/2006/relationships/notesSlide" Target="../notesSlides/notesSlide17.xml"/><Relationship Id="rId7" Type="http://schemas.openxmlformats.org/officeDocument/2006/relationships/hyperlink" Target="https://bbraun.showpad.biz/webapp2/results?query=intrafix&amp;scope=content&amp;content=document&amp;slug=cc25c836-70ca-4139-af4b-04a0c8aab8f8" TargetMode="Externa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5.png"/><Relationship Id="rId1" Type="http://schemas.openxmlformats.org/officeDocument/2006/relationships/tags" Target="../tags/tag16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0/intrafix-safeset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6.xml"/><Relationship Id="rId3" Type="http://schemas.openxmlformats.org/officeDocument/2006/relationships/notesSlide" Target="../notesSlides/notesSlide18.xml"/><Relationship Id="rId7" Type="http://schemas.openxmlformats.org/officeDocument/2006/relationships/hyperlink" Target="https://bbraun.showpad.biz/webapp2/results?query=ventile&amp;scope=content&amp;slug=f2da2d9a-7258-44a1-bff2-a81e29a7fc2d" TargetMode="Externa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2.png"/><Relationship Id="rId1" Type="http://schemas.openxmlformats.org/officeDocument/2006/relationships/tags" Target="../tags/tag1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0/infuvalve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9.xml"/><Relationship Id="rId7" Type="http://schemas.openxmlformats.org/officeDocument/2006/relationships/hyperlink" Target="https://www.bbraun.de/de/produkte-und-loesungen/Produktkatalog/infusionstherapie/infusions-und-transfusionszubehoer/nadelfreie-zugaenge/mehrwegehahnsysteme.html" TargetMode="External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ifu.bbraun.com/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20.xml"/><Relationship Id="rId7" Type="http://schemas.openxmlformats.org/officeDocument/2006/relationships/slide" Target="slide16.xm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9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hyperlink" Target="https://www.bbraun.de/de/products/b/heidelberger-verlaengerungen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5.xml"/><Relationship Id="rId3" Type="http://schemas.openxmlformats.org/officeDocument/2006/relationships/notesSlide" Target="../notesSlides/notesSlide21.xml"/><Relationship Id="rId7" Type="http://schemas.openxmlformats.org/officeDocument/2006/relationships/hyperlink" Target="https://bbraun.showpad.biz/webapp2/results?query=intrafix&amp;scope=content&amp;content=document&amp;slug=cc25c836-70ca-4139-af4b-04a0c8aab8f8" TargetMode="Externa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6.png"/><Relationship Id="rId1" Type="http://schemas.openxmlformats.org/officeDocument/2006/relationships/tags" Target="../tags/tag20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0/intrafix-primeline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sv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22.xml"/><Relationship Id="rId7" Type="http://schemas.openxmlformats.org/officeDocument/2006/relationships/slide" Target="slide27.xml"/><Relationship Id="rId12" Type="http://schemas.openxmlformats.org/officeDocument/2006/relationships/image" Target="../media/image10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2.png"/><Relationship Id="rId1" Type="http://schemas.openxmlformats.org/officeDocument/2006/relationships/tags" Target="../tags/tag21.xml"/><Relationship Id="rId6" Type="http://schemas.openxmlformats.org/officeDocument/2006/relationships/slide" Target="slide26.xml"/><Relationship Id="rId11" Type="http://schemas.openxmlformats.org/officeDocument/2006/relationships/slide" Target="slide5.xml"/><Relationship Id="rId5" Type="http://schemas.openxmlformats.org/officeDocument/2006/relationships/slide" Target="slide25.xml"/><Relationship Id="rId15" Type="http://schemas.openxmlformats.org/officeDocument/2006/relationships/image" Target="../media/image27.png"/><Relationship Id="rId10" Type="http://schemas.openxmlformats.org/officeDocument/2006/relationships/image" Target="../media/image5.svg"/><Relationship Id="rId4" Type="http://schemas.openxmlformats.org/officeDocument/2006/relationships/slide" Target="slide24.xml"/><Relationship Id="rId9" Type="http://schemas.openxmlformats.org/officeDocument/2006/relationships/image" Target="../media/image4.png"/><Relationship Id="rId1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22.xml"/><Relationship Id="rId3" Type="http://schemas.openxmlformats.org/officeDocument/2006/relationships/notesSlide" Target="../notesSlides/notesSlide23.xml"/><Relationship Id="rId7" Type="http://schemas.openxmlformats.org/officeDocument/2006/relationships/hyperlink" Target="https://bbraun.showpad.biz/webapp2/results?query=intrafix%20auf%20einen%20blick&amp;scope=content&amp;slug=cc25c836-70ca-4139-af4b-04a0c8aab8f8" TargetMode="Externa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8.png"/><Relationship Id="rId1" Type="http://schemas.openxmlformats.org/officeDocument/2006/relationships/tags" Target="../tags/tag22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0/intrafix-air-p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22.xml"/><Relationship Id="rId3" Type="http://schemas.openxmlformats.org/officeDocument/2006/relationships/notesSlide" Target="../notesSlides/notesSlide24.xml"/><Relationship Id="rId7" Type="http://schemas.openxmlformats.org/officeDocument/2006/relationships/hyperlink" Target="https://bbraun.showpad.biz/webapp2/results?query=intrafix&amp;scope=content&amp;content=document&amp;slug=cc25c836-70ca-4139-af4b-04a0c8aab8f8" TargetMode="Externa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8.png"/><Relationship Id="rId1" Type="http://schemas.openxmlformats.org/officeDocument/2006/relationships/tags" Target="../tags/tag23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0/intrafix-primeline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bbraun.de/de/products/b0/infuvalve.html" TargetMode="External"/><Relationship Id="rId3" Type="http://schemas.openxmlformats.org/officeDocument/2006/relationships/notesSlide" Target="../notesSlides/notesSlide25.xml"/><Relationship Id="rId7" Type="http://schemas.openxmlformats.org/officeDocument/2006/relationships/slide" Target="slide22.xml"/><Relationship Id="rId12" Type="http://schemas.openxmlformats.org/officeDocument/2006/relationships/image" Target="../media/image18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2.png"/><Relationship Id="rId1" Type="http://schemas.openxmlformats.org/officeDocument/2006/relationships/tags" Target="../tags/tag24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7.svg"/><Relationship Id="rId10" Type="http://schemas.openxmlformats.org/officeDocument/2006/relationships/hyperlink" Target="https://bbraun.showpad.biz/webapp2/results?query=ventile&amp;scope=content&amp;slug=f2da2d9a-7258-44a1-bff2-a81e29a7fc2d" TargetMode="External"/><Relationship Id="rId4" Type="http://schemas.openxmlformats.org/officeDocument/2006/relationships/slide" Target="slide3.xml"/><Relationship Id="rId9" Type="http://schemas.openxmlformats.org/officeDocument/2006/relationships/image" Target="../media/image11.svg"/><Relationship Id="rId1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26.xml"/><Relationship Id="rId7" Type="http://schemas.openxmlformats.org/officeDocument/2006/relationships/hyperlink" Target="https://www.bbraun.de/de/produkte-und-loesungen/Produktkatalog/infusionstherapie/infusions-und-transfusionszubehoer/nadelfreie-zugaenge/mehrwegehahnsysteme.html" TargetMode="External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5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slide" Target="slide22.xml"/><Relationship Id="rId4" Type="http://schemas.openxmlformats.org/officeDocument/2006/relationships/slide" Target="slide3.xml"/><Relationship Id="rId9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27.xml"/><Relationship Id="rId7" Type="http://schemas.openxmlformats.org/officeDocument/2006/relationships/slide" Target="slide22.xm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6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hyperlink" Target="https://www.bbraun.de/de/products/b/heidelberger-verlaengerungen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7.xml"/><Relationship Id="rId6" Type="http://schemas.openxmlformats.org/officeDocument/2006/relationships/slide" Target="slide3.xml"/><Relationship Id="rId11" Type="http://schemas.openxmlformats.org/officeDocument/2006/relationships/image" Target="../media/image11.svg"/><Relationship Id="rId5" Type="http://schemas.openxmlformats.org/officeDocument/2006/relationships/slide" Target="slide30.xml"/><Relationship Id="rId10" Type="http://schemas.openxmlformats.org/officeDocument/2006/relationships/image" Target="../media/image10.png"/><Relationship Id="rId4" Type="http://schemas.openxmlformats.org/officeDocument/2006/relationships/slide" Target="slide29.xml"/><Relationship Id="rId9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bbraun.de/de/products/b235/infusionssystemetyptiva.html" TargetMode="External"/><Relationship Id="rId3" Type="http://schemas.openxmlformats.org/officeDocument/2006/relationships/notesSlide" Target="../notesSlides/notesSlide29.xml"/><Relationship Id="rId7" Type="http://schemas.openxmlformats.org/officeDocument/2006/relationships/slide" Target="slide5.xml"/><Relationship Id="rId12" Type="http://schemas.openxmlformats.org/officeDocument/2006/relationships/image" Target="../media/image18.sv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3.xml"/><Relationship Id="rId16" Type="http://schemas.openxmlformats.org/officeDocument/2006/relationships/slide" Target="slide29.xml"/><Relationship Id="rId1" Type="http://schemas.openxmlformats.org/officeDocument/2006/relationships/tags" Target="../tags/tag28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7.svg"/><Relationship Id="rId10" Type="http://schemas.openxmlformats.org/officeDocument/2006/relationships/hyperlink" Target="https://bbraun.showpad.biz/webapp2/results?query=tiva&amp;scope=content&amp;slug=dc295a5b-2e6a-4f28-8646-d99806dada8d" TargetMode="External"/><Relationship Id="rId4" Type="http://schemas.openxmlformats.org/officeDocument/2006/relationships/slide" Target="slide3.xml"/><Relationship Id="rId9" Type="http://schemas.openxmlformats.org/officeDocument/2006/relationships/image" Target="../media/image11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bbraun.de/de/products/b235/infusionssystemetyptiva.html" TargetMode="External"/><Relationship Id="rId3" Type="http://schemas.openxmlformats.org/officeDocument/2006/relationships/notesSlide" Target="../notesSlides/notesSlide30.xml"/><Relationship Id="rId7" Type="http://schemas.openxmlformats.org/officeDocument/2006/relationships/slide" Target="slide5.xml"/><Relationship Id="rId12" Type="http://schemas.openxmlformats.org/officeDocument/2006/relationships/image" Target="../media/image18.sv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3.xml"/><Relationship Id="rId16" Type="http://schemas.openxmlformats.org/officeDocument/2006/relationships/slide" Target="slide30.xml"/><Relationship Id="rId1" Type="http://schemas.openxmlformats.org/officeDocument/2006/relationships/tags" Target="../tags/tag29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7.svg"/><Relationship Id="rId10" Type="http://schemas.openxmlformats.org/officeDocument/2006/relationships/hyperlink" Target="https://bbraun.showpad.biz/webapp2/results?query=tiva&amp;scope=content&amp;slug=dc295a5b-2e6a-4f28-8646-d99806dada8d" TargetMode="External"/><Relationship Id="rId4" Type="http://schemas.openxmlformats.org/officeDocument/2006/relationships/slide" Target="slide3.xml"/><Relationship Id="rId9" Type="http://schemas.openxmlformats.org/officeDocument/2006/relationships/image" Target="../media/image11.svg"/><Relationship Id="rId1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39.xml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23.png"/><Relationship Id="rId7" Type="http://schemas.openxmlformats.org/officeDocument/2006/relationships/slide" Target="slide5.xml"/><Relationship Id="rId12" Type="http://schemas.openxmlformats.org/officeDocument/2006/relationships/slide" Target="slide38.xml"/><Relationship Id="rId17" Type="http://schemas.openxmlformats.org/officeDocument/2006/relationships/slide" Target="slide32.xml"/><Relationship Id="rId2" Type="http://schemas.openxmlformats.org/officeDocument/2006/relationships/slideLayout" Target="../slideLayouts/slideLayout23.xml"/><Relationship Id="rId16" Type="http://schemas.openxmlformats.org/officeDocument/2006/relationships/slide" Target="slide33.xml"/><Relationship Id="rId20" Type="http://schemas.openxmlformats.org/officeDocument/2006/relationships/image" Target="../media/image22.png"/><Relationship Id="rId1" Type="http://schemas.openxmlformats.org/officeDocument/2006/relationships/tags" Target="../tags/tag30.xml"/><Relationship Id="rId6" Type="http://schemas.openxmlformats.org/officeDocument/2006/relationships/image" Target="../media/image5.svg"/><Relationship Id="rId11" Type="http://schemas.openxmlformats.org/officeDocument/2006/relationships/slide" Target="slide37.xml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slide" Target="slide34.xml"/><Relationship Id="rId23" Type="http://schemas.openxmlformats.org/officeDocument/2006/relationships/image" Target="../media/image31.png"/><Relationship Id="rId10" Type="http://schemas.openxmlformats.org/officeDocument/2006/relationships/slide" Target="slide36.xml"/><Relationship Id="rId19" Type="http://schemas.openxmlformats.org/officeDocument/2006/relationships/image" Target="../media/image25.png"/><Relationship Id="rId4" Type="http://schemas.openxmlformats.org/officeDocument/2006/relationships/slide" Target="slide3.xml"/><Relationship Id="rId9" Type="http://schemas.openxmlformats.org/officeDocument/2006/relationships/image" Target="../media/image11.svg"/><Relationship Id="rId14" Type="http://schemas.openxmlformats.org/officeDocument/2006/relationships/slide" Target="slide35.xml"/><Relationship Id="rId2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1.xml"/><Relationship Id="rId3" Type="http://schemas.openxmlformats.org/officeDocument/2006/relationships/notesSlide" Target="../notesSlides/notesSlide32.xml"/><Relationship Id="rId7" Type="http://schemas.openxmlformats.org/officeDocument/2006/relationships/hyperlink" Target="https://bbraun.showpad.biz/webapp2/results?query=intrafix%20auf%20einen%20blick&amp;scope=content&amp;slug=cc25c836-70ca-4139-af4b-04a0c8aab8f8" TargetMode="Externa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8.png"/><Relationship Id="rId1" Type="http://schemas.openxmlformats.org/officeDocument/2006/relationships/tags" Target="../tags/tag3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0/intrafix-air-p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1.xml"/><Relationship Id="rId3" Type="http://schemas.openxmlformats.org/officeDocument/2006/relationships/notesSlide" Target="../notesSlides/notesSlide33.xml"/><Relationship Id="rId7" Type="http://schemas.openxmlformats.org/officeDocument/2006/relationships/hyperlink" Target="https://bbraun.showpad.biz/webapp2/results?query=intrafix&amp;scope=content&amp;slug=cc25c836-70ca-4139-af4b-04a0c8aab8f8" TargetMode="Externa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8.png"/><Relationship Id="rId1" Type="http://schemas.openxmlformats.org/officeDocument/2006/relationships/tags" Target="../tags/tag32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0/intrafix-primeline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1.xml"/><Relationship Id="rId3" Type="http://schemas.openxmlformats.org/officeDocument/2006/relationships/notesSlide" Target="../notesSlides/notesSlide34.xml"/><Relationship Id="rId7" Type="http://schemas.openxmlformats.org/officeDocument/2006/relationships/hyperlink" Target="https://bbraun.showpad.biz/webapp2/results?query=intrafix&amp;scope=content&amp;slug=cc25c836-70ca-4139-af4b-04a0c8aab8f8" TargetMode="Externa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5.png"/><Relationship Id="rId1" Type="http://schemas.openxmlformats.org/officeDocument/2006/relationships/tags" Target="../tags/tag33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0/intrafix-safeset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svg"/><Relationship Id="rId3" Type="http://schemas.openxmlformats.org/officeDocument/2006/relationships/notesSlide" Target="../notesSlides/notesSlide35.xml"/><Relationship Id="rId7" Type="http://schemas.openxmlformats.org/officeDocument/2006/relationships/slide" Target="slide3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4.xml"/><Relationship Id="rId6" Type="http://schemas.openxmlformats.org/officeDocument/2006/relationships/image" Target="../media/image5.svg"/><Relationship Id="rId11" Type="http://schemas.openxmlformats.org/officeDocument/2006/relationships/image" Target="../media/image18.sv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image" Target="../media/image11.svg"/><Relationship Id="rId1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6.xml"/><Relationship Id="rId7" Type="http://schemas.openxmlformats.org/officeDocument/2006/relationships/hyperlink" Target="https://www.bbraun.de/de/produkte-und-loesungen/Produktkatalog/infusionstherapie/infusions-und-transfusionszubehoer/nadelfreie-zugaenge/mehrwegehahnsysteme.html" TargetMode="External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5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slide" Target="slide31.xml"/><Relationship Id="rId4" Type="http://schemas.openxmlformats.org/officeDocument/2006/relationships/slide" Target="slide3.xml"/><Relationship Id="rId9" Type="http://schemas.openxmlformats.org/officeDocument/2006/relationships/image" Target="../media/image7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.sv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6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image" Target="../media/image11.svg"/><Relationship Id="rId4" Type="http://schemas.openxmlformats.org/officeDocument/2006/relationships/hyperlink" Target="https://www.bbraun.de/de/products/b/heidelberger-verlaengerungen.html" TargetMode="External"/><Relationship Id="rId9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7.sv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8.svg"/><Relationship Id="rId1" Type="http://schemas.openxmlformats.org/officeDocument/2006/relationships/tags" Target="../tags/tag37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slide" Target="slide3.xml"/><Relationship Id="rId15" Type="http://schemas.openxmlformats.org/officeDocument/2006/relationships/image" Target="../media/image17.png"/><Relationship Id="rId10" Type="http://schemas.openxmlformats.org/officeDocument/2006/relationships/image" Target="../media/image11.svg"/><Relationship Id="rId4" Type="http://schemas.openxmlformats.org/officeDocument/2006/relationships/hyperlink" Target="https://www.bbraun.de/de/produkte-und-loesungen/Produktkatalog/infusionstherapie/apparative-infusionstechnik/braunostat/original-perfusorleitungen.html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s://bbraun.showpad.biz/webapp2/content/experiences/c6922f6fc8ff5e82ee491c36ed2c4fb2/c53b87d2879d0b77cdf9576245aba1bee74c347fa20d4dded1872817056f0535?page=1&amp;slug=11b3839a-fcfc-4772-8580-5fb3e98a5434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9.xml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.svg"/><Relationship Id="rId12" Type="http://schemas.openxmlformats.org/officeDocument/2006/relationships/image" Target="../media/image7.svg"/><Relationship Id="rId17" Type="http://schemas.openxmlformats.org/officeDocument/2006/relationships/image" Target="../media/image18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7.png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hyperlink" Target="https://bbraun.showpad.biz/webapp2/content/experiences/c6922f6fc8ff5e82ee491c36ed2c4fb2/c53b87d2879d0b77cdf9576245aba1bee74c347fa20d4dded1872817056f0535?page=1&amp;slug=11b3839a-fcfc-4772-8580-5fb3e98a5434" TargetMode="External"/><Relationship Id="rId10" Type="http://schemas.openxmlformats.org/officeDocument/2006/relationships/image" Target="../media/image11.svg"/><Relationship Id="rId4" Type="http://schemas.openxmlformats.org/officeDocument/2006/relationships/hyperlink" Target="https://www.bbraun.de/de/produkte-und-loesungen/Produktkatalog/infusionstherapie/apparative-infusionstechnik/braunostat/3-teilige-spritzenfuerinfusionspumpen.html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0.xml"/><Relationship Id="rId7" Type="http://schemas.openxmlformats.org/officeDocument/2006/relationships/hyperlink" Target="https://eifu.bbraun.com/" TargetMode="Externa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image" Target="../media/image34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0.xml"/><Relationship Id="rId6" Type="http://schemas.openxmlformats.org/officeDocument/2006/relationships/slide" Target="slide3.xml"/><Relationship Id="rId5" Type="http://schemas.openxmlformats.org/officeDocument/2006/relationships/hyperlink" Target="mailto:lisa.hoepfner@bbraun.com" TargetMode="External"/><Relationship Id="rId10" Type="http://schemas.openxmlformats.org/officeDocument/2006/relationships/image" Target="../media/image36.svg"/><Relationship Id="rId4" Type="http://schemas.openxmlformats.org/officeDocument/2006/relationships/hyperlink" Target="mailto:xxxxx@bbraun.com" TargetMode="External"/><Relationship Id="rId9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7.xml"/><Relationship Id="rId3" Type="http://schemas.openxmlformats.org/officeDocument/2006/relationships/notesSlide" Target="../notesSlides/notesSlide5.xml"/><Relationship Id="rId7" Type="http://schemas.openxmlformats.org/officeDocument/2006/relationships/slide" Target="slide22.xml"/><Relationship Id="rId12" Type="http://schemas.openxmlformats.org/officeDocument/2006/relationships/image" Target="../media/image14.svg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png"/><Relationship Id="rId1" Type="http://schemas.openxmlformats.org/officeDocument/2006/relationships/tags" Target="../tags/tag5.xml"/><Relationship Id="rId6" Type="http://schemas.openxmlformats.org/officeDocument/2006/relationships/slide" Target="slide21.xml"/><Relationship Id="rId11" Type="http://schemas.openxmlformats.org/officeDocument/2006/relationships/image" Target="../media/image13.png"/><Relationship Id="rId5" Type="http://schemas.openxmlformats.org/officeDocument/2006/relationships/slide" Target="slide9.xml"/><Relationship Id="rId1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31.xml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11" Type="http://schemas.openxmlformats.org/officeDocument/2006/relationships/image" Target="../media/image12.sv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5.xml"/><Relationship Id="rId3" Type="http://schemas.openxmlformats.org/officeDocument/2006/relationships/notesSlide" Target="../notesSlides/notesSlide8.xml"/><Relationship Id="rId7" Type="http://schemas.openxmlformats.org/officeDocument/2006/relationships/hyperlink" Target="https://bbraun.showpad.biz/webapp2/results?query=intrafix&amp;scope=content&amp;content=document&amp;slug=cc25c836-70ca-4139-af4b-04a0c8aab8f8" TargetMode="Externa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9.jpg"/><Relationship Id="rId1" Type="http://schemas.openxmlformats.org/officeDocument/2006/relationships/tags" Target="../tags/tag8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hyperlink" Target="https://www.bbraun.de/de/products/b0/intrafix-safeset.html" TargetMode="External"/><Relationship Id="rId4" Type="http://schemas.openxmlformats.org/officeDocument/2006/relationships/slide" Target="slide3.xml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slide" Target="slide3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16E4292-F067-5DD7-5034-FD8BEC6ACF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0" b="13990"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E6031D-BC23-94AA-9ACC-234547E134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F03C8F-70CA-18BA-0EC9-25035E37A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/>
              <a:t>Therapiebezogene Entscheidungsbäume für Infusionsgeräte &amp; Pumpenspezifische Einmalartikel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84949EF-3E95-20ED-864D-830A6C939A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Für jede Therapie die richtige Lösung</a:t>
            </a:r>
          </a:p>
        </p:txBody>
      </p:sp>
      <p:sp>
        <p:nvSpPr>
          <p:cNvPr id="7" name="shpTitleInfo">
            <a:extLst>
              <a:ext uri="{FF2B5EF4-FFF2-40B4-BE49-F238E27FC236}">
                <a16:creationId xmlns:a16="http://schemas.microsoft.com/office/drawing/2014/main" id="{C3593EA5-492E-C5C0-67D7-D77E52962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November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00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66">
            <a:hlinkClick r:id="" action="ppaction://noaction"/>
            <a:extLst>
              <a:ext uri="{FF2B5EF4-FFF2-40B4-BE49-F238E27FC236}">
                <a16:creationId xmlns:a16="http://schemas.microsoft.com/office/drawing/2014/main" id="{2850B57F-894D-CD45-97D9-0C5CD9F567B3}"/>
              </a:ext>
            </a:extLst>
          </p:cNvPr>
          <p:cNvSpPr/>
          <p:nvPr/>
        </p:nvSpPr>
        <p:spPr bwMode="gray">
          <a:xfrm>
            <a:off x="6561564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hteck 65">
            <a:hlinkClick r:id="" action="ppaction://noaction"/>
            <a:extLst>
              <a:ext uri="{FF2B5EF4-FFF2-40B4-BE49-F238E27FC236}">
                <a16:creationId xmlns:a16="http://schemas.microsoft.com/office/drawing/2014/main" id="{F5B67712-78F2-3C4D-B077-AC421D43287A}"/>
              </a:ext>
            </a:extLst>
          </p:cNvPr>
          <p:cNvSpPr/>
          <p:nvPr/>
        </p:nvSpPr>
        <p:spPr bwMode="gray">
          <a:xfrm>
            <a:off x="3814048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hteck 109">
            <a:hlinkClick r:id="" action="ppaction://noaction"/>
            <a:extLst>
              <a:ext uri="{FF2B5EF4-FFF2-40B4-BE49-F238E27FC236}">
                <a16:creationId xmlns:a16="http://schemas.microsoft.com/office/drawing/2014/main" id="{1A8A77D0-A31F-AF4E-9AB9-89419AD2C09A}"/>
              </a:ext>
            </a:extLst>
          </p:cNvPr>
          <p:cNvSpPr/>
          <p:nvPr/>
        </p:nvSpPr>
        <p:spPr bwMode="gray">
          <a:xfrm>
            <a:off x="1066532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3" name="Rechteck 122">
            <a:hlinkClick r:id="rId4" action="ppaction://hlinksldjump"/>
            <a:extLst>
              <a:ext uri="{FF2B5EF4-FFF2-40B4-BE49-F238E27FC236}">
                <a16:creationId xmlns:a16="http://schemas.microsoft.com/office/drawing/2014/main" id="{2A297996-46D7-7A45-924C-3BA462096B6D}"/>
              </a:ext>
            </a:extLst>
          </p:cNvPr>
          <p:cNvSpPr/>
          <p:nvPr/>
        </p:nvSpPr>
        <p:spPr bwMode="gray">
          <a:xfrm>
            <a:off x="15342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</a:t>
            </a:r>
            <a:r>
              <a:rPr lang="de-DE" sz="1200" err="1"/>
              <a:t>Primeline</a:t>
            </a:r>
            <a:r>
              <a:rPr lang="de-DE" sz="1200"/>
              <a:t> </a:t>
            </a:r>
            <a:r>
              <a:rPr lang="de-DE" sz="1200" err="1"/>
              <a:t>Flush</a:t>
            </a:r>
            <a:endParaRPr lang="de-DE" altLang="en-US" sz="1200">
              <a:solidFill>
                <a:schemeClr val="bg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A607B8D-EA39-5749-8114-1583F543383A}"/>
              </a:ext>
            </a:extLst>
          </p:cNvPr>
          <p:cNvSpPr txBox="1"/>
          <p:nvPr/>
        </p:nvSpPr>
        <p:spPr>
          <a:xfrm>
            <a:off x="1181948" y="4767386"/>
            <a:ext cx="22637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/>
              <a:t>Sekundärleitung </a:t>
            </a:r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50E6F32-796E-8945-B104-98DC350AEF42}"/>
              </a:ext>
            </a:extLst>
          </p:cNvPr>
          <p:cNvSpPr txBox="1"/>
          <p:nvPr/>
        </p:nvSpPr>
        <p:spPr>
          <a:xfrm>
            <a:off x="6707425" y="4709817"/>
            <a:ext cx="2263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/>
              <a:t>Dreiwegehahn mit / ohne Verlängerungsleitung</a:t>
            </a:r>
          </a:p>
        </p:txBody>
      </p:sp>
      <p:sp>
        <p:nvSpPr>
          <p:cNvPr id="68" name="Rechteck 67">
            <a:hlinkClick r:id="rId5" action="ppaction://hlinksldjump"/>
            <a:extLst>
              <a:ext uri="{FF2B5EF4-FFF2-40B4-BE49-F238E27FC236}">
                <a16:creationId xmlns:a16="http://schemas.microsoft.com/office/drawing/2014/main" id="{B6C30DB5-807C-FA40-BCF8-56A7F6F3AE94}"/>
              </a:ext>
            </a:extLst>
          </p:cNvPr>
          <p:cNvSpPr/>
          <p:nvPr/>
        </p:nvSpPr>
        <p:spPr bwMode="gray">
          <a:xfrm>
            <a:off x="42774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Rückschlagventil </a:t>
            </a:r>
            <a:r>
              <a:rPr lang="de-DE" sz="1200" err="1"/>
              <a:t>Infuvalve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de-DE" sz="1200"/>
          </a:p>
        </p:txBody>
      </p:sp>
      <p:sp>
        <p:nvSpPr>
          <p:cNvPr id="69" name="Rechteck 68">
            <a:hlinkClick r:id="rId6" action="ppaction://hlinksldjump"/>
            <a:extLst>
              <a:ext uri="{FF2B5EF4-FFF2-40B4-BE49-F238E27FC236}">
                <a16:creationId xmlns:a16="http://schemas.microsoft.com/office/drawing/2014/main" id="{62A1B29B-1C37-3240-A060-804B87EC2200}"/>
              </a:ext>
            </a:extLst>
          </p:cNvPr>
          <p:cNvSpPr/>
          <p:nvPr/>
        </p:nvSpPr>
        <p:spPr bwMode="gray">
          <a:xfrm>
            <a:off x="70206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Discofix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C </a:t>
            </a:r>
          </a:p>
        </p:txBody>
      </p:sp>
      <p:sp>
        <p:nvSpPr>
          <p:cNvPr id="56" name="Rechteck 55">
            <a:hlinkClick r:id="" action="ppaction://noaction"/>
            <a:extLst>
              <a:ext uri="{FF2B5EF4-FFF2-40B4-BE49-F238E27FC236}">
                <a16:creationId xmlns:a16="http://schemas.microsoft.com/office/drawing/2014/main" id="{A12ABFBA-E1E3-8C4B-A244-ADEE9A098F69}"/>
              </a:ext>
            </a:extLst>
          </p:cNvPr>
          <p:cNvSpPr/>
          <p:nvPr/>
        </p:nvSpPr>
        <p:spPr bwMode="gray">
          <a:xfrm>
            <a:off x="9309081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hteck 69">
            <a:hlinkClick r:id="rId7" action="ppaction://hlinksldjump"/>
            <a:extLst>
              <a:ext uri="{FF2B5EF4-FFF2-40B4-BE49-F238E27FC236}">
                <a16:creationId xmlns:a16="http://schemas.microsoft.com/office/drawing/2014/main" id="{70E8DC4D-140C-8148-9ED3-32805FAF72FF}"/>
              </a:ext>
            </a:extLst>
          </p:cNvPr>
          <p:cNvSpPr/>
          <p:nvPr/>
        </p:nvSpPr>
        <p:spPr bwMode="gray">
          <a:xfrm>
            <a:off x="9780817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Heidelberger Verlängerung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FCB20D4-7A81-A6CA-A46C-F2B0A855AA79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C946180-9BD5-A3AB-78F0-228144304EC4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8" action="ppaction://hlinksldjump"/>
              <a:extLst>
                <a:ext uri="{FF2B5EF4-FFF2-40B4-BE49-F238E27FC236}">
                  <a16:creationId xmlns:a16="http://schemas.microsoft.com/office/drawing/2014/main" id="{88166BD3-517F-7C73-83C6-67F0DAF79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1392000" y="5913276"/>
            <a:ext cx="10800000" cy="33855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8" name="Grafik 37">
              <a:hlinkClick r:id="rId11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hteck 44">
            <a:hlinkClick r:id="" action="ppaction://noaction"/>
            <a:extLst>
              <a:ext uri="{FF2B5EF4-FFF2-40B4-BE49-F238E27FC236}">
                <a16:creationId xmlns:a16="http://schemas.microsoft.com/office/drawing/2014/main" id="{A12ABFBA-E1E3-8C4B-A244-ADEE9A098F69}"/>
              </a:ext>
            </a:extLst>
          </p:cNvPr>
          <p:cNvSpPr/>
          <p:nvPr/>
        </p:nvSpPr>
        <p:spPr bwMode="gray">
          <a:xfrm>
            <a:off x="9309080" y="213283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6D7AE13C-EFC9-984B-A3B8-8780BA49294C}"/>
              </a:ext>
            </a:extLst>
          </p:cNvPr>
          <p:cNvSpPr txBox="1"/>
          <p:nvPr/>
        </p:nvSpPr>
        <p:spPr>
          <a:xfrm>
            <a:off x="9442325" y="2191089"/>
            <a:ext cx="22637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/>
              <a:t>mit </a:t>
            </a:r>
            <a:r>
              <a:rPr lang="de-DE" sz="1000" err="1"/>
              <a:t>Caresite</a:t>
            </a:r>
            <a:r>
              <a:rPr lang="de-DE" sz="10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eck 47">
            <a:hlinkClick r:id="rId14" action="ppaction://hlinksldjump"/>
            <a:extLst>
              <a:ext uri="{FF2B5EF4-FFF2-40B4-BE49-F238E27FC236}">
                <a16:creationId xmlns:a16="http://schemas.microsoft.com/office/drawing/2014/main" id="{70E8DC4D-140C-8148-9ED3-32805FAF72FF}"/>
              </a:ext>
            </a:extLst>
          </p:cNvPr>
          <p:cNvSpPr/>
          <p:nvPr/>
        </p:nvSpPr>
        <p:spPr bwMode="gray">
          <a:xfrm>
            <a:off x="9780816" y="23435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</a:t>
            </a:r>
            <a:r>
              <a:rPr lang="de-DE" sz="1200" err="1"/>
              <a:t>SafeSet</a:t>
            </a:r>
            <a:r>
              <a:rPr lang="de-DE" sz="1200"/>
              <a:t> </a:t>
            </a:r>
            <a:r>
              <a:rPr lang="de-DE" sz="1200" err="1"/>
              <a:t>Flush</a:t>
            </a:r>
            <a:endParaRPr lang="de-DE" altLang="en-US" sz="1200">
              <a:solidFill>
                <a:schemeClr val="bg1"/>
              </a:solidFill>
            </a:endParaRPr>
          </a:p>
        </p:txBody>
      </p:sp>
      <p:pic>
        <p:nvPicPr>
          <p:cNvPr id="33" name="Grafik 32">
            <a:hlinkClick r:id="rId14" action="ppaction://hlinksldjump"/>
            <a:extLst>
              <a:ext uri="{FF2B5EF4-FFF2-40B4-BE49-F238E27FC236}">
                <a16:creationId xmlns:a16="http://schemas.microsoft.com/office/drawing/2014/main" id="{4A56C9D2-021D-46FE-97A4-C1A3949EAE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30007" y="573283"/>
            <a:ext cx="1688418" cy="1417320"/>
          </a:xfrm>
          <a:prstGeom prst="rect">
            <a:avLst/>
          </a:prstGeom>
        </p:spPr>
      </p:pic>
      <p:pic>
        <p:nvPicPr>
          <p:cNvPr id="36" name="Grafik 35">
            <a:hlinkClick r:id="rId4" action="ppaction://hlinksldjump"/>
            <a:extLst>
              <a:ext uri="{FF2B5EF4-FFF2-40B4-BE49-F238E27FC236}">
                <a16:creationId xmlns:a16="http://schemas.microsoft.com/office/drawing/2014/main" id="{17A78763-BF90-4515-AA01-F522F5CDF8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9068" y="3188615"/>
            <a:ext cx="950431" cy="1349888"/>
          </a:xfrm>
          <a:prstGeom prst="rect">
            <a:avLst/>
          </a:prstGeom>
        </p:spPr>
      </p:pic>
      <p:pic>
        <p:nvPicPr>
          <p:cNvPr id="40" name="Grafik 39">
            <a:hlinkClick r:id="rId5" action="ppaction://hlinksldjump"/>
            <a:extLst>
              <a:ext uri="{FF2B5EF4-FFF2-40B4-BE49-F238E27FC236}">
                <a16:creationId xmlns:a16="http://schemas.microsoft.com/office/drawing/2014/main" id="{B87B675C-CF14-43FD-8152-8BD5B6D1D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3865" y="3201033"/>
            <a:ext cx="1441830" cy="1476997"/>
          </a:xfrm>
          <a:prstGeom prst="rect">
            <a:avLst/>
          </a:prstGeom>
        </p:spPr>
      </p:pic>
      <p:pic>
        <p:nvPicPr>
          <p:cNvPr id="41" name="Grafik 40">
            <a:hlinkClick r:id="rId6" action="ppaction://hlinksldjump"/>
            <a:extLst>
              <a:ext uri="{FF2B5EF4-FFF2-40B4-BE49-F238E27FC236}">
                <a16:creationId xmlns:a16="http://schemas.microsoft.com/office/drawing/2014/main" id="{E6B3F893-4E95-4C72-B1B0-8BA73E9256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5551" y="3426581"/>
            <a:ext cx="1670265" cy="1025899"/>
          </a:xfrm>
          <a:prstGeom prst="rect">
            <a:avLst/>
          </a:prstGeom>
        </p:spPr>
      </p:pic>
      <p:pic>
        <p:nvPicPr>
          <p:cNvPr id="42" name="Grafik 41">
            <a:hlinkClick r:id="rId7" action="ppaction://hlinksldjump"/>
            <a:extLst>
              <a:ext uri="{FF2B5EF4-FFF2-40B4-BE49-F238E27FC236}">
                <a16:creationId xmlns:a16="http://schemas.microsoft.com/office/drawing/2014/main" id="{167364A8-C01A-4516-978C-828BDEE790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59883" y="3111464"/>
            <a:ext cx="1428666" cy="1504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30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SafeSet</a:t>
            </a:r>
            <a:r>
              <a:rPr lang="de-DE" altLang="en-US" sz="1400" dirty="0">
                <a:solidFill>
                  <a:srgbClr val="00A97A"/>
                </a:solidFill>
              </a:rPr>
              <a:t>  Type </a:t>
            </a:r>
            <a:r>
              <a:rPr lang="de-DE" altLang="en-US" sz="1400" dirty="0" err="1">
                <a:solidFill>
                  <a:srgbClr val="00A97A"/>
                </a:solidFill>
              </a:rPr>
              <a:t>Flush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7680176" y="4855803"/>
            <a:ext cx="3739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 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409220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409220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6852"/>
            <a:ext cx="39634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Infusionsgerät für die vollständige Medikamentenapplikation (</a:t>
            </a:r>
            <a:r>
              <a:rPr lang="de-DE" sz="1050" b="1" dirty="0"/>
              <a:t>Hauptleitung</a:t>
            </a:r>
            <a:r>
              <a:rPr lang="de-DE" sz="1050" dirty="0"/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Inline-Tropfkammer mit integrierter </a:t>
            </a:r>
            <a:r>
              <a:rPr lang="de-DE" sz="1050" dirty="0" err="1">
                <a:solidFill>
                  <a:srgbClr val="333333"/>
                </a:solidFill>
              </a:rPr>
              <a:t>AirStop</a:t>
            </a:r>
            <a:r>
              <a:rPr lang="de-DE" sz="1050" dirty="0">
                <a:solidFill>
                  <a:srgbClr val="333333"/>
                </a:solidFill>
              </a:rPr>
              <a:t>-Filtermembran im Tropfkammerboden: wirkt wie eine Barriere gegen Lufteintritt in die Infusionsleitung; Partikelretention mit einer Filtereffizienz &gt; 80% für Partikel der Größe 3 µm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 err="1"/>
              <a:t>PrimeStop</a:t>
            </a:r>
            <a:r>
              <a:rPr lang="de-DE" sz="1050" dirty="0"/>
              <a:t>-Schutzkappe am Ende der Leitung: die hydrophobe, bakteriendichte Membran verhindert den Austritt von Flüssigkeit und sorgt für eine automatische Entlüftung der Infusionsleitung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Mit nadelfreiem Membranventil </a:t>
            </a:r>
            <a:r>
              <a:rPr lang="de-DE" sz="1050" dirty="0" err="1"/>
              <a:t>Caresite</a:t>
            </a:r>
            <a:r>
              <a:rPr lang="de-DE" sz="1050" baseline="30000" dirty="0">
                <a:cs typeface="Arial" panose="020B0604020202020204" pitchFamily="34" charset="0"/>
              </a:rPr>
              <a:t>®</a:t>
            </a:r>
            <a:endParaRPr lang="de-DE" sz="1050" dirty="0"/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Spülen der Infusionsleitung und vollständige Applikation des Medikaments unter Einsatz der </a:t>
            </a:r>
            <a:r>
              <a:rPr lang="de-DE" sz="1050" dirty="0" err="1"/>
              <a:t>Intrafix</a:t>
            </a:r>
            <a:r>
              <a:rPr lang="de-DE" sz="1050" baseline="30000" dirty="0"/>
              <a:t>®</a:t>
            </a:r>
            <a:r>
              <a:rPr lang="de-DE" sz="1050" dirty="0"/>
              <a:t> </a:t>
            </a:r>
            <a:r>
              <a:rPr lang="de-DE" sz="1050" dirty="0" err="1"/>
              <a:t>Primeline</a:t>
            </a:r>
            <a:r>
              <a:rPr lang="de-DE" sz="1050" dirty="0"/>
              <a:t> Sekundärleitung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Druckbeständig: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DEHP, </a:t>
            </a:r>
            <a:r>
              <a:rPr lang="de-DE" sz="1050" dirty="0" err="1"/>
              <a:t>Neutrapur</a:t>
            </a:r>
            <a:r>
              <a:rPr lang="de-DE" sz="1050" dirty="0"/>
              <a:t>: Nicht hergestellt mit PVC</a:t>
            </a:r>
          </a:p>
          <a:p>
            <a:endParaRPr lang="de-DE" sz="1050" dirty="0"/>
          </a:p>
          <a:p>
            <a:pPr marL="285750" indent="-285750">
              <a:buFont typeface="Wingdings" pitchFamily="2" charset="2"/>
              <a:buChar char="§"/>
            </a:pPr>
            <a:endParaRPr lang="de-DE" sz="105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23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4" y="692992"/>
            <a:ext cx="6802094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Intrafix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</a:t>
            </a:r>
            <a:r>
              <a:rPr lang="de-DE" sz="2800" err="1">
                <a:latin typeface="Arial"/>
                <a:cs typeface="Arial"/>
              </a:rPr>
              <a:t>SafeSet</a:t>
            </a:r>
            <a:r>
              <a:rPr lang="de-DE" sz="2800">
                <a:latin typeface="Arial"/>
                <a:cs typeface="Arial"/>
              </a:rPr>
              <a:t> </a:t>
            </a:r>
            <a:r>
              <a:rPr lang="de-DE" sz="2800" err="1">
                <a:latin typeface="Arial"/>
                <a:cs typeface="Arial"/>
              </a:rPr>
              <a:t>Flush</a:t>
            </a:r>
            <a:r>
              <a:rPr lang="de-DE" sz="2800">
                <a:latin typeface="Arial"/>
                <a:cs typeface="Arial"/>
              </a:rPr>
              <a:t> mit </a:t>
            </a:r>
            <a:r>
              <a:rPr lang="de-DE" sz="2800" err="1">
                <a:latin typeface="Arial"/>
                <a:cs typeface="Arial"/>
              </a:rPr>
              <a:t>Caresite</a:t>
            </a:r>
            <a:r>
              <a:rPr lang="de-DE" sz="2800" baseline="30000">
                <a:latin typeface="Arial"/>
                <a:cs typeface="Arial"/>
              </a:rPr>
              <a:t>®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56281" y="2611760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87756"/>
              </p:ext>
            </p:extLst>
          </p:nvPr>
        </p:nvGraphicFramePr>
        <p:xfrm>
          <a:off x="7646925" y="2047593"/>
          <a:ext cx="4096741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Flush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Caresite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4110000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15583065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Flush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mit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Caresite</a:t>
                      </a:r>
                      <a:r>
                        <a:rPr lang="de-DE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endständigem Rückschlagventil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4110010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18099370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Flush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mit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Caresite</a:t>
                      </a:r>
                      <a:r>
                        <a:rPr lang="de-DE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endständigem Rückschlagventil,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Neutrapur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cm, Schlauchmaterial: PUR</a:t>
                      </a:r>
                    </a:p>
                    <a:p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dirty="0"/>
                        <a:t>4110020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dirty="0"/>
                        <a:t>18880036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242107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1392000" y="5913276"/>
            <a:ext cx="10800000" cy="33855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8BA3CF03-0BA4-4FFE-99F7-003363F840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9216" y="3174013"/>
            <a:ext cx="1890715" cy="15871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152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Primeline</a:t>
            </a:r>
            <a:r>
              <a:rPr lang="de-DE" altLang="en-US" sz="1400" dirty="0">
                <a:solidFill>
                  <a:srgbClr val="00A97A"/>
                </a:solidFill>
              </a:rPr>
              <a:t> Type </a:t>
            </a:r>
            <a:r>
              <a:rPr lang="de-DE" altLang="en-US" sz="1400" dirty="0" err="1">
                <a:solidFill>
                  <a:srgbClr val="00A97A"/>
                </a:solidFill>
              </a:rPr>
              <a:t>Flush</a:t>
            </a:r>
            <a:endParaRPr lang="de-DE" altLang="en-US" sz="1400" dirty="0">
              <a:solidFill>
                <a:srgbClr val="00A97A"/>
              </a:solidFill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Infusionsgerät </a:t>
            </a:r>
            <a:r>
              <a:rPr lang="de-DE" sz="1050" b="1" dirty="0"/>
              <a:t>(Sekundärleitung) </a:t>
            </a:r>
            <a:r>
              <a:rPr lang="de-DE" sz="1050" dirty="0"/>
              <a:t>für die </a:t>
            </a:r>
            <a:r>
              <a:rPr lang="de-DE" sz="1050" dirty="0" err="1"/>
              <a:t>Konnektion</a:t>
            </a:r>
            <a:r>
              <a:rPr lang="de-DE" sz="1050" dirty="0"/>
              <a:t> an dem nadelfreien </a:t>
            </a:r>
            <a:r>
              <a:rPr lang="de-DE" sz="1050" dirty="0" err="1"/>
              <a:t>Caresite</a:t>
            </a:r>
            <a:r>
              <a:rPr lang="de-DE" sz="1050" baseline="30000" dirty="0"/>
              <a:t>®</a:t>
            </a:r>
            <a:r>
              <a:rPr lang="de-DE" sz="1050" dirty="0"/>
              <a:t> Membranventil der Hauptleitung (Druck- und Schwerkraft sowie pumpenspezifische Infusionsleitung)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Filtermembran mit der Porengröße 15 µm im Tropfkammerboden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Druckbeständigkeit: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DEHP, </a:t>
            </a:r>
            <a:r>
              <a:rPr lang="de-DE" sz="1050" dirty="0" err="1"/>
              <a:t>Neutrapur</a:t>
            </a:r>
            <a:r>
              <a:rPr lang="de-DE" sz="1050" dirty="0"/>
              <a:t>: Nicht hergestellt mit PVC</a:t>
            </a:r>
          </a:p>
          <a:p>
            <a:endParaRPr lang="de-DE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56281" y="2647764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3350"/>
              </p:ext>
            </p:extLst>
          </p:nvPr>
        </p:nvGraphicFramePr>
        <p:xfrm>
          <a:off x="7646925" y="2047593"/>
          <a:ext cx="4096741" cy="139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Sekundärleitung, 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4110001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15583059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Sekundärleitung,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Neutrapur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cm, Schlauchmaterial: PUR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dirty="0"/>
                        <a:t>4110002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88776" rtl="0" eaLnBrk="1" latinLnBrk="0" hangingPunct="1"/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18311137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738367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4" y="692992"/>
            <a:ext cx="6802094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Intrafix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</a:t>
            </a:r>
            <a:r>
              <a:rPr lang="de-DE" sz="2800" err="1">
                <a:latin typeface="Arial"/>
                <a:cs typeface="Arial"/>
              </a:rPr>
              <a:t>Primeline</a:t>
            </a:r>
            <a:r>
              <a:rPr lang="de-DE" sz="2800">
                <a:latin typeface="Arial"/>
                <a:cs typeface="Arial"/>
              </a:rPr>
              <a:t> </a:t>
            </a:r>
            <a:r>
              <a:rPr lang="de-DE" sz="2800" err="1">
                <a:latin typeface="Arial"/>
                <a:cs typeface="Arial"/>
              </a:rPr>
              <a:t>Flush</a:t>
            </a:r>
            <a:r>
              <a:rPr lang="de-DE" sz="2800">
                <a:latin typeface="Arial"/>
                <a:cs typeface="Arial"/>
              </a:rPr>
              <a:t> Sekundärleitung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1392000" y="5913276"/>
            <a:ext cx="10800000" cy="33855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fik 32">
            <a:hlinkClick r:id="rId16" action="ppaction://hlinksldjump"/>
            <a:extLst>
              <a:ext uri="{FF2B5EF4-FFF2-40B4-BE49-F238E27FC236}">
                <a16:creationId xmlns:a16="http://schemas.microsoft.com/office/drawing/2014/main" id="{0DE1AFA2-1E70-4463-9352-1F62D6A78B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2121" y="3289784"/>
            <a:ext cx="950431" cy="1349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88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769439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Infuvalve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Rückschlagventil </a:t>
            </a:r>
          </a:p>
          <a:p>
            <a:endParaRPr lang="de-DE" altLang="en-US" sz="1400" dirty="0">
              <a:solidFill>
                <a:srgbClr val="00A97A"/>
              </a:solidFill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</a:t>
            </a:r>
            <a:r>
              <a:rPr lang="de-DE" sz="1100">
                <a:solidFill>
                  <a:srgbClr val="00A97A"/>
                </a:solidFill>
              </a:rPr>
              <a:t> </a:t>
            </a:r>
            <a:endParaRPr lang="de-DE" sz="1100">
              <a:solidFill>
                <a:srgbClr val="00A97A"/>
              </a:solidFill>
              <a:cs typeface="Arial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08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Rückschlagventil zur </a:t>
            </a:r>
            <a:r>
              <a:rPr lang="de-DE" sz="1050" dirty="0" err="1"/>
              <a:t>Konnektion</a:t>
            </a:r>
            <a:r>
              <a:rPr lang="de-DE" sz="1050" dirty="0"/>
              <a:t> mit Infusionssystemen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Verhindert den Rückfluss von Flüssigkeiten und Blut in die IV-Infusionsleitung während der Parallelinfusion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b="1" dirty="0"/>
              <a:t>Technische Daten:</a:t>
            </a:r>
            <a:br>
              <a:rPr lang="de-DE" sz="1050" dirty="0"/>
            </a:br>
            <a:r>
              <a:rPr lang="de-DE" sz="1050" dirty="0"/>
              <a:t>- Minimaler Schließstrom: ≤ 0,1 ml/h</a:t>
            </a:r>
            <a:br>
              <a:rPr lang="de-DE" sz="1050" dirty="0"/>
            </a:br>
            <a:r>
              <a:rPr lang="de-DE" sz="1050" dirty="0"/>
              <a:t>- Öffnungsdruck: ≤ 20 mbar </a:t>
            </a:r>
            <a:br>
              <a:rPr lang="de-DE" sz="1050" dirty="0"/>
            </a:br>
            <a:r>
              <a:rPr lang="de-DE" sz="1050" dirty="0"/>
              <a:t>- Durchflussrate: &gt; 90 ml/Minute Glucose 40% </a:t>
            </a:r>
            <a:br>
              <a:rPr lang="de-DE" sz="1050" dirty="0"/>
            </a:br>
            <a:r>
              <a:rPr lang="de-DE" sz="1050" dirty="0"/>
              <a:t>- Durchflussrate: &gt; 100 ml/Minute mit NaCl 0,9%  </a:t>
            </a:r>
            <a:br>
              <a:rPr lang="de-DE" sz="1050" dirty="0"/>
            </a:br>
            <a:r>
              <a:rPr lang="de-DE" sz="1050" dirty="0"/>
              <a:t>- Druckbeständig bis 2 bar</a:t>
            </a:r>
            <a:br>
              <a:rPr lang="de-DE" sz="1050" dirty="0"/>
            </a:br>
            <a:r>
              <a:rPr lang="de-DE" sz="1050" dirty="0"/>
              <a:t>- Nicht hergestellt mit Latex/Naturkautschuk, PVC, DEHP oder BPA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65811"/>
              </p:ext>
            </p:extLst>
          </p:nvPr>
        </p:nvGraphicFramePr>
        <p:xfrm>
          <a:off x="7646924" y="2047593"/>
          <a:ext cx="436101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947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843185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952881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Infuvalve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Rückschlagventil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4094000N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02232430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7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4" y="692992"/>
            <a:ext cx="6802094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Infuvalve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Rückschlagventil </a:t>
            </a:r>
            <a:endParaRPr lang="de-DE" sz="2800">
              <a:solidFill>
                <a:srgbClr val="7B1387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1392000" y="5913276"/>
            <a:ext cx="10800000" cy="33855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F68D5616-A166-429C-93FF-DC88705F90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2506" y="3180494"/>
            <a:ext cx="1441830" cy="1476997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08158" y="2555039"/>
            <a:ext cx="935263" cy="457200"/>
            <a:chOff x="5131655" y="6400800"/>
            <a:chExt cx="935263" cy="457200"/>
          </a:xfrm>
        </p:grpSpPr>
        <p:pic>
          <p:nvPicPr>
            <p:cNvPr id="39" name="Grafik 38">
              <a:hlinkClick r:id="rId11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40" name="Grafik 39">
              <a:hlinkClick r:id="rId14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4884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338552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Discofix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C 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2156ADE-A7C5-EB7E-7B70-794362750A23}"/>
              </a:ext>
            </a:extLst>
          </p:cNvPr>
          <p:cNvGrpSpPr/>
          <p:nvPr/>
        </p:nvGrpSpPr>
        <p:grpSpPr>
          <a:xfrm>
            <a:off x="7667693" y="4365104"/>
            <a:ext cx="4075973" cy="292388"/>
            <a:chOff x="7667693" y="4365104"/>
            <a:chExt cx="4075973" cy="292388"/>
          </a:xfrm>
        </p:grpSpPr>
        <p:sp>
          <p:nvSpPr>
            <p:cNvPr id="50" name="Textfeld 49">
              <a:hlinkClick r:id="rId4"/>
              <a:extLst>
                <a:ext uri="{FF2B5EF4-FFF2-40B4-BE49-F238E27FC236}">
                  <a16:creationId xmlns:a16="http://schemas.microsoft.com/office/drawing/2014/main" id="{715C6B18-5E73-2243-8BFA-4C1D5894D661}"/>
                </a:ext>
              </a:extLst>
            </p:cNvPr>
            <p:cNvSpPr txBox="1"/>
            <p:nvPr/>
          </p:nvSpPr>
          <p:spPr>
            <a:xfrm>
              <a:off x="8004212" y="4365104"/>
              <a:ext cx="373945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100" u="sng" dirty="0">
                  <a:solidFill>
                    <a:srgbClr val="00A97A"/>
                  </a:solidFill>
                </a:rPr>
                <a:t>Weitere Farben / Schlauchlängen verfügbar</a:t>
              </a:r>
              <a:endParaRPr lang="de-DE" sz="1100" u="sng" dirty="0">
                <a:solidFill>
                  <a:srgbClr val="00A97A"/>
                </a:solidFill>
                <a:cs typeface="Arial"/>
              </a:endParaRPr>
            </a:p>
          </p:txBody>
        </p:sp>
        <p:sp>
          <p:nvSpPr>
            <p:cNvPr id="65" name="Dreieck 64">
              <a:extLst>
                <a:ext uri="{FF2B5EF4-FFF2-40B4-BE49-F238E27FC236}">
                  <a16:creationId xmlns:a16="http://schemas.microsoft.com/office/drawing/2014/main" id="{0EDC08E2-E084-7D45-93F1-C60579B5B6BB}"/>
                </a:ext>
              </a:extLst>
            </p:cNvPr>
            <p:cNvSpPr/>
            <p:nvPr/>
          </p:nvSpPr>
          <p:spPr bwMode="gray">
            <a:xfrm rot="5400000">
              <a:off x="7649771" y="4415534"/>
              <a:ext cx="259880" cy="224035"/>
            </a:xfrm>
            <a:prstGeom prst="triangle">
              <a:avLst/>
            </a:prstGeom>
            <a:solidFill>
              <a:srgbClr val="00A97A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Arzneimittelbeständige Mehrwegehahnsysteme für Infusionstherapie und Monitoring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Zur Applikation von Medikamenten und Arzneimitteln wie Anästhetika, Zytostatika, Antibiotika, </a:t>
            </a:r>
            <a:r>
              <a:rPr lang="de-DE" sz="1050" dirty="0" err="1"/>
              <a:t>Narkoleptika</a:t>
            </a:r>
            <a:r>
              <a:rPr lang="de-DE" sz="1050" dirty="0"/>
              <a:t>, Immunsuppressiva und Lipiden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Undichtigkeiten durch Spannungsrisse werden verhindert, was das Risiko von Kontamination und Luftembolie reduziert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Kontrolle der 45°-Position durch "Klick„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Druckbeständig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Latex, PVC und DEHP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Verfügbar auch mit Verlängerungsleitung aus PUR oder PVC (nicht hergestellt mit DEHP)</a:t>
            </a:r>
          </a:p>
          <a:p>
            <a:endParaRPr lang="de-DE" sz="105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pic>
        <p:nvPicPr>
          <p:cNvPr id="29" name="Grafik 28">
            <a:hlinkClick r:id="rId8"/>
            <a:extLst>
              <a:ext uri="{FF2B5EF4-FFF2-40B4-BE49-F238E27FC236}">
                <a16:creationId xmlns:a16="http://schemas.microsoft.com/office/drawing/2014/main" id="{4D3130C7-DF2D-E883-7BFB-BC5D674C2B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7034" t="38588" r="38753" b="37199"/>
          <a:stretch/>
        </p:blipFill>
        <p:spPr>
          <a:xfrm>
            <a:off x="1084927" y="2430828"/>
            <a:ext cx="440551" cy="440552"/>
          </a:xfrm>
          <a:prstGeom prst="rect">
            <a:avLst/>
          </a:prstGeom>
        </p:spPr>
      </p:pic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48042"/>
              </p:ext>
            </p:extLst>
          </p:nvPr>
        </p:nvGraphicFramePr>
        <p:xfrm>
          <a:off x="7646925" y="2047593"/>
          <a:ext cx="4096741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blau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16494C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03672131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blau mit Verlängerungsleitung 10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16500C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03672579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Discofix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C mit /ohne Verlängerungsleitung</a:t>
            </a:r>
            <a:endParaRPr lang="de-DE" sz="2800">
              <a:solidFill>
                <a:srgbClr val="7B1387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1392000" y="5913276"/>
            <a:ext cx="10800000" cy="33855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C3592E10-D86D-4300-B6C2-5F3124C367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2483" y="3432384"/>
            <a:ext cx="1670265" cy="1025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553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769439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>
                <a:solidFill>
                  <a:srgbClr val="00A97A"/>
                </a:solidFill>
              </a:rPr>
              <a:t>Heidelberger Verlängerungen</a:t>
            </a:r>
          </a:p>
          <a:p>
            <a:endParaRPr lang="de-DE" altLang="en-US" sz="1400">
              <a:solidFill>
                <a:srgbClr val="00A97A"/>
              </a:solidFill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In Längen von 10 bis 550 cm erhältlich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Einfaches Verlängern von Infusions-Sets für eine komfortable Infusionstherapie ohne Längeneinschränkung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Keine Flussratenbegrenzung bei allen Standardanwendungen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94729"/>
              </p:ext>
            </p:extLst>
          </p:nvPr>
        </p:nvGraphicFramePr>
        <p:xfrm>
          <a:off x="7646925" y="2047593"/>
          <a:ext cx="4096741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Heidelberger Verlängerung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Schlauchlänge: 10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4097290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12657633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Heidelberger Verlängerung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Schlauchlänge: 15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4097291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12657656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7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>
                <a:latin typeface="Arial"/>
                <a:cs typeface="Arial"/>
              </a:rPr>
              <a:t>Heidelberger Verlängerungen</a:t>
            </a:r>
            <a:endParaRPr lang="de-DE" sz="2800" baseline="30000"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1392000" y="5913276"/>
            <a:ext cx="10800000" cy="33855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AEBD2263-59E8-4647-B292-E29177A5A4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2397" y="3334262"/>
            <a:ext cx="1159117" cy="1220392"/>
          </a:xfrm>
          <a:prstGeom prst="rect">
            <a:avLst/>
          </a:prstGeom>
        </p:spPr>
      </p:pic>
      <p:pic>
        <p:nvPicPr>
          <p:cNvPr id="40" name="Grafik 39">
            <a:hlinkClick r:id="rId11"/>
            <a:extLst>
              <a:ext uri="{FF2B5EF4-FFF2-40B4-BE49-F238E27FC236}">
                <a16:creationId xmlns:a16="http://schemas.microsoft.com/office/drawing/2014/main" id="{4D3130C7-DF2D-E883-7BFB-BC5D674C2B1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7034" t="38588" r="38753" b="37199"/>
          <a:stretch/>
        </p:blipFill>
        <p:spPr>
          <a:xfrm>
            <a:off x="1008158" y="2571687"/>
            <a:ext cx="440551" cy="440552"/>
          </a:xfrm>
          <a:prstGeom prst="rect">
            <a:avLst/>
          </a:prstGeom>
        </p:spPr>
      </p:pic>
      <p:sp>
        <p:nvSpPr>
          <p:cNvPr id="3" name="Textfeld 2">
            <a:hlinkClick r:id="rId11"/>
            <a:extLst>
              <a:ext uri="{FF2B5EF4-FFF2-40B4-BE49-F238E27FC236}">
                <a16:creationId xmlns:a16="http://schemas.microsoft.com/office/drawing/2014/main" id="{B373A652-773D-44DD-5CDB-CC94A394717B}"/>
              </a:ext>
            </a:extLst>
          </p:cNvPr>
          <p:cNvSpPr txBox="1"/>
          <p:nvPr/>
        </p:nvSpPr>
        <p:spPr>
          <a:xfrm>
            <a:off x="8004212" y="4365104"/>
            <a:ext cx="3739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Längen verfügbar</a:t>
            </a:r>
          </a:p>
        </p:txBody>
      </p:sp>
      <p:sp>
        <p:nvSpPr>
          <p:cNvPr id="4" name="Dreieck 64">
            <a:hlinkClick r:id="rId11"/>
            <a:extLst>
              <a:ext uri="{FF2B5EF4-FFF2-40B4-BE49-F238E27FC236}">
                <a16:creationId xmlns:a16="http://schemas.microsoft.com/office/drawing/2014/main" id="{A9E1C505-90B5-6682-7D53-842DE65D3B5C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39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66">
            <a:hlinkClick r:id="" action="ppaction://noaction"/>
            <a:extLst>
              <a:ext uri="{FF2B5EF4-FFF2-40B4-BE49-F238E27FC236}">
                <a16:creationId xmlns:a16="http://schemas.microsoft.com/office/drawing/2014/main" id="{2850B57F-894D-CD45-97D9-0C5CD9F567B3}"/>
              </a:ext>
            </a:extLst>
          </p:cNvPr>
          <p:cNvSpPr/>
          <p:nvPr/>
        </p:nvSpPr>
        <p:spPr bwMode="gray">
          <a:xfrm>
            <a:off x="6561564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hteck 65">
            <a:hlinkClick r:id="" action="ppaction://noaction"/>
            <a:extLst>
              <a:ext uri="{FF2B5EF4-FFF2-40B4-BE49-F238E27FC236}">
                <a16:creationId xmlns:a16="http://schemas.microsoft.com/office/drawing/2014/main" id="{F5B67712-78F2-3C4D-B077-AC421D43287A}"/>
              </a:ext>
            </a:extLst>
          </p:cNvPr>
          <p:cNvSpPr/>
          <p:nvPr/>
        </p:nvSpPr>
        <p:spPr bwMode="gray">
          <a:xfrm>
            <a:off x="3814048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hteck 109">
            <a:hlinkClick r:id="" action="ppaction://noaction"/>
            <a:extLst>
              <a:ext uri="{FF2B5EF4-FFF2-40B4-BE49-F238E27FC236}">
                <a16:creationId xmlns:a16="http://schemas.microsoft.com/office/drawing/2014/main" id="{1A8A77D0-A31F-AF4E-9AB9-89419AD2C09A}"/>
              </a:ext>
            </a:extLst>
          </p:cNvPr>
          <p:cNvSpPr/>
          <p:nvPr/>
        </p:nvSpPr>
        <p:spPr bwMode="gray">
          <a:xfrm>
            <a:off x="1066532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hteck 55">
            <a:hlinkClick r:id="" action="ppaction://noaction"/>
            <a:extLst>
              <a:ext uri="{FF2B5EF4-FFF2-40B4-BE49-F238E27FC236}">
                <a16:creationId xmlns:a16="http://schemas.microsoft.com/office/drawing/2014/main" id="{A12ABFBA-E1E3-8C4B-A244-ADEE9A098F69}"/>
              </a:ext>
            </a:extLst>
          </p:cNvPr>
          <p:cNvSpPr/>
          <p:nvPr/>
        </p:nvSpPr>
        <p:spPr bwMode="gray">
          <a:xfrm>
            <a:off x="9309081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3" name="Rechteck 122">
            <a:hlinkClick r:id="rId4" action="ppaction://hlinksldjump"/>
            <a:extLst>
              <a:ext uri="{FF2B5EF4-FFF2-40B4-BE49-F238E27FC236}">
                <a16:creationId xmlns:a16="http://schemas.microsoft.com/office/drawing/2014/main" id="{2A297996-46D7-7A45-924C-3BA462096B6D}"/>
              </a:ext>
            </a:extLst>
          </p:cNvPr>
          <p:cNvSpPr/>
          <p:nvPr/>
        </p:nvSpPr>
        <p:spPr bwMode="gray">
          <a:xfrm>
            <a:off x="15342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</a:t>
            </a:r>
            <a:r>
              <a:rPr lang="de-DE" sz="1200" err="1"/>
              <a:t>SafeSet</a:t>
            </a:r>
            <a:r>
              <a:rPr lang="de-DE" sz="1200"/>
              <a:t> </a:t>
            </a:r>
            <a:r>
              <a:rPr lang="de-DE" altLang="en-US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50E6F32-796E-8945-B104-98DC350AEF42}"/>
              </a:ext>
            </a:extLst>
          </p:cNvPr>
          <p:cNvSpPr txBox="1"/>
          <p:nvPr/>
        </p:nvSpPr>
        <p:spPr>
          <a:xfrm>
            <a:off x="6707425" y="4738222"/>
            <a:ext cx="2263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/>
              <a:t>Dreiwegehahn mit / ohne Verlängerungsleitung</a:t>
            </a:r>
          </a:p>
        </p:txBody>
      </p:sp>
      <p:sp>
        <p:nvSpPr>
          <p:cNvPr id="68" name="Rechteck 67">
            <a:hlinkClick r:id="rId5" action="ppaction://hlinksldjump"/>
            <a:extLst>
              <a:ext uri="{FF2B5EF4-FFF2-40B4-BE49-F238E27FC236}">
                <a16:creationId xmlns:a16="http://schemas.microsoft.com/office/drawing/2014/main" id="{B6C30DB5-807C-FA40-BCF8-56A7F6F3AE94}"/>
              </a:ext>
            </a:extLst>
          </p:cNvPr>
          <p:cNvSpPr/>
          <p:nvPr/>
        </p:nvSpPr>
        <p:spPr bwMode="gray">
          <a:xfrm>
            <a:off x="42774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Rückschlagventil </a:t>
            </a:r>
            <a:r>
              <a:rPr lang="de-DE" sz="1200" err="1"/>
              <a:t>Infuvalve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de-DE" sz="1200"/>
          </a:p>
        </p:txBody>
      </p:sp>
      <p:sp>
        <p:nvSpPr>
          <p:cNvPr id="69" name="Rechteck 68">
            <a:hlinkClick r:id="rId6" action="ppaction://hlinksldjump"/>
            <a:extLst>
              <a:ext uri="{FF2B5EF4-FFF2-40B4-BE49-F238E27FC236}">
                <a16:creationId xmlns:a16="http://schemas.microsoft.com/office/drawing/2014/main" id="{62A1B29B-1C37-3240-A060-804B87EC2200}"/>
              </a:ext>
            </a:extLst>
          </p:cNvPr>
          <p:cNvSpPr/>
          <p:nvPr/>
        </p:nvSpPr>
        <p:spPr bwMode="gray">
          <a:xfrm>
            <a:off x="70206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Discofix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C </a:t>
            </a:r>
          </a:p>
        </p:txBody>
      </p:sp>
      <p:sp>
        <p:nvSpPr>
          <p:cNvPr id="70" name="Rechteck 69">
            <a:hlinkClick r:id="rId7" action="ppaction://hlinksldjump"/>
            <a:extLst>
              <a:ext uri="{FF2B5EF4-FFF2-40B4-BE49-F238E27FC236}">
                <a16:creationId xmlns:a16="http://schemas.microsoft.com/office/drawing/2014/main" id="{70E8DC4D-140C-8148-9ED3-32805FAF72FF}"/>
              </a:ext>
            </a:extLst>
          </p:cNvPr>
          <p:cNvSpPr/>
          <p:nvPr/>
        </p:nvSpPr>
        <p:spPr bwMode="gray">
          <a:xfrm>
            <a:off x="9780817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Heidelberger Verlängerung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FCB20D4-7A81-A6CA-A46C-F2B0A855AA79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C946180-9BD5-A3AB-78F0-228144304EC4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8" action="ppaction://hlinksldjump"/>
              <a:extLst>
                <a:ext uri="{FF2B5EF4-FFF2-40B4-BE49-F238E27FC236}">
                  <a16:creationId xmlns:a16="http://schemas.microsoft.com/office/drawing/2014/main" id="{88166BD3-517F-7C73-83C6-67F0DAF79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803412" y="5902492"/>
            <a:ext cx="11396290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weniger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8" name="Grafik 37">
              <a:hlinkClick r:id="rId11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Grafik 28">
            <a:hlinkClick r:id="rId4" action="ppaction://hlinksldjump"/>
            <a:extLst>
              <a:ext uri="{FF2B5EF4-FFF2-40B4-BE49-F238E27FC236}">
                <a16:creationId xmlns:a16="http://schemas.microsoft.com/office/drawing/2014/main" id="{F063ED21-BAB2-45D1-BE6A-FAB9E9AC0E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6299" y="3139530"/>
            <a:ext cx="1335970" cy="1520788"/>
          </a:xfrm>
          <a:prstGeom prst="rect">
            <a:avLst/>
          </a:prstGeom>
        </p:spPr>
      </p:pic>
      <p:pic>
        <p:nvPicPr>
          <p:cNvPr id="30" name="Grafik 29">
            <a:hlinkClick r:id="rId5" action="ppaction://hlinksldjump"/>
            <a:extLst>
              <a:ext uri="{FF2B5EF4-FFF2-40B4-BE49-F238E27FC236}">
                <a16:creationId xmlns:a16="http://schemas.microsoft.com/office/drawing/2014/main" id="{95B3AB4A-9462-4C8B-9B3C-628891ED32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2585" y="3210507"/>
            <a:ext cx="1441830" cy="1476997"/>
          </a:xfrm>
          <a:prstGeom prst="rect">
            <a:avLst/>
          </a:prstGeom>
        </p:spPr>
      </p:pic>
      <p:pic>
        <p:nvPicPr>
          <p:cNvPr id="32" name="Grafik 31">
            <a:hlinkClick r:id="rId6" action="ppaction://hlinksldjump"/>
            <a:extLst>
              <a:ext uri="{FF2B5EF4-FFF2-40B4-BE49-F238E27FC236}">
                <a16:creationId xmlns:a16="http://schemas.microsoft.com/office/drawing/2014/main" id="{105C2B8F-A19F-4EFC-8F27-6F678AA4F4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4718" y="3436055"/>
            <a:ext cx="1670265" cy="1025899"/>
          </a:xfrm>
          <a:prstGeom prst="rect">
            <a:avLst/>
          </a:prstGeom>
        </p:spPr>
      </p:pic>
      <p:pic>
        <p:nvPicPr>
          <p:cNvPr id="33" name="Grafik 32">
            <a:hlinkClick r:id="rId7" action="ppaction://hlinksldjump"/>
            <a:extLst>
              <a:ext uri="{FF2B5EF4-FFF2-40B4-BE49-F238E27FC236}">
                <a16:creationId xmlns:a16="http://schemas.microsoft.com/office/drawing/2014/main" id="{167364A8-C01A-4516-978C-828BDEE79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59884" y="3198972"/>
            <a:ext cx="1428666" cy="1504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5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SafeSet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</a:p>
          <a:p>
            <a:endParaRPr lang="de-DE" altLang="en-US" sz="1400" dirty="0">
              <a:solidFill>
                <a:srgbClr val="00A97A"/>
              </a:solidFill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434497"/>
            <a:ext cx="373945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 </a:t>
            </a:r>
          </a:p>
          <a:p>
            <a:r>
              <a:rPr lang="de-DE" sz="1100" dirty="0">
                <a:solidFill>
                  <a:srgbClr val="00A97A"/>
                </a:solidFill>
              </a:rPr>
              <a:t> </a:t>
            </a:r>
            <a:endParaRPr lang="de-DE" sz="1100" dirty="0">
              <a:solidFill>
                <a:srgbClr val="00A97A"/>
              </a:solidFill>
              <a:cs typeface="Arial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83186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Premium-Infusionsgerät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 err="1">
                <a:solidFill>
                  <a:srgbClr val="333333"/>
                </a:solidFill>
                <a:latin typeface="Arial" panose="020B0604020202020204" pitchFamily="34" charset="0"/>
              </a:rPr>
              <a:t>AirStop</a:t>
            </a: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-Filtermembran im Tropfkammerboden: </a:t>
            </a:r>
            <a:b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wirkt wie eine Barriere gegen Lufteintritt in die Infusionsleitung; Partikelretention mit einer Filtereffizienz &gt; 80% für Partikel der Größe 3 µm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 err="1"/>
              <a:t>PrimeStop</a:t>
            </a:r>
            <a:r>
              <a:rPr lang="de-DE" sz="1050" dirty="0"/>
              <a:t>-Schutzkappe am Ende der Leitung: die hydrophobe, bakteriendichte Membran verhindert den Austritt von Flüssigkeit und sorgt für eine automatische Entlüftung der Infusionsleitung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Druckbeständigkeit: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Mit integriertem Rückschlagventil verfügbar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DEHP, </a:t>
            </a:r>
            <a:r>
              <a:rPr lang="de-DE" sz="1050" dirty="0" err="1"/>
              <a:t>Neutrapur</a:t>
            </a:r>
            <a:r>
              <a:rPr lang="de-DE" sz="1050" dirty="0"/>
              <a:t>: Nicht hergestellt mit PVC</a:t>
            </a:r>
          </a:p>
          <a:p>
            <a:endParaRPr lang="de-DE" sz="105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16855" y="2414337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910970"/>
              </p:ext>
            </p:extLst>
          </p:nvPr>
        </p:nvGraphicFramePr>
        <p:xfrm>
          <a:off x="7646925" y="2047593"/>
          <a:ext cx="4096741" cy="22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180 cm,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Rückschlagventil,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4063001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03688853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180 cm,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4063000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01900697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230 cm,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4063003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05548932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9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Neutrapur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cm, Schlauchmaterial: PUR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4063002 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03688913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53029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Intrafix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</a:t>
            </a:r>
            <a:r>
              <a:rPr lang="de-DE" sz="2800" err="1">
                <a:latin typeface="Arial"/>
                <a:cs typeface="Arial"/>
              </a:rPr>
              <a:t>SafeSet</a:t>
            </a:r>
            <a:r>
              <a:rPr lang="de-DE" sz="2800">
                <a:latin typeface="Arial"/>
                <a:cs typeface="Arial"/>
              </a:rPr>
              <a:t> </a:t>
            </a:r>
            <a:endParaRPr lang="de-DE" sz="2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803412" y="5902492"/>
            <a:ext cx="11396290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weniger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03B0700-3578-45B6-8D5F-86F0226901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9631" y="3184064"/>
            <a:ext cx="1335970" cy="1520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05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Infuvalve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Rückschlagventil 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 </a:t>
            </a:r>
          </a:p>
          <a:p>
            <a:r>
              <a:rPr lang="de-DE" sz="1600">
                <a:solidFill>
                  <a:srgbClr val="00A97A"/>
                </a:solidFill>
              </a:rPr>
              <a:t> </a:t>
            </a:r>
            <a:endParaRPr lang="de-DE" sz="1600">
              <a:solidFill>
                <a:srgbClr val="00A97A"/>
              </a:solidFill>
              <a:cs typeface="Arial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08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Rückschlagventil zur </a:t>
            </a:r>
            <a:r>
              <a:rPr lang="de-DE" sz="1050" dirty="0" err="1"/>
              <a:t>Konnektion</a:t>
            </a:r>
            <a:r>
              <a:rPr lang="de-DE" sz="1050" dirty="0"/>
              <a:t> mit Infusionssystemen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Verhindert den Rückfluss von Flüssigkeiten und Blut in die IV-Infusionsleitung während der Parallelinfusion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b="1" dirty="0"/>
              <a:t>Technische Daten:</a:t>
            </a:r>
            <a:br>
              <a:rPr lang="de-DE" sz="1050" dirty="0"/>
            </a:br>
            <a:r>
              <a:rPr lang="de-DE" sz="1050" dirty="0"/>
              <a:t>- Minimaler Schließstrom: ≤ 0,1 ml/h</a:t>
            </a:r>
            <a:br>
              <a:rPr lang="de-DE" sz="1050" dirty="0"/>
            </a:br>
            <a:r>
              <a:rPr lang="de-DE" sz="1050" dirty="0"/>
              <a:t>- Öffnungsdruck: ≤ 20 mbar </a:t>
            </a:r>
            <a:br>
              <a:rPr lang="de-DE" sz="1050" dirty="0"/>
            </a:br>
            <a:r>
              <a:rPr lang="de-DE" sz="1050" dirty="0"/>
              <a:t>- Durchflussrate: &gt; 90 ml/Minute Glucose 40% </a:t>
            </a:r>
            <a:br>
              <a:rPr lang="de-DE" sz="1050" dirty="0"/>
            </a:br>
            <a:r>
              <a:rPr lang="de-DE" sz="1050" dirty="0"/>
              <a:t>- Durchflussrate: &gt; 100 ml/Minute mit NaCl 0,9%  </a:t>
            </a:r>
            <a:br>
              <a:rPr lang="de-DE" sz="1050" dirty="0"/>
            </a:br>
            <a:r>
              <a:rPr lang="de-DE" sz="1050" dirty="0"/>
              <a:t>- Druckbeständig bis 2 bar</a:t>
            </a:r>
            <a:br>
              <a:rPr lang="de-DE" sz="1050" dirty="0"/>
            </a:br>
            <a:r>
              <a:rPr lang="de-DE" sz="1050" dirty="0"/>
              <a:t>- Nicht hergestellt mit Latex/Naturkautschuk, PVC, DEHP oder BPA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08158" y="2555039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39381"/>
              </p:ext>
            </p:extLst>
          </p:nvPr>
        </p:nvGraphicFramePr>
        <p:xfrm>
          <a:off x="7646925" y="2047593"/>
          <a:ext cx="436101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946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843185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952882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Infuvalve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Rückschlagventil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4094000N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02232430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Infuvalve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Rückschlagventil </a:t>
            </a:r>
            <a:endParaRPr lang="de-DE" sz="2800">
              <a:solidFill>
                <a:srgbClr val="7B1387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803412" y="5902492"/>
            <a:ext cx="11396290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weniger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F68D5616-A166-429C-93FF-DC88705F90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6701" y="3205959"/>
            <a:ext cx="1441830" cy="1476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65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338552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Discofix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C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Arzneimittelbeständige Mehrwegehahnsysteme für Infusionstherapie und Monitoring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Zur Applikation von Medikamenten und Arzneimitteln wie Anästhetika, Zytostatika, Antibiotika, </a:t>
            </a:r>
            <a:r>
              <a:rPr lang="de-DE" sz="1050" dirty="0" err="1"/>
              <a:t>Narkoleptika</a:t>
            </a:r>
            <a:r>
              <a:rPr lang="de-DE" sz="1050" dirty="0"/>
              <a:t>, Immunsuppressiva und Lipiden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Undichtigkeiten durch Spannungsrisse werden verhindert, was das Risiko von Kontamination und Luftembolie reduziert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Kontrolle der 45°-Position durch "Klick„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Druckbeständig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Latex, PVC und DEHP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Verfügbar auch mit Verlängerungsleitung aus PUR oder PVC (nicht hergestellt mit DEHP)</a:t>
            </a:r>
          </a:p>
          <a:p>
            <a:endParaRPr lang="de-DE" sz="105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pic>
        <p:nvPicPr>
          <p:cNvPr id="29" name="Grafik 28">
            <a:hlinkClick r:id="rId7"/>
            <a:extLst>
              <a:ext uri="{FF2B5EF4-FFF2-40B4-BE49-F238E27FC236}">
                <a16:creationId xmlns:a16="http://schemas.microsoft.com/office/drawing/2014/main" id="{4D3130C7-DF2D-E883-7BFB-BC5D674C2B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7034" t="38588" r="38753" b="37199"/>
          <a:stretch/>
        </p:blipFill>
        <p:spPr>
          <a:xfrm>
            <a:off x="1016855" y="2430985"/>
            <a:ext cx="440551" cy="440552"/>
          </a:xfrm>
          <a:prstGeom prst="rect">
            <a:avLst/>
          </a:prstGeom>
        </p:spPr>
      </p:pic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74010"/>
              </p:ext>
            </p:extLst>
          </p:nvPr>
        </p:nvGraphicFramePr>
        <p:xfrm>
          <a:off x="7646925" y="2047593"/>
          <a:ext cx="4096741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blau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16494C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03672131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blau mit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Verlängerungsleitung 10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16500C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03672579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0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Discofix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C mit /ohne Verlängerungsleitung</a:t>
            </a:r>
            <a:endParaRPr lang="de-DE" sz="2800" baseline="30000"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803412" y="5902492"/>
            <a:ext cx="11396290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weniger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3592E10-D86D-4300-B6C2-5F3124C367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2483" y="3366584"/>
            <a:ext cx="1670265" cy="1025899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307FC70-507B-9598-B79D-BB1FD75FBCC8}"/>
              </a:ext>
            </a:extLst>
          </p:cNvPr>
          <p:cNvGrpSpPr/>
          <p:nvPr/>
        </p:nvGrpSpPr>
        <p:grpSpPr>
          <a:xfrm>
            <a:off x="7667693" y="4365104"/>
            <a:ext cx="4075973" cy="292388"/>
            <a:chOff x="7667693" y="4365104"/>
            <a:chExt cx="4075973" cy="292388"/>
          </a:xfrm>
        </p:grpSpPr>
        <p:sp>
          <p:nvSpPr>
            <p:cNvPr id="4" name="Textfeld 3">
              <a:hlinkClick r:id="rId7"/>
              <a:extLst>
                <a:ext uri="{FF2B5EF4-FFF2-40B4-BE49-F238E27FC236}">
                  <a16:creationId xmlns:a16="http://schemas.microsoft.com/office/drawing/2014/main" id="{3CBB714D-0CA9-4FE1-41DF-A88468FE39C2}"/>
                </a:ext>
              </a:extLst>
            </p:cNvPr>
            <p:cNvSpPr txBox="1"/>
            <p:nvPr/>
          </p:nvSpPr>
          <p:spPr>
            <a:xfrm>
              <a:off x="8004212" y="4365104"/>
              <a:ext cx="373945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100" u="sng" dirty="0">
                  <a:solidFill>
                    <a:srgbClr val="00A97A"/>
                  </a:solidFill>
                </a:rPr>
                <a:t>Weitere Farben / Schlauchlängen verfügbar</a:t>
              </a:r>
              <a:endParaRPr lang="de-DE" sz="1100" u="sng" dirty="0">
                <a:solidFill>
                  <a:srgbClr val="00A97A"/>
                </a:solidFill>
                <a:cs typeface="Arial"/>
              </a:endParaRPr>
            </a:p>
          </p:txBody>
        </p:sp>
        <p:sp>
          <p:nvSpPr>
            <p:cNvPr id="7" name="Dreieck 64">
              <a:extLst>
                <a:ext uri="{FF2B5EF4-FFF2-40B4-BE49-F238E27FC236}">
                  <a16:creationId xmlns:a16="http://schemas.microsoft.com/office/drawing/2014/main" id="{1B1E168C-8042-8EB0-BBE4-3DFE80D0020B}"/>
                </a:ext>
              </a:extLst>
            </p:cNvPr>
            <p:cNvSpPr/>
            <p:nvPr/>
          </p:nvSpPr>
          <p:spPr bwMode="gray">
            <a:xfrm rot="5400000">
              <a:off x="7649771" y="4415534"/>
              <a:ext cx="259880" cy="224035"/>
            </a:xfrm>
            <a:prstGeom prst="triangle">
              <a:avLst/>
            </a:prstGeom>
            <a:solidFill>
              <a:srgbClr val="00A97A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079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6689557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EA6E721-A7AA-574B-BDCB-0B342C4AA944}"/>
              </a:ext>
            </a:extLst>
          </p:cNvPr>
          <p:cNvSpPr/>
          <p:nvPr/>
        </p:nvSpPr>
        <p:spPr>
          <a:xfrm>
            <a:off x="1731292" y="2254992"/>
            <a:ext cx="5920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/>
              <a:t>Dieses Symbol führt zum Inhaltsverzeichnis/zur Startseite</a:t>
            </a:r>
            <a:endParaRPr lang="de-DE" sz="1400" baseline="3000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E8F8AC5-5B07-9949-8757-38B36879D959}"/>
              </a:ext>
            </a:extLst>
          </p:cNvPr>
          <p:cNvSpPr/>
          <p:nvPr/>
        </p:nvSpPr>
        <p:spPr>
          <a:xfrm>
            <a:off x="1731292" y="3144195"/>
            <a:ext cx="5920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/>
              <a:t>Dieses Symbol führt zur Website eifu.bbraun.com</a:t>
            </a:r>
            <a:endParaRPr lang="de-DE" sz="1400" baseline="3000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D3C185E-01D2-C748-9241-6B4C40287C6F}"/>
              </a:ext>
            </a:extLst>
          </p:cNvPr>
          <p:cNvSpPr/>
          <p:nvPr/>
        </p:nvSpPr>
        <p:spPr>
          <a:xfrm>
            <a:off x="1731292" y="3994557"/>
            <a:ext cx="9915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/>
              <a:t>Dieses Symbol führt auf Website-Inhalte.</a:t>
            </a:r>
            <a:endParaRPr lang="de-DE" sz="1400" baseline="3000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E2CA8F7-FF36-8339-056D-F554EC80783C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Einführung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8BFD510-F9AE-927D-883D-9FB5683B2E99}"/>
              </a:ext>
            </a:extLst>
          </p:cNvPr>
          <p:cNvGrpSpPr/>
          <p:nvPr/>
        </p:nvGrpSpPr>
        <p:grpSpPr>
          <a:xfrm>
            <a:off x="838986" y="2073897"/>
            <a:ext cx="720000" cy="720000"/>
            <a:chOff x="820132" y="2073897"/>
            <a:chExt cx="720000" cy="72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DF596CC-2223-5352-72E9-596EA0930FA2}"/>
                </a:ext>
              </a:extLst>
            </p:cNvPr>
            <p:cNvSpPr/>
            <p:nvPr/>
          </p:nvSpPr>
          <p:spPr bwMode="gray">
            <a:xfrm>
              <a:off x="820132" y="2073897"/>
              <a:ext cx="720000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13A4530-FBC6-A2BE-5A72-CA5084C2F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B9545B9E-1838-EFD3-4D97-D63B7A444993}"/>
              </a:ext>
            </a:extLst>
          </p:cNvPr>
          <p:cNvSpPr/>
          <p:nvPr/>
        </p:nvSpPr>
        <p:spPr bwMode="gray">
          <a:xfrm>
            <a:off x="838986" y="2952162"/>
            <a:ext cx="720000" cy="720000"/>
          </a:xfrm>
          <a:prstGeom prst="rect">
            <a:avLst/>
          </a:prstGeom>
          <a:noFill/>
          <a:ln w="25400" cap="flat" cmpd="sng" algn="ctr">
            <a:solidFill>
              <a:srgbClr val="00A97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F70237F3-C4C8-43B4-74E3-C9187A4E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de-DE" sz="2800"/>
              <a:t>Glossar</a:t>
            </a:r>
            <a:br>
              <a:rPr lang="de-DE" sz="2800"/>
            </a:br>
            <a:r>
              <a:rPr lang="de-DE" sz="2800">
                <a:solidFill>
                  <a:schemeClr val="bg1">
                    <a:lumMod val="50000"/>
                  </a:schemeClr>
                </a:solidFill>
              </a:rPr>
              <a:t>Symbol-Übersicht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838986" y="3819427"/>
            <a:ext cx="720000" cy="720000"/>
            <a:chOff x="838986" y="3819427"/>
            <a:chExt cx="720000" cy="72000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183DBD3-3042-4A73-85E1-A516CB1D387A}"/>
                </a:ext>
              </a:extLst>
            </p:cNvPr>
            <p:cNvSpPr/>
            <p:nvPr/>
          </p:nvSpPr>
          <p:spPr bwMode="gray">
            <a:xfrm>
              <a:off x="838986" y="3819427"/>
              <a:ext cx="720000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D8F2DA4-B087-EAEB-A570-1CF7A0E43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7034" t="38588" r="38753" b="37199"/>
            <a:stretch/>
          </p:blipFill>
          <p:spPr>
            <a:xfrm>
              <a:off x="911468" y="3891909"/>
              <a:ext cx="575035" cy="575036"/>
            </a:xfrm>
            <a:prstGeom prst="rect">
              <a:avLst/>
            </a:prstGeom>
          </p:spPr>
        </p:pic>
      </p:grpSp>
      <p:pic>
        <p:nvPicPr>
          <p:cNvPr id="24" name="Grafik 23">
            <a:hlinkClick r:id="rId8"/>
            <a:extLst>
              <a:ext uri="{FF2B5EF4-FFF2-40B4-BE49-F238E27FC236}">
                <a16:creationId xmlns:a16="http://schemas.microsoft.com/office/drawing/2014/main" id="{82DB22C0-5838-2304-8D8C-99ABD732DF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9824" t="24731" r="30059" b="24453"/>
          <a:stretch/>
        </p:blipFill>
        <p:spPr>
          <a:xfrm>
            <a:off x="964959" y="3014569"/>
            <a:ext cx="468052" cy="592866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838985" y="4686692"/>
            <a:ext cx="720000" cy="720000"/>
            <a:chOff x="-22698" y="3680789"/>
            <a:chExt cx="555312" cy="532614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7D3C185E-01D2-C748-9241-6B4C40287C6F}"/>
              </a:ext>
            </a:extLst>
          </p:cNvPr>
          <p:cNvSpPr/>
          <p:nvPr/>
        </p:nvSpPr>
        <p:spPr>
          <a:xfrm>
            <a:off x="1737372" y="4889237"/>
            <a:ext cx="9915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/>
              <a:t>Dieses Symbol führt auf den vorherigen Entscheidungsbaum.</a:t>
            </a:r>
            <a:endParaRPr lang="de-DE" sz="1400" baseline="30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813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>
                <a:solidFill>
                  <a:srgbClr val="00A97A"/>
                </a:solidFill>
              </a:rPr>
              <a:t>Heidelberger Verlängerungen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In Längen von 10 bis 550 cm erhältlich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Einfaches Verlängern von Infusions-Sets für eine komfortable Infusionstherapie ohne Längeneinschränkung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Keine Flussratenbegrenzung bei allen Standardanwendungen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72029"/>
              </p:ext>
            </p:extLst>
          </p:nvPr>
        </p:nvGraphicFramePr>
        <p:xfrm>
          <a:off x="7646925" y="2047593"/>
          <a:ext cx="4096741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Heidelberger Verlängerung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Schlauchlänge: 10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4097290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12657633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Heidelberger Verlängerung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Schlauchlänge: 15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4097291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12657656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7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>
                <a:latin typeface="Arial"/>
                <a:cs typeface="Arial"/>
              </a:rPr>
              <a:t>Heidelberger Verlängerungen</a:t>
            </a:r>
            <a:endParaRPr lang="de-DE" sz="2800">
              <a:solidFill>
                <a:srgbClr val="7B1387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803412" y="5902492"/>
            <a:ext cx="11396290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– Restvolumen im Schlauch weniger relevant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Grafik 38">
            <a:hlinkClick r:id="rId10"/>
            <a:extLst>
              <a:ext uri="{FF2B5EF4-FFF2-40B4-BE49-F238E27FC236}">
                <a16:creationId xmlns:a16="http://schemas.microsoft.com/office/drawing/2014/main" id="{4D3130C7-DF2D-E883-7BFB-BC5D674C2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7034" t="38588" r="38753" b="37199"/>
          <a:stretch/>
        </p:blipFill>
        <p:spPr>
          <a:xfrm>
            <a:off x="1008158" y="2571687"/>
            <a:ext cx="440551" cy="44055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AEBD2263-59E8-4647-B292-E29177A5A4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397" y="3334262"/>
            <a:ext cx="1159117" cy="1220392"/>
          </a:xfrm>
          <a:prstGeom prst="rect">
            <a:avLst/>
          </a:prstGeom>
        </p:spPr>
      </p:pic>
      <p:sp>
        <p:nvSpPr>
          <p:cNvPr id="3" name="Textfeld 2">
            <a:hlinkClick r:id="rId10"/>
            <a:extLst>
              <a:ext uri="{FF2B5EF4-FFF2-40B4-BE49-F238E27FC236}">
                <a16:creationId xmlns:a16="http://schemas.microsoft.com/office/drawing/2014/main" id="{31697FFB-4772-593E-91F0-3D2CAE2AC5D3}"/>
              </a:ext>
            </a:extLst>
          </p:cNvPr>
          <p:cNvSpPr txBox="1"/>
          <p:nvPr/>
        </p:nvSpPr>
        <p:spPr>
          <a:xfrm>
            <a:off x="8004212" y="4365104"/>
            <a:ext cx="3739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Längen verfügbar</a:t>
            </a:r>
          </a:p>
        </p:txBody>
      </p:sp>
      <p:sp>
        <p:nvSpPr>
          <p:cNvPr id="4" name="Dreieck 64">
            <a:hlinkClick r:id="rId10"/>
            <a:extLst>
              <a:ext uri="{FF2B5EF4-FFF2-40B4-BE49-F238E27FC236}">
                <a16:creationId xmlns:a16="http://schemas.microsoft.com/office/drawing/2014/main" id="{65DC0CF7-B3C1-0A7A-A446-FBD29C3AAC80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528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338552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Primeline</a:t>
            </a:r>
            <a:endParaRPr lang="de-DE" altLang="en-US" sz="1400" dirty="0">
              <a:solidFill>
                <a:srgbClr val="00A97A"/>
              </a:solidFill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Standard Infusionsgerät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Filtermembran mit der Porengröße 15 µm im Tropfkammerboden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Mit integriertem Rückschlagventil </a:t>
            </a:r>
            <a:endParaRPr lang="de-DE" sz="105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</a:rPr>
              <a:t>Druckbeständigkeit: bis 2 bar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16855" y="2414337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16481"/>
              </p:ext>
            </p:extLst>
          </p:nvPr>
        </p:nvGraphicFramePr>
        <p:xfrm>
          <a:off x="7646925" y="2047593"/>
          <a:ext cx="4096741" cy="130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180 cm, mit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Rückschlagventil und arznei-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mittelbeständigem Dreiwegehahn </a:t>
                      </a:r>
                    </a:p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+ 15 cm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4182111 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09694180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Intrafix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</a:t>
            </a:r>
            <a:r>
              <a:rPr lang="de-DE" sz="2800" err="1">
                <a:latin typeface="Arial"/>
                <a:cs typeface="Arial"/>
              </a:rPr>
              <a:t>Primeline</a:t>
            </a:r>
            <a:endParaRPr lang="de-DE" sz="2800" baseline="30000"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3" name="Rechteck 32">
            <a:hlinkClick r:id="" action="ppaction://noaction"/>
            <a:extLst>
              <a:ext uri="{FF2B5EF4-FFF2-40B4-BE49-F238E27FC236}">
                <a16:creationId xmlns:a16="http://schemas.microsoft.com/office/drawing/2014/main" id="{1933FBA6-0162-4B45-8FCC-C12DCB40FCCC}"/>
              </a:ext>
            </a:extLst>
          </p:cNvPr>
          <p:cNvSpPr/>
          <p:nvPr/>
        </p:nvSpPr>
        <p:spPr bwMode="gray">
          <a:xfrm>
            <a:off x="2531607" y="5911466"/>
            <a:ext cx="9660393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Primeline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Gebrauchsfertiges Produkt 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A0BF7C-2E75-5CE3-D33D-4BA4650FCE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9790" y="2950565"/>
            <a:ext cx="1622698" cy="2015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6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66">
            <a:hlinkClick r:id="" action="ppaction://noaction"/>
            <a:extLst>
              <a:ext uri="{FF2B5EF4-FFF2-40B4-BE49-F238E27FC236}">
                <a16:creationId xmlns:a16="http://schemas.microsoft.com/office/drawing/2014/main" id="{2850B57F-894D-CD45-97D9-0C5CD9F567B3}"/>
              </a:ext>
            </a:extLst>
          </p:cNvPr>
          <p:cNvSpPr/>
          <p:nvPr/>
        </p:nvSpPr>
        <p:spPr bwMode="gray">
          <a:xfrm>
            <a:off x="6561564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hteck 65">
            <a:hlinkClick r:id="" action="ppaction://noaction"/>
            <a:extLst>
              <a:ext uri="{FF2B5EF4-FFF2-40B4-BE49-F238E27FC236}">
                <a16:creationId xmlns:a16="http://schemas.microsoft.com/office/drawing/2014/main" id="{F5B67712-78F2-3C4D-B077-AC421D43287A}"/>
              </a:ext>
            </a:extLst>
          </p:cNvPr>
          <p:cNvSpPr/>
          <p:nvPr/>
        </p:nvSpPr>
        <p:spPr bwMode="gray">
          <a:xfrm>
            <a:off x="3814048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hteck 109">
            <a:hlinkClick r:id="" action="ppaction://noaction"/>
            <a:extLst>
              <a:ext uri="{FF2B5EF4-FFF2-40B4-BE49-F238E27FC236}">
                <a16:creationId xmlns:a16="http://schemas.microsoft.com/office/drawing/2014/main" id="{1A8A77D0-A31F-AF4E-9AB9-89419AD2C09A}"/>
              </a:ext>
            </a:extLst>
          </p:cNvPr>
          <p:cNvSpPr/>
          <p:nvPr/>
        </p:nvSpPr>
        <p:spPr bwMode="gray">
          <a:xfrm>
            <a:off x="1066532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3" name="Rechteck 122">
            <a:hlinkClick r:id="rId4" action="ppaction://hlinksldjump"/>
            <a:extLst>
              <a:ext uri="{FF2B5EF4-FFF2-40B4-BE49-F238E27FC236}">
                <a16:creationId xmlns:a16="http://schemas.microsoft.com/office/drawing/2014/main" id="{2A297996-46D7-7A45-924C-3BA462096B6D}"/>
              </a:ext>
            </a:extLst>
          </p:cNvPr>
          <p:cNvSpPr/>
          <p:nvPr/>
        </p:nvSpPr>
        <p:spPr bwMode="gray">
          <a:xfrm>
            <a:off x="15342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</a:t>
            </a:r>
            <a:r>
              <a:rPr lang="de-DE" sz="1200" err="1"/>
              <a:t>Primeline</a:t>
            </a:r>
            <a:r>
              <a:rPr lang="de-DE" sz="1200"/>
              <a:t> </a:t>
            </a:r>
            <a:endParaRPr 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50E6F32-796E-8945-B104-98DC350AEF42}"/>
              </a:ext>
            </a:extLst>
          </p:cNvPr>
          <p:cNvSpPr txBox="1"/>
          <p:nvPr/>
        </p:nvSpPr>
        <p:spPr>
          <a:xfrm>
            <a:off x="6707425" y="4705734"/>
            <a:ext cx="2263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/>
              <a:t>Dreiwegehahn mit / ohne Verlängerungsleitung</a:t>
            </a:r>
          </a:p>
        </p:txBody>
      </p:sp>
      <p:sp>
        <p:nvSpPr>
          <p:cNvPr id="68" name="Rechteck 67">
            <a:hlinkClick r:id="rId5" action="ppaction://hlinksldjump"/>
            <a:extLst>
              <a:ext uri="{FF2B5EF4-FFF2-40B4-BE49-F238E27FC236}">
                <a16:creationId xmlns:a16="http://schemas.microsoft.com/office/drawing/2014/main" id="{B6C30DB5-807C-FA40-BCF8-56A7F6F3AE94}"/>
              </a:ext>
            </a:extLst>
          </p:cNvPr>
          <p:cNvSpPr/>
          <p:nvPr/>
        </p:nvSpPr>
        <p:spPr bwMode="gray">
          <a:xfrm>
            <a:off x="42774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Rückschlagventil </a:t>
            </a:r>
            <a:r>
              <a:rPr lang="de-DE" sz="1200" err="1"/>
              <a:t>Infuvalve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de-DE" sz="1200"/>
          </a:p>
        </p:txBody>
      </p:sp>
      <p:sp>
        <p:nvSpPr>
          <p:cNvPr id="69" name="Rechteck 68">
            <a:hlinkClick r:id="rId6" action="ppaction://hlinksldjump"/>
            <a:extLst>
              <a:ext uri="{FF2B5EF4-FFF2-40B4-BE49-F238E27FC236}">
                <a16:creationId xmlns:a16="http://schemas.microsoft.com/office/drawing/2014/main" id="{62A1B29B-1C37-3240-A060-804B87EC2200}"/>
              </a:ext>
            </a:extLst>
          </p:cNvPr>
          <p:cNvSpPr/>
          <p:nvPr/>
        </p:nvSpPr>
        <p:spPr bwMode="gray">
          <a:xfrm>
            <a:off x="70206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Discofix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r>
              <a:rPr lang="de-DE" sz="1200"/>
              <a:t> C </a:t>
            </a:r>
          </a:p>
        </p:txBody>
      </p:sp>
      <p:sp>
        <p:nvSpPr>
          <p:cNvPr id="56" name="Rechteck 55">
            <a:hlinkClick r:id="" action="ppaction://noaction"/>
            <a:extLst>
              <a:ext uri="{FF2B5EF4-FFF2-40B4-BE49-F238E27FC236}">
                <a16:creationId xmlns:a16="http://schemas.microsoft.com/office/drawing/2014/main" id="{A12ABFBA-E1E3-8C4B-A244-ADEE9A098F69}"/>
              </a:ext>
            </a:extLst>
          </p:cNvPr>
          <p:cNvSpPr/>
          <p:nvPr/>
        </p:nvSpPr>
        <p:spPr bwMode="gray">
          <a:xfrm>
            <a:off x="9309081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hteck 69">
            <a:hlinkClick r:id="rId7" action="ppaction://hlinksldjump"/>
            <a:extLst>
              <a:ext uri="{FF2B5EF4-FFF2-40B4-BE49-F238E27FC236}">
                <a16:creationId xmlns:a16="http://schemas.microsoft.com/office/drawing/2014/main" id="{70E8DC4D-140C-8148-9ED3-32805FAF72FF}"/>
              </a:ext>
            </a:extLst>
          </p:cNvPr>
          <p:cNvSpPr/>
          <p:nvPr/>
        </p:nvSpPr>
        <p:spPr bwMode="gray">
          <a:xfrm>
            <a:off x="9780817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Heidelberger Verlängerung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FCB20D4-7A81-A6CA-A46C-F2B0A855AA79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C946180-9BD5-A3AB-78F0-228144304EC4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8" action="ppaction://hlinksldjump"/>
              <a:extLst>
                <a:ext uri="{FF2B5EF4-FFF2-40B4-BE49-F238E27FC236}">
                  <a16:creationId xmlns:a16="http://schemas.microsoft.com/office/drawing/2014/main" id="{88166BD3-517F-7C73-83C6-67F0DAF79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grpSp>
        <p:nvGrpSpPr>
          <p:cNvPr id="37" name="Gruppieren 36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8" name="Grafik 37">
              <a:hlinkClick r:id="rId11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hteck 44">
            <a:hlinkClick r:id="" action="ppaction://noaction"/>
            <a:extLst>
              <a:ext uri="{FF2B5EF4-FFF2-40B4-BE49-F238E27FC236}">
                <a16:creationId xmlns:a16="http://schemas.microsoft.com/office/drawing/2014/main" id="{A12ABFBA-E1E3-8C4B-A244-ADEE9A098F69}"/>
              </a:ext>
            </a:extLst>
          </p:cNvPr>
          <p:cNvSpPr/>
          <p:nvPr/>
        </p:nvSpPr>
        <p:spPr bwMode="gray">
          <a:xfrm>
            <a:off x="9309080" y="213283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eck 47">
            <a:hlinkClick r:id="rId14" action="ppaction://hlinksldjump"/>
            <a:extLst>
              <a:ext uri="{FF2B5EF4-FFF2-40B4-BE49-F238E27FC236}">
                <a16:creationId xmlns:a16="http://schemas.microsoft.com/office/drawing/2014/main" id="{70E8DC4D-140C-8148-9ED3-32805FAF72FF}"/>
              </a:ext>
            </a:extLst>
          </p:cNvPr>
          <p:cNvSpPr/>
          <p:nvPr/>
        </p:nvSpPr>
        <p:spPr bwMode="gray">
          <a:xfrm>
            <a:off x="9780816" y="23435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  <a:p>
            <a:pPr algn="ctr"/>
            <a:r>
              <a:rPr lang="de-DE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Air P </a:t>
            </a:r>
            <a:endParaRPr 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altLang="en-US" sz="1050">
              <a:solidFill>
                <a:schemeClr val="bg1"/>
              </a:solidFill>
            </a:endParaRPr>
          </a:p>
        </p:txBody>
      </p:sp>
      <p:sp>
        <p:nvSpPr>
          <p:cNvPr id="33" name="Rechteck 32">
            <a:hlinkClick r:id="" action="ppaction://noaction"/>
            <a:extLst>
              <a:ext uri="{FF2B5EF4-FFF2-40B4-BE49-F238E27FC236}">
                <a16:creationId xmlns:a16="http://schemas.microsoft.com/office/drawing/2014/main" id="{1933FBA6-0162-4B45-8FCC-C12DCB40FCCC}"/>
              </a:ext>
            </a:extLst>
          </p:cNvPr>
          <p:cNvSpPr/>
          <p:nvPr/>
        </p:nvSpPr>
        <p:spPr bwMode="gray">
          <a:xfrm>
            <a:off x="2531607" y="5911466"/>
            <a:ext cx="9660393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Primeline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afik 34">
            <a:hlinkClick r:id="rId14" action="ppaction://hlinksldjump"/>
            <a:extLst>
              <a:ext uri="{FF2B5EF4-FFF2-40B4-BE49-F238E27FC236}">
                <a16:creationId xmlns:a16="http://schemas.microsoft.com/office/drawing/2014/main" id="{E0320D80-0440-4923-B241-041E5A5259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07523" y="741760"/>
            <a:ext cx="1158618" cy="1426580"/>
          </a:xfrm>
          <a:prstGeom prst="rect">
            <a:avLst/>
          </a:prstGeom>
        </p:spPr>
      </p:pic>
      <p:pic>
        <p:nvPicPr>
          <p:cNvPr id="36" name="Grafik 35">
            <a:hlinkClick r:id="rId14" action="ppaction://hlinksldjump"/>
            <a:extLst>
              <a:ext uri="{FF2B5EF4-FFF2-40B4-BE49-F238E27FC236}">
                <a16:creationId xmlns:a16="http://schemas.microsoft.com/office/drawing/2014/main" id="{E0320D80-0440-4923-B241-041E5A5259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64975" y="3318057"/>
            <a:ext cx="1158618" cy="1426580"/>
          </a:xfrm>
          <a:prstGeom prst="rect">
            <a:avLst/>
          </a:prstGeom>
        </p:spPr>
      </p:pic>
      <p:pic>
        <p:nvPicPr>
          <p:cNvPr id="40" name="Grafik 39">
            <a:hlinkClick r:id="rId5" action="ppaction://hlinksldjump"/>
            <a:extLst>
              <a:ext uri="{FF2B5EF4-FFF2-40B4-BE49-F238E27FC236}">
                <a16:creationId xmlns:a16="http://schemas.microsoft.com/office/drawing/2014/main" id="{8BDC8BEF-D663-48BA-ABBE-3DB4188A1E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66569" y="3292849"/>
            <a:ext cx="1441830" cy="1476997"/>
          </a:xfrm>
          <a:prstGeom prst="rect">
            <a:avLst/>
          </a:prstGeom>
        </p:spPr>
      </p:pic>
      <p:pic>
        <p:nvPicPr>
          <p:cNvPr id="41" name="Grafik 40">
            <a:hlinkClick r:id="rId6" action="ppaction://hlinksldjump"/>
            <a:extLst>
              <a:ext uri="{FF2B5EF4-FFF2-40B4-BE49-F238E27FC236}">
                <a16:creationId xmlns:a16="http://schemas.microsoft.com/office/drawing/2014/main" id="{1B487091-7C2C-42C0-B457-2B489CA093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06224" y="3428465"/>
            <a:ext cx="1670265" cy="1025899"/>
          </a:xfrm>
          <a:prstGeom prst="rect">
            <a:avLst/>
          </a:prstGeom>
        </p:spPr>
      </p:pic>
      <p:pic>
        <p:nvPicPr>
          <p:cNvPr id="42" name="Grafik 41">
            <a:hlinkClick r:id="rId7" action="ppaction://hlinksldjump"/>
            <a:extLst>
              <a:ext uri="{FF2B5EF4-FFF2-40B4-BE49-F238E27FC236}">
                <a16:creationId xmlns:a16="http://schemas.microsoft.com/office/drawing/2014/main" id="{167364A8-C01A-4516-978C-828BDEE790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72499" y="3188924"/>
            <a:ext cx="1428666" cy="1504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295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338552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Air P 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 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Standard-Infusionsgerät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Filtermembran mit der Porengröße 15 µm im Tropfkammerboden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Druckbeständigkeit: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16855" y="2414337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60116"/>
              </p:ext>
            </p:extLst>
          </p:nvPr>
        </p:nvGraphicFramePr>
        <p:xfrm>
          <a:off x="7646925" y="2047593"/>
          <a:ext cx="4096741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 P 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4062955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07666297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/>
              <a:t>Intrafix</a:t>
            </a:r>
            <a:r>
              <a:rPr lang="de-DE" sz="2800" baseline="30000"/>
              <a:t>®</a:t>
            </a:r>
            <a:r>
              <a:rPr lang="de-DE" sz="2800"/>
              <a:t> Air P </a:t>
            </a:r>
            <a:endParaRPr lang="de-DE" sz="280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7" name="Rechteck 36">
            <a:hlinkClick r:id="" action="ppaction://noaction"/>
            <a:extLst>
              <a:ext uri="{FF2B5EF4-FFF2-40B4-BE49-F238E27FC236}">
                <a16:creationId xmlns:a16="http://schemas.microsoft.com/office/drawing/2014/main" id="{1933FBA6-0162-4B45-8FCC-C12DCB40FCCC}"/>
              </a:ext>
            </a:extLst>
          </p:cNvPr>
          <p:cNvSpPr/>
          <p:nvPr/>
        </p:nvSpPr>
        <p:spPr bwMode="gray">
          <a:xfrm>
            <a:off x="2531607" y="5911466"/>
            <a:ext cx="9660393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Primeline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93DF6E3-6293-4F15-B619-3D9107FD92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9401" y="3046862"/>
            <a:ext cx="1456429" cy="1793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947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338552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Primeline</a:t>
            </a:r>
            <a:endParaRPr lang="de-DE" altLang="en-US" sz="1400" dirty="0">
              <a:solidFill>
                <a:srgbClr val="00A97A"/>
              </a:solidFill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459759"/>
            <a:ext cx="3739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 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519190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76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Standard-Infusionsgerät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Filtermembran mit der Porengröße 15 µm im Tropfkammerboden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Druckbeständigkeit: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Mit integriertem Rückschlagventil verfügbar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DEHP, </a:t>
            </a:r>
            <a:r>
              <a:rPr lang="de-DE" sz="1050" dirty="0" err="1"/>
              <a:t>Neutrapur</a:t>
            </a:r>
            <a:r>
              <a:rPr lang="de-DE" sz="1050" dirty="0"/>
              <a:t>: Nicht hergestellt mit PVC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16855" y="2414337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22115"/>
              </p:ext>
            </p:extLst>
          </p:nvPr>
        </p:nvGraphicFramePr>
        <p:xfrm>
          <a:off x="7646925" y="2047593"/>
          <a:ext cx="4173711" cy="22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78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806971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911956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mit Rückschlagventil,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4063287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00412895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4062981L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00426779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4060407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02559898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9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088776" rtl="0" eaLnBrk="1" latinLnBrk="0" hangingPunct="1"/>
                      <a:r>
                        <a:rPr lang="it-IT" sz="11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it-IT" sz="1100" strike="noStrike" kern="12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1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it-IT" sz="11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Neutrapur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algn="l" defTabSz="1088776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 cm, </a:t>
                      </a:r>
                      <a:r>
                        <a:rPr lang="it-IT" sz="11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Schlauchmaterial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PUR</a:t>
                      </a:r>
                      <a:endParaRPr lang="de-DE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dirty="0"/>
                        <a:t>4062191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dirty="0"/>
                        <a:t>00183182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49467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Intrafix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</a:t>
            </a:r>
            <a:r>
              <a:rPr lang="de-DE" sz="2800" err="1">
                <a:latin typeface="Arial"/>
                <a:cs typeface="Arial"/>
              </a:rPr>
              <a:t>Primeline</a:t>
            </a:r>
            <a:endParaRPr lang="de-DE" sz="2800"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7" name="Rechteck 36">
            <a:hlinkClick r:id="" action="ppaction://noaction"/>
            <a:extLst>
              <a:ext uri="{FF2B5EF4-FFF2-40B4-BE49-F238E27FC236}">
                <a16:creationId xmlns:a16="http://schemas.microsoft.com/office/drawing/2014/main" id="{1933FBA6-0162-4B45-8FCC-C12DCB40FCCC}"/>
              </a:ext>
            </a:extLst>
          </p:cNvPr>
          <p:cNvSpPr/>
          <p:nvPr/>
        </p:nvSpPr>
        <p:spPr bwMode="gray">
          <a:xfrm>
            <a:off x="2531607" y="5911466"/>
            <a:ext cx="9660393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Primeline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C93DF6E3-6293-4F15-B619-3D9107FD92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9401" y="3046862"/>
            <a:ext cx="1456429" cy="1793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038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Infuvalve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Rückschlagventil 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 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08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Rückschlagventil zur </a:t>
            </a:r>
            <a:r>
              <a:rPr lang="de-DE" sz="1050" dirty="0" err="1"/>
              <a:t>Konnektion</a:t>
            </a:r>
            <a:r>
              <a:rPr lang="de-DE" sz="1050" dirty="0"/>
              <a:t> mit Infusionssystemen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Verhindert den Rückfluss von Flüssigkeiten und Blut in die IV-Infusionsleitung während der Parallelinfusion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b="1" dirty="0"/>
              <a:t>Technische Daten:</a:t>
            </a:r>
            <a:br>
              <a:rPr lang="de-DE" sz="1050" dirty="0"/>
            </a:br>
            <a:r>
              <a:rPr lang="de-DE" sz="1050" dirty="0"/>
              <a:t>- Minimaler Schließstrom: ≤ 0,1 ml/h</a:t>
            </a:r>
            <a:br>
              <a:rPr lang="de-DE" sz="1050" dirty="0"/>
            </a:br>
            <a:r>
              <a:rPr lang="de-DE" sz="1050" dirty="0"/>
              <a:t>- Öffnungsdruck: ≤ 20 mbar </a:t>
            </a:r>
            <a:br>
              <a:rPr lang="de-DE" sz="1050" dirty="0"/>
            </a:br>
            <a:r>
              <a:rPr lang="de-DE" sz="1050" dirty="0"/>
              <a:t>- Durchflussrate: &gt; 90 ml/Minute Glucose 40% </a:t>
            </a:r>
            <a:br>
              <a:rPr lang="de-DE" sz="1050" dirty="0"/>
            </a:br>
            <a:r>
              <a:rPr lang="de-DE" sz="1050" dirty="0"/>
              <a:t>- Durchflussrate: &gt; 100 ml/Minute mit NaCl 0,9%  </a:t>
            </a:r>
            <a:br>
              <a:rPr lang="de-DE" sz="1050" dirty="0"/>
            </a:br>
            <a:r>
              <a:rPr lang="de-DE" sz="1050" dirty="0"/>
              <a:t>- Druckbeständig bis 2 bar</a:t>
            </a:r>
            <a:br>
              <a:rPr lang="de-DE" sz="1050" dirty="0"/>
            </a:br>
            <a:r>
              <a:rPr lang="de-DE" sz="1050" dirty="0"/>
              <a:t>- Nicht hergestellt mit Latex/Naturkautschuk, PVC, DEHP oder BPA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73508"/>
              </p:ext>
            </p:extLst>
          </p:nvPr>
        </p:nvGraphicFramePr>
        <p:xfrm>
          <a:off x="7646925" y="2047593"/>
          <a:ext cx="43610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947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843185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952882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Infuvalve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Rückschlagventil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4094000N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02232430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7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Infuvalve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Rückschlagventil</a:t>
            </a:r>
            <a:endParaRPr lang="de-DE" sz="2800" baseline="30000"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7" name="Rechteck 36">
            <a:hlinkClick r:id="" action="ppaction://noaction"/>
            <a:extLst>
              <a:ext uri="{FF2B5EF4-FFF2-40B4-BE49-F238E27FC236}">
                <a16:creationId xmlns:a16="http://schemas.microsoft.com/office/drawing/2014/main" id="{1933FBA6-0162-4B45-8FCC-C12DCB40FCCC}"/>
              </a:ext>
            </a:extLst>
          </p:cNvPr>
          <p:cNvSpPr/>
          <p:nvPr/>
        </p:nvSpPr>
        <p:spPr bwMode="gray">
          <a:xfrm>
            <a:off x="2531607" y="5911466"/>
            <a:ext cx="9660393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Primeline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08158" y="2555039"/>
            <a:ext cx="935263" cy="457200"/>
            <a:chOff x="5131655" y="6400800"/>
            <a:chExt cx="935263" cy="457200"/>
          </a:xfrm>
        </p:grpSpPr>
        <p:pic>
          <p:nvPicPr>
            <p:cNvPr id="38" name="Grafik 37">
              <a:hlinkClick r:id="rId10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39" name="Grafik 38">
              <a:hlinkClick r:id="rId13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F68D5616-A166-429C-93FF-DC88705F90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6701" y="3205959"/>
            <a:ext cx="1441830" cy="1476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70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338552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Discofix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C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Arzneimittelbeständige Mehrwegehahnsysteme für Infusionstherapie und Monitoring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Zur Applikation von Medikamenten und Arzneimitteln wie Anästhetika, Zytostatika, Antibiotika, </a:t>
            </a:r>
            <a:r>
              <a:rPr lang="de-DE" sz="1050" dirty="0" err="1"/>
              <a:t>Narkoleptika</a:t>
            </a:r>
            <a:r>
              <a:rPr lang="de-DE" sz="1050" dirty="0"/>
              <a:t>, Immunsuppressiva und Lipiden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Undichtigkeiten durch Spannungsrisse werden verhindert, was das Risiko von Kontamination und Luftembolie reduziert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Kontrolle der 45°-Position durch "Klick„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Druckbeständig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Latex, PVC und DEHP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Verfügbar auch mit Verlängerungsleitung aus PUR oder PVC (nicht hergestellt mit DEHP)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pic>
        <p:nvPicPr>
          <p:cNvPr id="29" name="Grafik 28">
            <a:hlinkClick r:id="rId7"/>
            <a:extLst>
              <a:ext uri="{FF2B5EF4-FFF2-40B4-BE49-F238E27FC236}">
                <a16:creationId xmlns:a16="http://schemas.microsoft.com/office/drawing/2014/main" id="{4D3130C7-DF2D-E883-7BFB-BC5D674C2B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7034" t="38588" r="38753" b="37199"/>
          <a:stretch/>
        </p:blipFill>
        <p:spPr>
          <a:xfrm>
            <a:off x="1016855" y="2430985"/>
            <a:ext cx="440551" cy="440552"/>
          </a:xfrm>
          <a:prstGeom prst="rect">
            <a:avLst/>
          </a:prstGeom>
        </p:spPr>
      </p:pic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72477"/>
              </p:ext>
            </p:extLst>
          </p:nvPr>
        </p:nvGraphicFramePr>
        <p:xfrm>
          <a:off x="7646925" y="2047593"/>
          <a:ext cx="4096741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blau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16494C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03672131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blau mit </a:t>
                      </a:r>
                    </a:p>
                    <a:p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Verlängerungsleitung 10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16500C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03672579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0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Discofix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C mit /ohne Verlängerungsleitung</a:t>
            </a:r>
            <a:endParaRPr lang="de-DE" sz="2800" baseline="30000"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3592E10-D86D-4300-B6C2-5F3124C367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2483" y="3366584"/>
            <a:ext cx="1670265" cy="1025899"/>
          </a:xfrm>
          <a:prstGeom prst="rect">
            <a:avLst/>
          </a:prstGeom>
        </p:spPr>
      </p:pic>
      <p:sp>
        <p:nvSpPr>
          <p:cNvPr id="38" name="Rechteck 37">
            <a:hlinkClick r:id="" action="ppaction://noaction"/>
            <a:extLst>
              <a:ext uri="{FF2B5EF4-FFF2-40B4-BE49-F238E27FC236}">
                <a16:creationId xmlns:a16="http://schemas.microsoft.com/office/drawing/2014/main" id="{1933FBA6-0162-4B45-8FCC-C12DCB40FCCC}"/>
              </a:ext>
            </a:extLst>
          </p:cNvPr>
          <p:cNvSpPr/>
          <p:nvPr/>
        </p:nvSpPr>
        <p:spPr bwMode="gray">
          <a:xfrm>
            <a:off x="2531607" y="5911466"/>
            <a:ext cx="9660393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Primeline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9F03657-5C5E-E316-F83A-7C563FC883A3}"/>
              </a:ext>
            </a:extLst>
          </p:cNvPr>
          <p:cNvGrpSpPr/>
          <p:nvPr/>
        </p:nvGrpSpPr>
        <p:grpSpPr>
          <a:xfrm>
            <a:off x="7667693" y="4365104"/>
            <a:ext cx="4075973" cy="292388"/>
            <a:chOff x="7667693" y="4365104"/>
            <a:chExt cx="4075973" cy="292388"/>
          </a:xfrm>
        </p:grpSpPr>
        <p:sp>
          <p:nvSpPr>
            <p:cNvPr id="4" name="Textfeld 3">
              <a:hlinkClick r:id="rId7"/>
              <a:extLst>
                <a:ext uri="{FF2B5EF4-FFF2-40B4-BE49-F238E27FC236}">
                  <a16:creationId xmlns:a16="http://schemas.microsoft.com/office/drawing/2014/main" id="{324B7DE1-CF35-15B9-1CBE-C6C6064F5FDD}"/>
                </a:ext>
              </a:extLst>
            </p:cNvPr>
            <p:cNvSpPr txBox="1"/>
            <p:nvPr/>
          </p:nvSpPr>
          <p:spPr>
            <a:xfrm>
              <a:off x="8004212" y="4365104"/>
              <a:ext cx="373945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100" u="sng" dirty="0">
                  <a:solidFill>
                    <a:srgbClr val="00A97A"/>
                  </a:solidFill>
                </a:rPr>
                <a:t>Weitere Farben / Schlauchlängen verfügbar</a:t>
              </a:r>
              <a:endParaRPr lang="de-DE" sz="1100" u="sng" dirty="0">
                <a:solidFill>
                  <a:srgbClr val="00A97A"/>
                </a:solidFill>
                <a:cs typeface="Arial"/>
              </a:endParaRPr>
            </a:p>
          </p:txBody>
        </p:sp>
        <p:sp>
          <p:nvSpPr>
            <p:cNvPr id="7" name="Dreieck 64">
              <a:extLst>
                <a:ext uri="{FF2B5EF4-FFF2-40B4-BE49-F238E27FC236}">
                  <a16:creationId xmlns:a16="http://schemas.microsoft.com/office/drawing/2014/main" id="{E5C420A2-41A9-BF8C-C39F-C73C1F23E57F}"/>
                </a:ext>
              </a:extLst>
            </p:cNvPr>
            <p:cNvSpPr/>
            <p:nvPr/>
          </p:nvSpPr>
          <p:spPr bwMode="gray">
            <a:xfrm rot="5400000">
              <a:off x="7649771" y="4415534"/>
              <a:ext cx="259880" cy="224035"/>
            </a:xfrm>
            <a:prstGeom prst="triangle">
              <a:avLst/>
            </a:prstGeom>
            <a:solidFill>
              <a:srgbClr val="00A97A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8640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>
                <a:solidFill>
                  <a:srgbClr val="00A97A"/>
                </a:solidFill>
              </a:rPr>
              <a:t>Heidelberger Verlängerungen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In Längen von 10 bis 550 cm erhältlich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Einfaches Verlängern von Infusions-Sets für eine komfortable Infusionstherapie ohne Längeneinschränkung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Keine Flussratenbegrenzung bei allen Standardanwendungen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/>
        </p:nvGraphicFramePr>
        <p:xfrm>
          <a:off x="7646925" y="2047593"/>
          <a:ext cx="4096741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Heidelberger Verlängerung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Schlauchlänge: 10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4097290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12657633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Heidelberger Verlängerung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Schlauchlänge: 15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4097291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12657656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7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>
                <a:latin typeface="Arial"/>
                <a:cs typeface="Arial"/>
              </a:rPr>
              <a:t>Heidelberger Verlängerungen</a:t>
            </a:r>
            <a:endParaRPr lang="de-DE" sz="2800">
              <a:solidFill>
                <a:srgbClr val="7B1387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39" name="Grafik 38">
            <a:hlinkClick r:id="rId10"/>
            <a:extLst>
              <a:ext uri="{FF2B5EF4-FFF2-40B4-BE49-F238E27FC236}">
                <a16:creationId xmlns:a16="http://schemas.microsoft.com/office/drawing/2014/main" id="{4D3130C7-DF2D-E883-7BFB-BC5D674C2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7034" t="38588" r="38753" b="37199"/>
          <a:stretch/>
        </p:blipFill>
        <p:spPr>
          <a:xfrm>
            <a:off x="1008158" y="2571687"/>
            <a:ext cx="440551" cy="44055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AEBD2263-59E8-4647-B292-E29177A5A4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397" y="3334262"/>
            <a:ext cx="1159117" cy="1220392"/>
          </a:xfrm>
          <a:prstGeom prst="rect">
            <a:avLst/>
          </a:prstGeom>
        </p:spPr>
      </p:pic>
      <p:sp>
        <p:nvSpPr>
          <p:cNvPr id="28" name="Rechteck 27">
            <a:hlinkClick r:id="" action="ppaction://noaction"/>
            <a:extLst>
              <a:ext uri="{FF2B5EF4-FFF2-40B4-BE49-F238E27FC236}">
                <a16:creationId xmlns:a16="http://schemas.microsoft.com/office/drawing/2014/main" id="{1933FBA6-0162-4B45-8FCC-C12DCB40FCCC}"/>
              </a:ext>
            </a:extLst>
          </p:cNvPr>
          <p:cNvSpPr/>
          <p:nvPr/>
        </p:nvSpPr>
        <p:spPr bwMode="gray">
          <a:xfrm>
            <a:off x="2531607" y="5911466"/>
            <a:ext cx="9660393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Primeline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 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hlinkClick r:id="rId10"/>
            <a:extLst>
              <a:ext uri="{FF2B5EF4-FFF2-40B4-BE49-F238E27FC236}">
                <a16:creationId xmlns:a16="http://schemas.microsoft.com/office/drawing/2014/main" id="{A912FEAF-4B17-ECC5-1D4C-181913E8807C}"/>
              </a:ext>
            </a:extLst>
          </p:cNvPr>
          <p:cNvSpPr txBox="1"/>
          <p:nvPr/>
        </p:nvSpPr>
        <p:spPr>
          <a:xfrm>
            <a:off x="8004212" y="4365104"/>
            <a:ext cx="3739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Längen verfügbar</a:t>
            </a:r>
          </a:p>
        </p:txBody>
      </p:sp>
      <p:sp>
        <p:nvSpPr>
          <p:cNvPr id="4" name="Dreieck 64">
            <a:hlinkClick r:id="rId10"/>
            <a:extLst>
              <a:ext uri="{FF2B5EF4-FFF2-40B4-BE49-F238E27FC236}">
                <a16:creationId xmlns:a16="http://schemas.microsoft.com/office/drawing/2014/main" id="{41C21C53-DF93-0BAE-436D-C8D5FBAB912A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290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65">
            <a:hlinkClick r:id="" action="ppaction://noaction"/>
            <a:extLst>
              <a:ext uri="{FF2B5EF4-FFF2-40B4-BE49-F238E27FC236}">
                <a16:creationId xmlns:a16="http://schemas.microsoft.com/office/drawing/2014/main" id="{F5B67712-78F2-3C4D-B077-AC421D43287A}"/>
              </a:ext>
            </a:extLst>
          </p:cNvPr>
          <p:cNvSpPr/>
          <p:nvPr/>
        </p:nvSpPr>
        <p:spPr bwMode="gray">
          <a:xfrm>
            <a:off x="3814048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hteck 109">
            <a:hlinkClick r:id="" action="ppaction://noaction"/>
            <a:extLst>
              <a:ext uri="{FF2B5EF4-FFF2-40B4-BE49-F238E27FC236}">
                <a16:creationId xmlns:a16="http://schemas.microsoft.com/office/drawing/2014/main" id="{1A8A77D0-A31F-AF4E-9AB9-89419AD2C09A}"/>
              </a:ext>
            </a:extLst>
          </p:cNvPr>
          <p:cNvSpPr/>
          <p:nvPr/>
        </p:nvSpPr>
        <p:spPr bwMode="gray">
          <a:xfrm>
            <a:off x="1066532" y="2789580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3" name="Rechteck 122">
            <a:hlinkClick r:id="rId4" action="ppaction://hlinksldjump"/>
            <a:extLst>
              <a:ext uri="{FF2B5EF4-FFF2-40B4-BE49-F238E27FC236}">
                <a16:creationId xmlns:a16="http://schemas.microsoft.com/office/drawing/2014/main" id="{2A297996-46D7-7A45-924C-3BA462096B6D}"/>
              </a:ext>
            </a:extLst>
          </p:cNvPr>
          <p:cNvSpPr/>
          <p:nvPr/>
        </p:nvSpPr>
        <p:spPr bwMode="gray">
          <a:xfrm>
            <a:off x="15342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ProSet</a:t>
            </a:r>
            <a:r>
              <a:rPr lang="de-DE" sz="1200"/>
              <a:t> </a:t>
            </a:r>
            <a:r>
              <a:rPr lang="de-DE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</a:t>
            </a:r>
            <a:r>
              <a:rPr lang="de-DE" sz="1200" err="1"/>
              <a:t>Primeline</a:t>
            </a:r>
            <a:endParaRPr lang="de-DE" altLang="en-US" sz="1200">
              <a:solidFill>
                <a:schemeClr val="bg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A607B8D-EA39-5749-8114-1583F543383A}"/>
              </a:ext>
            </a:extLst>
          </p:cNvPr>
          <p:cNvSpPr txBox="1"/>
          <p:nvPr/>
        </p:nvSpPr>
        <p:spPr>
          <a:xfrm>
            <a:off x="1181948" y="4767386"/>
            <a:ext cx="22637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/>
              <a:t>Typ TIVA</a:t>
            </a:r>
            <a:endParaRPr lang="de-DE" altLang="en-US" sz="100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F85DDD2-CAB2-8E4A-B974-1E6A453A7BCB}"/>
              </a:ext>
            </a:extLst>
          </p:cNvPr>
          <p:cNvSpPr txBox="1"/>
          <p:nvPr/>
        </p:nvSpPr>
        <p:spPr>
          <a:xfrm>
            <a:off x="3962889" y="4767386"/>
            <a:ext cx="22637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/>
              <a:t>Typ TIVA</a:t>
            </a:r>
            <a:endParaRPr lang="de-DE" altLang="en-US" sz="1000"/>
          </a:p>
        </p:txBody>
      </p:sp>
      <p:sp>
        <p:nvSpPr>
          <p:cNvPr id="68" name="Rechteck 67">
            <a:hlinkClick r:id="rId5" action="ppaction://hlinksldjump"/>
            <a:extLst>
              <a:ext uri="{FF2B5EF4-FFF2-40B4-BE49-F238E27FC236}">
                <a16:creationId xmlns:a16="http://schemas.microsoft.com/office/drawing/2014/main" id="{B6C30DB5-807C-FA40-BCF8-56A7F6F3AE94}"/>
              </a:ext>
            </a:extLst>
          </p:cNvPr>
          <p:cNvSpPr/>
          <p:nvPr/>
        </p:nvSpPr>
        <p:spPr bwMode="gray">
          <a:xfrm>
            <a:off x="4277484" y="2599732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ProSet</a:t>
            </a:r>
            <a:r>
              <a:rPr lang="de-DE" sz="1200"/>
              <a:t> </a:t>
            </a:r>
            <a:r>
              <a:rPr lang="de-DE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</a:t>
            </a:r>
            <a:r>
              <a:rPr lang="de-DE" sz="1200" err="1"/>
              <a:t>SafeSet</a:t>
            </a:r>
            <a:endParaRPr lang="de-DE" altLang="en-US" sz="1200">
              <a:solidFill>
                <a:schemeClr val="bg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FCB20D4-7A81-A6CA-A46C-F2B0A855AA79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C946180-9BD5-A3AB-78F0-228144304EC4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6" action="ppaction://hlinksldjump"/>
              <a:extLst>
                <a:ext uri="{FF2B5EF4-FFF2-40B4-BE49-F238E27FC236}">
                  <a16:creationId xmlns:a16="http://schemas.microsoft.com/office/drawing/2014/main" id="{88166BD3-517F-7C73-83C6-67F0DAF79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16B0781-1FFF-40BB-90B0-A0E9659C8A4F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Gebrauchsfertiges Produkt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8" name="Grafik 37">
              <a:hlinkClick r:id="rId9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Grafik 21">
            <a:hlinkClick r:id="rId4" action="ppaction://hlinksldjump"/>
            <a:extLst>
              <a:ext uri="{FF2B5EF4-FFF2-40B4-BE49-F238E27FC236}">
                <a16:creationId xmlns:a16="http://schemas.microsoft.com/office/drawing/2014/main" id="{2564BBA4-2622-458C-A2B9-31678EBCF5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0639" y="3127367"/>
            <a:ext cx="1548172" cy="1634181"/>
          </a:xfrm>
          <a:prstGeom prst="rect">
            <a:avLst/>
          </a:prstGeom>
        </p:spPr>
      </p:pic>
      <p:pic>
        <p:nvPicPr>
          <p:cNvPr id="23" name="Grafik 22">
            <a:hlinkClick r:id="rId5" action="ppaction://hlinksldjump"/>
            <a:extLst>
              <a:ext uri="{FF2B5EF4-FFF2-40B4-BE49-F238E27FC236}">
                <a16:creationId xmlns:a16="http://schemas.microsoft.com/office/drawing/2014/main" id="{4EBC4DAB-E0C8-4AB4-8342-59ACFE8AA1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6756" y="3132454"/>
            <a:ext cx="1381456" cy="1462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374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ProSet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Primeline</a:t>
            </a:r>
            <a:r>
              <a:rPr lang="de-DE" altLang="en-US" sz="1400" dirty="0">
                <a:solidFill>
                  <a:srgbClr val="00A97A"/>
                </a:solidFill>
              </a:rPr>
              <a:t> Typ TIVA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>
                <a:solidFill>
                  <a:srgbClr val="00B482"/>
                </a:solidFill>
              </a:rPr>
              <a:t>Hinweis für die Anwendung der TIVA-Sets: </a:t>
            </a:r>
            <a:r>
              <a:rPr lang="de-DE" sz="1100">
                <a:solidFill>
                  <a:srgbClr val="00B482"/>
                </a:solidFill>
              </a:rPr>
              <a:t>Durch Lagerung, Transport und Sterilisation können sich </a:t>
            </a:r>
            <a:r>
              <a:rPr lang="de-DE" sz="1100" err="1">
                <a:solidFill>
                  <a:srgbClr val="00B482"/>
                </a:solidFill>
              </a:rPr>
              <a:t>vorkonnektierte</a:t>
            </a:r>
            <a:r>
              <a:rPr lang="de-DE" sz="1100">
                <a:solidFill>
                  <a:srgbClr val="00B482"/>
                </a:solidFill>
              </a:rPr>
              <a:t> Verbindungen gelockert haben, deshalb ist es erforderlich, dass vor Benutzung des Infusions-Regimes die Lock-Verbindungen manuell nachgezogen werden (gängige Praxis).</a:t>
            </a:r>
            <a:endParaRPr lang="de-DE" sz="1100">
              <a:solidFill>
                <a:srgbClr val="00B4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76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Infusionsgerät </a:t>
            </a:r>
            <a:r>
              <a:rPr lang="de-DE" sz="1050" dirty="0" err="1"/>
              <a:t>Intrafix</a:t>
            </a:r>
            <a:r>
              <a:rPr lang="de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050" dirty="0"/>
              <a:t> </a:t>
            </a:r>
            <a:r>
              <a:rPr lang="de-DE" sz="1050" dirty="0" err="1"/>
              <a:t>Primeline</a:t>
            </a:r>
            <a:endParaRPr lang="de-DE" sz="1050" dirty="0"/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Filtermembran mit der Porengröße 15 µm im Tropfkammerboden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Mit Rückschlagventilen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2 bzw. 3 Dreiwegehähnen </a:t>
            </a:r>
            <a:r>
              <a:rPr lang="de-DE" sz="1050" dirty="0" err="1">
                <a:solidFill>
                  <a:srgbClr val="333333"/>
                </a:solidFill>
                <a:latin typeface="Arial" panose="020B0604020202020204" pitchFamily="34" charset="0"/>
              </a:rPr>
              <a:t>Discofix</a:t>
            </a:r>
            <a:r>
              <a:rPr lang="de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 C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2 bzw. 3 Anschlussleitungen 150 cm mit Rückschlagventil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Verlängerungsleitung 15 cm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45591"/>
              </p:ext>
            </p:extLst>
          </p:nvPr>
        </p:nvGraphicFramePr>
        <p:xfrm>
          <a:off x="7646925" y="2047593"/>
          <a:ext cx="4096741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TIVA-Set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2-fach, mit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4187008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06722711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TIVA-Set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endParaRPr lang="de-DE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2-fach, mit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Anschlussleitungen: 250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4187007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18138101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TIVA-Set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3-fach, mit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4187010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06722728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9987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7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sz="2800"/>
          </a:p>
          <a:p>
            <a:endParaRPr lang="de-DE" sz="2800"/>
          </a:p>
          <a:p>
            <a:endParaRPr lang="de-DE" sz="2800"/>
          </a:p>
          <a:p>
            <a:r>
              <a:rPr lang="de-DE" sz="2800" err="1"/>
              <a:t>ProSet</a:t>
            </a:r>
            <a:r>
              <a:rPr lang="de-DE" sz="2800"/>
              <a:t> </a:t>
            </a:r>
            <a:r>
              <a:rPr lang="de-DE" sz="2800" err="1"/>
              <a:t>Intrafix</a:t>
            </a:r>
            <a:r>
              <a:rPr lang="de-DE" sz="2800" baseline="30000"/>
              <a:t>®</a:t>
            </a:r>
            <a:r>
              <a:rPr lang="de-DE" sz="2800"/>
              <a:t> </a:t>
            </a:r>
            <a:r>
              <a:rPr lang="de-DE" sz="2800" err="1"/>
              <a:t>Primeline</a:t>
            </a:r>
            <a:r>
              <a:rPr lang="de-DE" sz="2800"/>
              <a:t> Typ TIVA </a:t>
            </a:r>
          </a:p>
          <a:p>
            <a:r>
              <a:rPr lang="de-DE" sz="2800"/>
              <a:t>2-fach und 3-fach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08158" y="2555039"/>
            <a:ext cx="935263" cy="457200"/>
            <a:chOff x="5131655" y="6400800"/>
            <a:chExt cx="935263" cy="457200"/>
          </a:xfrm>
        </p:grpSpPr>
        <p:pic>
          <p:nvPicPr>
            <p:cNvPr id="38" name="Grafik 37">
              <a:hlinkClick r:id="rId10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39" name="Grafik 38">
              <a:hlinkClick r:id="rId13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pic>
        <p:nvPicPr>
          <p:cNvPr id="40" name="Grafik 39">
            <a:hlinkClick r:id="rId16" action="ppaction://hlinksldjump"/>
            <a:extLst>
              <a:ext uri="{FF2B5EF4-FFF2-40B4-BE49-F238E27FC236}">
                <a16:creationId xmlns:a16="http://schemas.microsoft.com/office/drawing/2014/main" id="{40C7AFDF-923A-46AE-BC08-28D683C10BB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9335" y="3125683"/>
            <a:ext cx="1548172" cy="16341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71DBBE0-F020-3475-4A1E-24CC9ABC949E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Gebrauchsfertiges Produkt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10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E2CA8F7-FF36-8339-056D-F554EC80783C}"/>
              </a:ext>
            </a:extLst>
          </p:cNvPr>
          <p:cNvSpPr/>
          <p:nvPr/>
        </p:nvSpPr>
        <p:spPr bwMode="gray">
          <a:xfrm>
            <a:off x="803412" y="1"/>
            <a:ext cx="4500500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Entscheidungsbäume Infusionstherapie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2064" y="656692"/>
            <a:ext cx="4896546" cy="1109092"/>
          </a:xfrm>
        </p:spPr>
        <p:txBody>
          <a:bodyPr/>
          <a:lstStyle/>
          <a:p>
            <a:r>
              <a:rPr lang="de-DE"/>
              <a:t>Inhaltsverzeichnis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672064" y="2096852"/>
            <a:ext cx="4036242" cy="3636498"/>
            <a:chOff x="3283894" y="2182548"/>
            <a:chExt cx="4036242" cy="3636498"/>
          </a:xfrm>
        </p:grpSpPr>
        <p:sp>
          <p:nvSpPr>
            <p:cNvPr id="8" name="Rechteck 7">
              <a:hlinkClick r:id="" action="ppaction://noaction"/>
              <a:extLst>
                <a:ext uri="{FF2B5EF4-FFF2-40B4-BE49-F238E27FC236}">
                  <a16:creationId xmlns:a16="http://schemas.microsoft.com/office/drawing/2014/main" id="{C2792A9A-7FCA-224C-B904-E8ECF32165B0}"/>
                </a:ext>
              </a:extLst>
            </p:cNvPr>
            <p:cNvSpPr/>
            <p:nvPr/>
          </p:nvSpPr>
          <p:spPr bwMode="gray">
            <a:xfrm>
              <a:off x="3283896" y="2182548"/>
              <a:ext cx="4036240" cy="565433"/>
            </a:xfrm>
            <a:prstGeom prst="rect">
              <a:avLst/>
            </a:prstGeom>
            <a:noFill/>
            <a:ln w="25400" cap="flat" cmpd="sng" algn="ctr">
              <a:solidFill>
                <a:srgbClr val="00B482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Chemotherapie</a:t>
              </a:r>
            </a:p>
          </p:txBody>
        </p:sp>
        <p:sp>
          <p:nvSpPr>
            <p:cNvPr id="9" name="Rechteck 8">
              <a:hlinkClick r:id="" action="ppaction://noaction"/>
              <a:extLst>
                <a:ext uri="{FF2B5EF4-FFF2-40B4-BE49-F238E27FC236}">
                  <a16:creationId xmlns:a16="http://schemas.microsoft.com/office/drawing/2014/main" id="{42988A60-1086-1E4E-A420-2EF4CC481370}"/>
                </a:ext>
              </a:extLst>
            </p:cNvPr>
            <p:cNvSpPr/>
            <p:nvPr/>
          </p:nvSpPr>
          <p:spPr bwMode="gray">
            <a:xfrm>
              <a:off x="3283894" y="2971911"/>
              <a:ext cx="4036242" cy="565433"/>
            </a:xfrm>
            <a:prstGeom prst="rect">
              <a:avLst/>
            </a:prstGeom>
            <a:noFill/>
            <a:ln w="25400" cap="flat" cmpd="sng" algn="ctr">
              <a:solidFill>
                <a:srgbClr val="00B482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Parenterale Ernährung</a:t>
              </a:r>
            </a:p>
          </p:txBody>
        </p:sp>
        <p:sp>
          <p:nvSpPr>
            <p:cNvPr id="10" name="Rechteck 9">
              <a:hlinkClick r:id="" action="ppaction://noaction"/>
              <a:extLst>
                <a:ext uri="{FF2B5EF4-FFF2-40B4-BE49-F238E27FC236}">
                  <a16:creationId xmlns:a16="http://schemas.microsoft.com/office/drawing/2014/main" id="{8671CBFF-ECBD-ED4C-989D-635171420D4B}"/>
                </a:ext>
              </a:extLst>
            </p:cNvPr>
            <p:cNvSpPr/>
            <p:nvPr/>
          </p:nvSpPr>
          <p:spPr bwMode="gray">
            <a:xfrm>
              <a:off x="3283894" y="3739438"/>
              <a:ext cx="4036242" cy="565433"/>
            </a:xfrm>
            <a:prstGeom prst="rect">
              <a:avLst/>
            </a:prstGeom>
            <a:noFill/>
            <a:ln w="25400" cap="flat" cmpd="sng" algn="ctr">
              <a:solidFill>
                <a:srgbClr val="00B482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 fontAlgn="base"/>
              <a:r>
                <a:rPr lang="en-GB" sz="160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Kurzinfusionstherapie</a:t>
              </a:r>
              <a:r>
                <a:rPr lang="en-GB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 </a:t>
              </a:r>
              <a:r>
                <a:rPr lang="en-GB" sz="160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Antibiotikagabe</a:t>
              </a:r>
              <a:r>
                <a:rPr lang="en-GB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​</a:t>
              </a:r>
            </a:p>
          </p:txBody>
        </p:sp>
        <p:sp>
          <p:nvSpPr>
            <p:cNvPr id="11" name="Rechteck 10">
              <a:hlinkClick r:id="" action="ppaction://noaction"/>
              <a:extLst>
                <a:ext uri="{FF2B5EF4-FFF2-40B4-BE49-F238E27FC236}">
                  <a16:creationId xmlns:a16="http://schemas.microsoft.com/office/drawing/2014/main" id="{E52CF231-F85C-4335-91BF-C11910113FC4}"/>
                </a:ext>
              </a:extLst>
            </p:cNvPr>
            <p:cNvSpPr/>
            <p:nvPr/>
          </p:nvSpPr>
          <p:spPr bwMode="gray">
            <a:xfrm>
              <a:off x="3283894" y="4496525"/>
              <a:ext cx="4036242" cy="565433"/>
            </a:xfrm>
            <a:prstGeom prst="rect">
              <a:avLst/>
            </a:prstGeom>
            <a:noFill/>
            <a:ln w="25400" cap="flat" cmpd="sng" algn="ctr">
              <a:solidFill>
                <a:srgbClr val="00B482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 fontAlgn="base"/>
              <a:r>
                <a:rPr lang="en-GB" sz="1600" b="0" i="0" u="none" strike="noStrike">
                  <a:solidFill>
                    <a:schemeClr val="tx1"/>
                  </a:solidFill>
                  <a:effectLst/>
                </a:rPr>
                <a:t>Infusions- und </a:t>
              </a:r>
              <a:r>
                <a:rPr lang="en-GB" sz="1600" b="0" i="0" u="none" strike="noStrike" err="1">
                  <a:solidFill>
                    <a:schemeClr val="tx1"/>
                  </a:solidFill>
                  <a:effectLst/>
                </a:rPr>
                <a:t>Arzneimitteltherapie</a:t>
              </a:r>
              <a:endParaRPr lang="en-GB" sz="16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Rechtec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6B252278-0B00-4E49-B9AF-4F51B2AF00FD}"/>
                </a:ext>
              </a:extLst>
            </p:cNvPr>
            <p:cNvSpPr/>
            <p:nvPr/>
          </p:nvSpPr>
          <p:spPr bwMode="gray">
            <a:xfrm>
              <a:off x="3283894" y="5253613"/>
              <a:ext cx="4036242" cy="565433"/>
            </a:xfrm>
            <a:prstGeom prst="rect">
              <a:avLst/>
            </a:prstGeom>
            <a:solidFill>
              <a:srgbClr val="F5D0FC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 fontAlgn="base"/>
              <a:r>
                <a:rPr lang="en-GB" sz="1600" b="0" i="0" u="none" strike="noStrike" err="1">
                  <a:solidFill>
                    <a:schemeClr val="tx1"/>
                  </a:solidFill>
                  <a:effectLst/>
                </a:rPr>
                <a:t>Ambulantes</a:t>
              </a:r>
              <a:r>
                <a:rPr lang="en-GB" sz="1600" b="0" i="0" u="none" strike="noStrike">
                  <a:solidFill>
                    <a:schemeClr val="tx1"/>
                  </a:solidFill>
                  <a:effectLst/>
                </a:rPr>
                <a:t> </a:t>
              </a:r>
              <a:r>
                <a:rPr lang="en-GB" sz="1600" b="0" i="0" u="none" strike="noStrike" err="1">
                  <a:solidFill>
                    <a:schemeClr val="tx1"/>
                  </a:solidFill>
                  <a:effectLst/>
                </a:rPr>
                <a:t>Operieren</a:t>
              </a:r>
              <a:endParaRPr lang="en-GB" sz="16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4D4913-D7C9-C578-6294-AC247FA99772}"/>
              </a:ext>
            </a:extLst>
          </p:cNvPr>
          <p:cNvGrpSpPr/>
          <p:nvPr/>
        </p:nvGrpSpPr>
        <p:grpSpPr>
          <a:xfrm>
            <a:off x="1483694" y="2202559"/>
            <a:ext cx="2988762" cy="2902365"/>
            <a:chOff x="820132" y="2073897"/>
            <a:chExt cx="720000" cy="720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6B33F47-6D3B-432A-6879-E050560EB8F9}"/>
                </a:ext>
              </a:extLst>
            </p:cNvPr>
            <p:cNvSpPr/>
            <p:nvPr/>
          </p:nvSpPr>
          <p:spPr bwMode="gray">
            <a:xfrm>
              <a:off x="820132" y="2073897"/>
              <a:ext cx="720000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7B9B846-8C2A-CDBC-3E67-89C1C7209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180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ProSet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SafeSet</a:t>
            </a:r>
            <a:r>
              <a:rPr lang="de-DE" altLang="en-US" sz="1400" dirty="0">
                <a:solidFill>
                  <a:srgbClr val="00A97A"/>
                </a:solidFill>
              </a:rPr>
              <a:t> Typ TIVA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3881764"/>
            <a:ext cx="40037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>
                <a:solidFill>
                  <a:srgbClr val="00B482"/>
                </a:solidFill>
              </a:rPr>
              <a:t>Hinweis für die Anwendung der TIVA-Sets: </a:t>
            </a:r>
            <a:r>
              <a:rPr lang="de-DE" sz="1100">
                <a:solidFill>
                  <a:srgbClr val="00B482"/>
                </a:solidFill>
              </a:rPr>
              <a:t>Durch Lagerung, Transport und Sterilisation können sich </a:t>
            </a:r>
            <a:r>
              <a:rPr lang="de-DE" sz="1100" err="1">
                <a:solidFill>
                  <a:srgbClr val="00B482"/>
                </a:solidFill>
              </a:rPr>
              <a:t>vorkonnektierte</a:t>
            </a:r>
            <a:r>
              <a:rPr lang="de-DE" sz="1100">
                <a:solidFill>
                  <a:srgbClr val="00B482"/>
                </a:solidFill>
              </a:rPr>
              <a:t> Verbindungen gelockert haben, deshalb ist es erforderlich, dass vor Benutzung des Infusions-Regimes die Lock-Verbindungen manuell nachgezogen werden (gängige Praxis).</a:t>
            </a:r>
          </a:p>
          <a:p>
            <a:endParaRPr lang="de-DE" sz="1100">
              <a:solidFill>
                <a:srgbClr val="00B4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de-DE" sz="1100" b="1">
                <a:latin typeface="Arial" panose="020B0604020202020204" pitchFamily="34" charset="0"/>
                <a:cs typeface="Arial" panose="020B0604020202020204" pitchFamily="34" charset="0"/>
              </a:rPr>
              <a:t>Kein</a:t>
            </a:r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 arzneimittelbeständiger Dreiwegehahn; Produktkomponenten sind verklebt; lediglich die Verbindung zwischen dem Infusionsgerät mit Rückschlagventil und dem ersten Dreiwegehahn muss nachgezogen werden</a:t>
            </a:r>
          </a:p>
          <a:p>
            <a:endParaRPr lang="de-DE" sz="1100">
              <a:solidFill>
                <a:srgbClr val="00B4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29001" y="3963349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73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Infusionsgerät </a:t>
            </a:r>
            <a:r>
              <a:rPr lang="de-DE" sz="1050" dirty="0" err="1"/>
              <a:t>Intrafix</a:t>
            </a:r>
            <a:r>
              <a:rPr lang="de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050" dirty="0"/>
              <a:t> </a:t>
            </a:r>
            <a:r>
              <a:rPr lang="de-DE" sz="1050" dirty="0" err="1"/>
              <a:t>SafeSet</a:t>
            </a:r>
            <a:endParaRPr lang="de-DE" sz="1050" dirty="0"/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 err="1">
                <a:solidFill>
                  <a:srgbClr val="333333"/>
                </a:solidFill>
                <a:latin typeface="Arial" panose="020B0604020202020204" pitchFamily="34" charset="0"/>
              </a:rPr>
              <a:t>AirStop</a:t>
            </a: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-Filtermembran im Tropfkammerboden: </a:t>
            </a:r>
            <a:b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wirkt wie eine Barriere gegen Lufteintritt in die Infusionsleitung; Partikelretention mit einer Filtereffizienz &gt; 80% für Partikel der Größe 3 µm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 err="1"/>
              <a:t>PrimeStop</a:t>
            </a:r>
            <a:r>
              <a:rPr lang="de-DE" sz="1050" dirty="0"/>
              <a:t>-Schutzkappe am Ende der Leitung: die hydrophobe, bakteriendichte Membran verhindert den Austritt von Flüssigkeit und sorgt für eine automatische Entlüftung der Infusionsleitung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Mit Rückschlagventilen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2 bzw. 3 Dreiwegehähnen </a:t>
            </a:r>
            <a:r>
              <a:rPr lang="de-DE" sz="1050" dirty="0" err="1">
                <a:solidFill>
                  <a:srgbClr val="333333"/>
                </a:solidFill>
                <a:latin typeface="Arial" panose="020B0604020202020204" pitchFamily="34" charset="0"/>
              </a:rPr>
              <a:t>Discofix</a:t>
            </a:r>
            <a:r>
              <a:rPr lang="de-DE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 C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2 bzw. 3 Anschlussleitungen 150 cm mit Rückschlagventil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Verlängerungsleitung 15 cm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01531"/>
              </p:ext>
            </p:extLst>
          </p:nvPr>
        </p:nvGraphicFramePr>
        <p:xfrm>
          <a:off x="7646925" y="2047593"/>
          <a:ext cx="409674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TIVA-Set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2-fach, mit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4187006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11034060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TIVA-Set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2-fach, mit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 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4187009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00426779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TIVA-Set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3-fach, mit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4187011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11034077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9987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7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/>
              <a:t>ProSet</a:t>
            </a:r>
            <a:r>
              <a:rPr lang="de-DE" sz="2800"/>
              <a:t> </a:t>
            </a:r>
            <a:r>
              <a:rPr lang="de-DE" sz="2800" err="1"/>
              <a:t>Intrafix</a:t>
            </a:r>
            <a:r>
              <a:rPr lang="de-DE" sz="2800" baseline="30000"/>
              <a:t>®</a:t>
            </a:r>
            <a:r>
              <a:rPr lang="de-DE" sz="2800"/>
              <a:t> </a:t>
            </a:r>
            <a:r>
              <a:rPr lang="de-DE" sz="2800" err="1"/>
              <a:t>SafeSet</a:t>
            </a:r>
            <a:r>
              <a:rPr lang="de-DE" sz="2800"/>
              <a:t> Typ TIVA </a:t>
            </a:r>
          </a:p>
          <a:p>
            <a:r>
              <a:rPr lang="de-DE" sz="2800"/>
              <a:t>2-fach und 3-fach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08158" y="2555039"/>
            <a:ext cx="935263" cy="457200"/>
            <a:chOff x="5131655" y="6400800"/>
            <a:chExt cx="935263" cy="457200"/>
          </a:xfrm>
        </p:grpSpPr>
        <p:pic>
          <p:nvPicPr>
            <p:cNvPr id="38" name="Grafik 37">
              <a:hlinkClick r:id="rId10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39" name="Grafik 38">
              <a:hlinkClick r:id="rId13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pic>
        <p:nvPicPr>
          <p:cNvPr id="40" name="Grafik 39">
            <a:hlinkClick r:id="rId16" action="ppaction://hlinksldjump"/>
            <a:extLst>
              <a:ext uri="{FF2B5EF4-FFF2-40B4-BE49-F238E27FC236}">
                <a16:creationId xmlns:a16="http://schemas.microsoft.com/office/drawing/2014/main" id="{27FA9249-8100-43FF-B080-49C0880776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7284" y="3262326"/>
            <a:ext cx="1381456" cy="146220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4A55CAE-D6C0-092E-349A-6C29D1C34124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Gebrauchsfertiges Produkt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917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FCB20D4-7A81-A6CA-A46C-F2B0A855AA79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C946180-9BD5-A3AB-78F0-228144304EC4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88166BD3-517F-7C73-83C6-67F0DAF79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37" name="Gruppieren 36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8" name="Grafik 37">
              <a:hlinkClick r:id="rId7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echteck 65">
            <a:hlinkClick r:id="" action="ppaction://noaction"/>
            <a:extLst>
              <a:ext uri="{FF2B5EF4-FFF2-40B4-BE49-F238E27FC236}">
                <a16:creationId xmlns:a16="http://schemas.microsoft.com/office/drawing/2014/main" id="{F5B67712-78F2-3C4D-B077-AC421D43287A}"/>
              </a:ext>
            </a:extLst>
          </p:cNvPr>
          <p:cNvSpPr/>
          <p:nvPr/>
        </p:nvSpPr>
        <p:spPr bwMode="gray">
          <a:xfrm>
            <a:off x="3840252" y="3314825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hteck 109">
            <a:hlinkClick r:id="" action="ppaction://noaction"/>
            <a:extLst>
              <a:ext uri="{FF2B5EF4-FFF2-40B4-BE49-F238E27FC236}">
                <a16:creationId xmlns:a16="http://schemas.microsoft.com/office/drawing/2014/main" id="{1A8A77D0-A31F-AF4E-9AB9-89419AD2C09A}"/>
              </a:ext>
            </a:extLst>
          </p:cNvPr>
          <p:cNvSpPr/>
          <p:nvPr/>
        </p:nvSpPr>
        <p:spPr bwMode="gray">
          <a:xfrm>
            <a:off x="1092736" y="3314825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hteck 122">
            <a:hlinkClick r:id="rId10" action="ppaction://hlinksldjump"/>
            <a:extLst>
              <a:ext uri="{FF2B5EF4-FFF2-40B4-BE49-F238E27FC236}">
                <a16:creationId xmlns:a16="http://schemas.microsoft.com/office/drawing/2014/main" id="{2A297996-46D7-7A45-924C-3BA462096B6D}"/>
              </a:ext>
            </a:extLst>
          </p:cNvPr>
          <p:cNvSpPr/>
          <p:nvPr/>
        </p:nvSpPr>
        <p:spPr bwMode="gray">
          <a:xfrm>
            <a:off x="1560488" y="3124977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Discofix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C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A607B8D-EA39-5749-8114-1583F543383A}"/>
              </a:ext>
            </a:extLst>
          </p:cNvPr>
          <p:cNvSpPr txBox="1"/>
          <p:nvPr/>
        </p:nvSpPr>
        <p:spPr>
          <a:xfrm>
            <a:off x="1218348" y="5272007"/>
            <a:ext cx="2263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/>
              <a:t>Dreiwegehahn mit / ohne Verlängerungsleitung</a:t>
            </a:r>
          </a:p>
        </p:txBody>
      </p:sp>
      <p:sp>
        <p:nvSpPr>
          <p:cNvPr id="68" name="Rechteck 67">
            <a:hlinkClick r:id="rId11" action="ppaction://hlinksldjump"/>
            <a:extLst>
              <a:ext uri="{FF2B5EF4-FFF2-40B4-BE49-F238E27FC236}">
                <a16:creationId xmlns:a16="http://schemas.microsoft.com/office/drawing/2014/main" id="{B6C30DB5-807C-FA40-BCF8-56A7F6F3AE94}"/>
              </a:ext>
            </a:extLst>
          </p:cNvPr>
          <p:cNvSpPr/>
          <p:nvPr/>
        </p:nvSpPr>
        <p:spPr bwMode="gray">
          <a:xfrm>
            <a:off x="4303688" y="3124977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Heidelberger Verlängerung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587768" y="3124977"/>
            <a:ext cx="2555504" cy="2503231"/>
            <a:chOff x="6561564" y="2599732"/>
            <a:chExt cx="2555504" cy="2503231"/>
          </a:xfrm>
        </p:grpSpPr>
        <p:sp>
          <p:nvSpPr>
            <p:cNvPr id="67" name="Rechteck 66">
              <a:hlinkClick r:id="" action="ppaction://noaction"/>
              <a:extLst>
                <a:ext uri="{FF2B5EF4-FFF2-40B4-BE49-F238E27FC236}">
                  <a16:creationId xmlns:a16="http://schemas.microsoft.com/office/drawing/2014/main" id="{2850B57F-894D-CD45-97D9-0C5CD9F567B3}"/>
                </a:ext>
              </a:extLst>
            </p:cNvPr>
            <p:cNvSpPr/>
            <p:nvPr/>
          </p:nvSpPr>
          <p:spPr bwMode="gray">
            <a:xfrm>
              <a:off x="6561564" y="2789580"/>
              <a:ext cx="2555504" cy="2313383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hteck 68">
              <a:hlinkClick r:id="rId12" action="ppaction://hlinksldjump"/>
              <a:extLst>
                <a:ext uri="{FF2B5EF4-FFF2-40B4-BE49-F238E27FC236}">
                  <a16:creationId xmlns:a16="http://schemas.microsoft.com/office/drawing/2014/main" id="{62A1B29B-1C37-3240-A060-804B87EC2200}"/>
                </a:ext>
              </a:extLst>
            </p:cNvPr>
            <p:cNvSpPr/>
            <p:nvPr/>
          </p:nvSpPr>
          <p:spPr bwMode="gray">
            <a:xfrm>
              <a:off x="7020684" y="2599732"/>
              <a:ext cx="1620000" cy="360000"/>
            </a:xfrm>
            <a:prstGeom prst="rect">
              <a:avLst/>
            </a:prstGeom>
            <a:solidFill>
              <a:srgbClr val="00A97A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>
                  <a:solidFill>
                    <a:schemeClr val="bg1"/>
                  </a:solidFill>
                </a:rPr>
                <a:t>Original </a:t>
              </a:r>
              <a:r>
                <a:rPr lang="de-DE" sz="1200" err="1">
                  <a:solidFill>
                    <a:schemeClr val="bg1"/>
                  </a:solidFill>
                </a:rPr>
                <a:t>Perfusor</a:t>
              </a:r>
              <a:r>
                <a:rPr lang="de-DE" sz="1200" baseline="30000">
                  <a:solidFill>
                    <a:schemeClr val="bg1"/>
                  </a:solidFill>
                </a:rPr>
                <a:t>®</a:t>
              </a:r>
              <a:r>
                <a:rPr lang="de-DE" sz="1200">
                  <a:solidFill>
                    <a:schemeClr val="bg1"/>
                  </a:solidFill>
                </a:rPr>
                <a:t> Leitung</a:t>
              </a:r>
            </a:p>
          </p:txBody>
        </p:sp>
      </p:grpSp>
      <p:sp>
        <p:nvSpPr>
          <p:cNvPr id="56" name="Rechteck 55">
            <a:hlinkClick r:id="" action="ppaction://noaction"/>
            <a:extLst>
              <a:ext uri="{FF2B5EF4-FFF2-40B4-BE49-F238E27FC236}">
                <a16:creationId xmlns:a16="http://schemas.microsoft.com/office/drawing/2014/main" id="{A12ABFBA-E1E3-8C4B-A244-ADEE9A098F69}"/>
              </a:ext>
            </a:extLst>
          </p:cNvPr>
          <p:cNvSpPr/>
          <p:nvPr/>
        </p:nvSpPr>
        <p:spPr bwMode="gray">
          <a:xfrm>
            <a:off x="9335285" y="3314825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hteck 69">
            <a:hlinkClick r:id="rId13" action="ppaction://hlinksldjump"/>
            <a:extLst>
              <a:ext uri="{FF2B5EF4-FFF2-40B4-BE49-F238E27FC236}">
                <a16:creationId xmlns:a16="http://schemas.microsoft.com/office/drawing/2014/main" id="{70E8DC4D-140C-8148-9ED3-32805FAF72FF}"/>
              </a:ext>
            </a:extLst>
          </p:cNvPr>
          <p:cNvSpPr/>
          <p:nvPr/>
        </p:nvSpPr>
        <p:spPr bwMode="gray">
          <a:xfrm>
            <a:off x="9807021" y="3124977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Original Perfusor</a:t>
            </a:r>
            <a:r>
              <a:rPr lang="de-DE" sz="1200" baseline="30000" dirty="0">
                <a:solidFill>
                  <a:schemeClr val="bg1"/>
                </a:solidFill>
              </a:rPr>
              <a:t>®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Spritze</a:t>
            </a:r>
            <a:endParaRPr lang="de-DE" altLang="en-US" sz="1200" dirty="0">
              <a:solidFill>
                <a:schemeClr val="bg1"/>
              </a:solidFill>
            </a:endParaRPr>
          </a:p>
        </p:txBody>
      </p:sp>
      <p:sp>
        <p:nvSpPr>
          <p:cNvPr id="45" name="Rechteck 44">
            <a:hlinkClick r:id="" action="ppaction://noaction"/>
            <a:extLst>
              <a:ext uri="{FF2B5EF4-FFF2-40B4-BE49-F238E27FC236}">
                <a16:creationId xmlns:a16="http://schemas.microsoft.com/office/drawing/2014/main" id="{A12ABFBA-E1E3-8C4B-A244-ADEE9A098F69}"/>
              </a:ext>
            </a:extLst>
          </p:cNvPr>
          <p:cNvSpPr/>
          <p:nvPr/>
        </p:nvSpPr>
        <p:spPr bwMode="gray">
          <a:xfrm>
            <a:off x="9335284" y="738528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hteck 47">
            <a:hlinkClick r:id="rId14" action="ppaction://hlinksldjump"/>
            <a:extLst>
              <a:ext uri="{FF2B5EF4-FFF2-40B4-BE49-F238E27FC236}">
                <a16:creationId xmlns:a16="http://schemas.microsoft.com/office/drawing/2014/main" id="{70E8DC4D-140C-8148-9ED3-32805FAF72FF}"/>
              </a:ext>
            </a:extLst>
          </p:cNvPr>
          <p:cNvSpPr/>
          <p:nvPr/>
        </p:nvSpPr>
        <p:spPr bwMode="gray">
          <a:xfrm>
            <a:off x="9807020" y="512676"/>
            <a:ext cx="1619999" cy="433066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  <a:p>
            <a:pPr algn="ctr"/>
            <a:r>
              <a:rPr lang="de-DE" sz="1200" dirty="0"/>
              <a:t>Rückschlagventil </a:t>
            </a:r>
            <a:r>
              <a:rPr lang="de-DE" sz="1200" dirty="0" err="1"/>
              <a:t>Infuvalve</a:t>
            </a:r>
            <a:r>
              <a:rPr lang="de-DE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de-DE" sz="1200" dirty="0"/>
          </a:p>
          <a:p>
            <a:pPr algn="ctr"/>
            <a:endParaRPr lang="de-DE" altLang="en-US" sz="900" dirty="0">
              <a:solidFill>
                <a:schemeClr val="bg1"/>
              </a:solidFill>
            </a:endParaRPr>
          </a:p>
        </p:txBody>
      </p:sp>
      <p:sp>
        <p:nvSpPr>
          <p:cNvPr id="36" name="Rechteck 35">
            <a:hlinkClick r:id="" action="ppaction://noaction"/>
            <a:extLst>
              <a:ext uri="{FF2B5EF4-FFF2-40B4-BE49-F238E27FC236}">
                <a16:creationId xmlns:a16="http://schemas.microsoft.com/office/drawing/2014/main" id="{2850B57F-894D-CD45-97D9-0C5CD9F567B3}"/>
              </a:ext>
            </a:extLst>
          </p:cNvPr>
          <p:cNvSpPr/>
          <p:nvPr/>
        </p:nvSpPr>
        <p:spPr bwMode="gray">
          <a:xfrm>
            <a:off x="6589272" y="738528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hteck 41">
            <a:hlinkClick r:id="rId15" action="ppaction://hlinksldjump"/>
            <a:extLst>
              <a:ext uri="{FF2B5EF4-FFF2-40B4-BE49-F238E27FC236}">
                <a16:creationId xmlns:a16="http://schemas.microsoft.com/office/drawing/2014/main" id="{62A1B29B-1C37-3240-A060-804B87EC2200}"/>
              </a:ext>
            </a:extLst>
          </p:cNvPr>
          <p:cNvSpPr/>
          <p:nvPr/>
        </p:nvSpPr>
        <p:spPr bwMode="gray">
          <a:xfrm>
            <a:off x="7048392" y="548680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</a:t>
            </a:r>
            <a:r>
              <a:rPr lang="de-DE" sz="1200" err="1"/>
              <a:t>SafeSet</a:t>
            </a:r>
            <a:endParaRPr 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hteck 48">
            <a:hlinkClick r:id="" action="ppaction://noaction"/>
            <a:extLst>
              <a:ext uri="{FF2B5EF4-FFF2-40B4-BE49-F238E27FC236}">
                <a16:creationId xmlns:a16="http://schemas.microsoft.com/office/drawing/2014/main" id="{2850B57F-894D-CD45-97D9-0C5CD9F567B3}"/>
              </a:ext>
            </a:extLst>
          </p:cNvPr>
          <p:cNvSpPr/>
          <p:nvPr/>
        </p:nvSpPr>
        <p:spPr bwMode="gray">
          <a:xfrm>
            <a:off x="3835936" y="738528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hteck 53">
            <a:hlinkClick r:id="rId16" action="ppaction://hlinksldjump"/>
            <a:extLst>
              <a:ext uri="{FF2B5EF4-FFF2-40B4-BE49-F238E27FC236}">
                <a16:creationId xmlns:a16="http://schemas.microsoft.com/office/drawing/2014/main" id="{62A1B29B-1C37-3240-A060-804B87EC2200}"/>
              </a:ext>
            </a:extLst>
          </p:cNvPr>
          <p:cNvSpPr/>
          <p:nvPr/>
        </p:nvSpPr>
        <p:spPr bwMode="gray">
          <a:xfrm>
            <a:off x="4295056" y="548680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</a:t>
            </a:r>
            <a:r>
              <a:rPr lang="de-DE" sz="1200" err="1"/>
              <a:t>Primeline</a:t>
            </a:r>
            <a:endParaRPr 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hteck 57">
            <a:hlinkClick r:id="" action="ppaction://noaction"/>
            <a:extLst>
              <a:ext uri="{FF2B5EF4-FFF2-40B4-BE49-F238E27FC236}">
                <a16:creationId xmlns:a16="http://schemas.microsoft.com/office/drawing/2014/main" id="{2850B57F-894D-CD45-97D9-0C5CD9F567B3}"/>
              </a:ext>
            </a:extLst>
          </p:cNvPr>
          <p:cNvSpPr/>
          <p:nvPr/>
        </p:nvSpPr>
        <p:spPr bwMode="gray">
          <a:xfrm>
            <a:off x="1091444" y="738528"/>
            <a:ext cx="2555504" cy="23133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hteck 61">
            <a:hlinkClick r:id="rId17" action="ppaction://hlinksldjump"/>
            <a:extLst>
              <a:ext uri="{FF2B5EF4-FFF2-40B4-BE49-F238E27FC236}">
                <a16:creationId xmlns:a16="http://schemas.microsoft.com/office/drawing/2014/main" id="{62A1B29B-1C37-3240-A060-804B87EC2200}"/>
              </a:ext>
            </a:extLst>
          </p:cNvPr>
          <p:cNvSpPr/>
          <p:nvPr/>
        </p:nvSpPr>
        <p:spPr bwMode="gray">
          <a:xfrm>
            <a:off x="1550564" y="548680"/>
            <a:ext cx="1620000" cy="3600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200"/>
              <a:t> Air P </a:t>
            </a:r>
            <a:endParaRPr lang="de-DE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57" name="Grafik 56">
            <a:hlinkClick r:id="rId17" action="ppaction://hlinksldjump"/>
            <a:extLst>
              <a:ext uri="{FF2B5EF4-FFF2-40B4-BE49-F238E27FC236}">
                <a16:creationId xmlns:a16="http://schemas.microsoft.com/office/drawing/2014/main" id="{E0320D80-0440-4923-B241-041E5A5259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95876" y="1292690"/>
            <a:ext cx="1158618" cy="1426580"/>
          </a:xfrm>
          <a:prstGeom prst="rect">
            <a:avLst/>
          </a:prstGeom>
        </p:spPr>
      </p:pic>
      <p:pic>
        <p:nvPicPr>
          <p:cNvPr id="65" name="Grafik 64">
            <a:hlinkClick r:id="rId16" action="ppaction://hlinksldjump"/>
            <a:extLst>
              <a:ext uri="{FF2B5EF4-FFF2-40B4-BE49-F238E27FC236}">
                <a16:creationId xmlns:a16="http://schemas.microsoft.com/office/drawing/2014/main" id="{0F4A870B-48AC-4B2C-98B6-9B1FD65592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41659" y="1298377"/>
            <a:ext cx="1158618" cy="1426580"/>
          </a:xfrm>
          <a:prstGeom prst="rect">
            <a:avLst/>
          </a:prstGeom>
        </p:spPr>
      </p:pic>
      <p:pic>
        <p:nvPicPr>
          <p:cNvPr id="71" name="Grafik 70">
            <a:hlinkClick r:id="rId15" action="ppaction://hlinksldjump"/>
            <a:extLst>
              <a:ext uri="{FF2B5EF4-FFF2-40B4-BE49-F238E27FC236}">
                <a16:creationId xmlns:a16="http://schemas.microsoft.com/office/drawing/2014/main" id="{92FD2933-1343-464C-A95E-919F323A31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88903" y="1245586"/>
            <a:ext cx="1335970" cy="1520788"/>
          </a:xfrm>
          <a:prstGeom prst="rect">
            <a:avLst/>
          </a:prstGeom>
        </p:spPr>
      </p:pic>
      <p:pic>
        <p:nvPicPr>
          <p:cNvPr id="72" name="Grafik 71">
            <a:hlinkClick r:id="rId14" action="ppaction://hlinksldjump"/>
            <a:extLst>
              <a:ext uri="{FF2B5EF4-FFF2-40B4-BE49-F238E27FC236}">
                <a16:creationId xmlns:a16="http://schemas.microsoft.com/office/drawing/2014/main" id="{8BDC8BEF-D663-48BA-ABBE-3DB4188A1E2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92121" y="1266438"/>
            <a:ext cx="1441830" cy="1476997"/>
          </a:xfrm>
          <a:prstGeom prst="rect">
            <a:avLst/>
          </a:prstGeom>
        </p:spPr>
      </p:pic>
      <p:pic>
        <p:nvPicPr>
          <p:cNvPr id="73" name="Grafik 72">
            <a:hlinkClick r:id="rId10" action="ppaction://hlinksldjump"/>
            <a:extLst>
              <a:ext uri="{FF2B5EF4-FFF2-40B4-BE49-F238E27FC236}">
                <a16:creationId xmlns:a16="http://schemas.microsoft.com/office/drawing/2014/main" id="{1B487091-7C2C-42C0-B457-2B489CA0931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294" y="4060386"/>
            <a:ext cx="1670265" cy="1025899"/>
          </a:xfrm>
          <a:prstGeom prst="rect">
            <a:avLst/>
          </a:prstGeom>
        </p:spPr>
      </p:pic>
      <p:pic>
        <p:nvPicPr>
          <p:cNvPr id="74" name="Grafik 73">
            <a:hlinkClick r:id="rId11" action="ppaction://hlinksldjump"/>
            <a:extLst>
              <a:ext uri="{FF2B5EF4-FFF2-40B4-BE49-F238E27FC236}">
                <a16:creationId xmlns:a16="http://schemas.microsoft.com/office/drawing/2014/main" id="{167364A8-C01A-4516-978C-828BDEE7904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88568" y="3821240"/>
            <a:ext cx="1428666" cy="1504190"/>
          </a:xfrm>
          <a:prstGeom prst="rect">
            <a:avLst/>
          </a:prstGeom>
        </p:spPr>
      </p:pic>
      <p:pic>
        <p:nvPicPr>
          <p:cNvPr id="75" name="Grafik 74">
            <a:hlinkClick r:id="rId12" action="ppaction://hlinksldjump"/>
            <a:extLst>
              <a:ext uri="{FF2B5EF4-FFF2-40B4-BE49-F238E27FC236}">
                <a16:creationId xmlns:a16="http://schemas.microsoft.com/office/drawing/2014/main" id="{0D646FCC-8ED8-449E-8903-64989755A96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28492" y="3944458"/>
            <a:ext cx="1656792" cy="1270339"/>
          </a:xfrm>
          <a:prstGeom prst="rect">
            <a:avLst/>
          </a:prstGeom>
        </p:spPr>
      </p:pic>
      <p:pic>
        <p:nvPicPr>
          <p:cNvPr id="76" name="Grafik 75">
            <a:hlinkClick r:id="rId13" action="ppaction://hlinksldjump"/>
            <a:extLst>
              <a:ext uri="{FF2B5EF4-FFF2-40B4-BE49-F238E27FC236}">
                <a16:creationId xmlns:a16="http://schemas.microsoft.com/office/drawing/2014/main" id="{48CDB7BF-17D0-4EC5-8249-446F0130704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89407" y="3640964"/>
            <a:ext cx="847258" cy="166110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4848799-07FF-D541-7717-C61B00918B03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Einzelkomponenten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00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338552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Air P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 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Standard-Infusionsgerät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Filtermembran mit der Porengröße 15 µm im Tropfkammerboden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Druckbeständigkeit: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</a:t>
            </a:r>
          </a:p>
          <a:p>
            <a:endParaRPr lang="de-DE" sz="105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16855" y="2414337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66172"/>
              </p:ext>
            </p:extLst>
          </p:nvPr>
        </p:nvGraphicFramePr>
        <p:xfrm>
          <a:off x="7646925" y="2047593"/>
          <a:ext cx="4096741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 P 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4062955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07666297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42366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Intrafix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Air P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93DF6E3-6293-4F15-B619-3D9107FD92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9401" y="2927296"/>
            <a:ext cx="1456429" cy="179370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2B0A633-88A0-8512-AF2E-DFC9E8B880C6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Einzelkomponenten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468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338552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Primeline</a:t>
            </a:r>
            <a:endParaRPr lang="de-DE" altLang="en-US" sz="1400" dirty="0">
              <a:solidFill>
                <a:srgbClr val="00A97A"/>
              </a:solidFill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423755"/>
            <a:ext cx="3739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 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83186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76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Standard-Infusionsgerät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Filtermembran mit der Porengröße 15 µm im Tropfkammerboden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Druckbeständigkeit: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Mit integriertem Rückschlagventil verfügbar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DEHP, </a:t>
            </a:r>
            <a:r>
              <a:rPr lang="de-DE" sz="1050" dirty="0" err="1"/>
              <a:t>Neutrapur</a:t>
            </a:r>
            <a:r>
              <a:rPr lang="de-DE" sz="1050" dirty="0"/>
              <a:t>: Nicht hergestellt mit PVC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16855" y="2414337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13076"/>
              </p:ext>
            </p:extLst>
          </p:nvPr>
        </p:nvGraphicFramePr>
        <p:xfrm>
          <a:off x="7646925" y="2047593"/>
          <a:ext cx="4173711" cy="22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78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806971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911956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mit Rückschlagventil,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4063287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00412895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4062981L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00426779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cm, 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4060407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02559898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9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088776" rtl="0" eaLnBrk="1" latinLnBrk="0" hangingPunct="1"/>
                      <a:r>
                        <a:rPr lang="it-IT" sz="11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it-IT" sz="1100" strike="noStrike" kern="12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1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Primeline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it-IT" sz="11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Neutrapur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algn="l" defTabSz="1088776" rtl="0" eaLnBrk="1" latinLnBrk="0" hangingPunct="1"/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 cm, </a:t>
                      </a:r>
                      <a:r>
                        <a:rPr lang="it-IT" sz="11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Schlauchmaterial</a:t>
                      </a: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PUR</a:t>
                      </a:r>
                      <a:endParaRPr lang="de-DE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dirty="0"/>
                        <a:t>4062191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 dirty="0"/>
                        <a:t>00183182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97693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Intrafix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</a:t>
            </a:r>
            <a:r>
              <a:rPr lang="de-DE" sz="2800" err="1">
                <a:latin typeface="Arial"/>
                <a:cs typeface="Arial"/>
              </a:rPr>
              <a:t>Primeline</a:t>
            </a:r>
            <a:endParaRPr lang="de-DE" sz="2800"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93DF6E3-6293-4F15-B619-3D9107FD92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9401" y="3046862"/>
            <a:ext cx="1456429" cy="179370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F71E736-D582-7BA0-7D5B-7C1084EEAE43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Einzelkomponenten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511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SafeSet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</a:p>
          <a:p>
            <a:endParaRPr lang="de-DE" altLang="en-US" sz="1400" dirty="0">
              <a:solidFill>
                <a:srgbClr val="00A97A"/>
              </a:solidFill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 </a:t>
            </a:r>
          </a:p>
          <a:p>
            <a:r>
              <a:rPr lang="de-DE" sz="1100" dirty="0">
                <a:solidFill>
                  <a:srgbClr val="00A97A"/>
                </a:solidFill>
              </a:rPr>
              <a:t> </a:t>
            </a:r>
            <a:endParaRPr lang="de-DE" sz="1100" dirty="0">
              <a:solidFill>
                <a:srgbClr val="00A97A"/>
              </a:solidFill>
              <a:cs typeface="Arial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Premium-Infusionsgerät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 err="1">
                <a:solidFill>
                  <a:srgbClr val="333333"/>
                </a:solidFill>
                <a:latin typeface="Arial" panose="020B0604020202020204" pitchFamily="34" charset="0"/>
              </a:rPr>
              <a:t>AirStop</a:t>
            </a: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-Filtermembran im Tropfkammerboden: </a:t>
            </a:r>
            <a:b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wirkt wie eine Barriere gegen Lufteintritt in die Infusionsleitung; Partikelretention mit einer Filtereffizienz &gt; 80% für Partikel der Größe 3 µm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 err="1"/>
              <a:t>PrimeStop</a:t>
            </a:r>
            <a:r>
              <a:rPr lang="de-DE" sz="1050" dirty="0"/>
              <a:t>-Schutzkappe am Ende der Leitung: die hydrophobe, bakteriendichte Membran verhindert den Austritt von Flüssigkeit und sorgt für eine automatische Entlüftung der Infusionsleitung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  <a:latin typeface="Arial" panose="020B0604020202020204" pitchFamily="34" charset="0"/>
              </a:rPr>
              <a:t>Druckbeständigkeit: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Mit integriertem Rückschlagventil verfügbar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16855" y="2414337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/>
        </p:nvGraphicFramePr>
        <p:xfrm>
          <a:off x="7646925" y="2047593"/>
          <a:ext cx="4096741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180 cm,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Rückschlagventil,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4063001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03688853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180 cm,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4063000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01900697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230 cm,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4063003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05548932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9987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Intrafix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</a:t>
            </a:r>
            <a:r>
              <a:rPr lang="de-DE" sz="2800" err="1">
                <a:latin typeface="Arial"/>
                <a:cs typeface="Arial"/>
              </a:rPr>
              <a:t>SafeSet</a:t>
            </a:r>
            <a:r>
              <a:rPr lang="de-DE" sz="2800">
                <a:latin typeface="Arial"/>
                <a:cs typeface="Arial"/>
              </a:rPr>
              <a:t> </a:t>
            </a:r>
            <a:endParaRPr lang="de-DE" sz="2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03B0700-3578-45B6-8D5F-86F0226901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9631" y="3184064"/>
            <a:ext cx="1335970" cy="152078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5F4BC59-A721-A808-7DB4-00EA40C21173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Einzelkomponenten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148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Infuvalve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Rückschlagventil 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Verwendung eines Infusionsgerätes ohne integriertes Rückschlagventil empfehlen wir die Ergänzung eines einzelnen Rückschlagventils, um einen Rückfluss der Infusion in die Infusionsleitung zu verhindern. 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/>
              <a:t>Rückschlagventil zur </a:t>
            </a:r>
            <a:r>
              <a:rPr lang="de-DE" sz="1050" err="1"/>
              <a:t>Konnektion</a:t>
            </a:r>
            <a:r>
              <a:rPr lang="de-DE" sz="1050"/>
              <a:t> mit Infusionssystemen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/>
              <a:t>Rückflussverhinderung in Infusionsleitungen </a:t>
            </a:r>
            <a:br>
              <a:rPr lang="de-DE" sz="1050"/>
            </a:br>
            <a:r>
              <a:rPr lang="de-DE" sz="1050"/>
              <a:t>bei Parallelinfusionen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/>
              <a:t>Latex-frei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/>
        </p:nvGraphicFramePr>
        <p:xfrm>
          <a:off x="7646925" y="2047593"/>
          <a:ext cx="43610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947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843185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952882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Infuvalve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Rückschlagventil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4094000N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02232430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7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Infuvalve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Rückschlagventil</a:t>
            </a:r>
            <a:endParaRPr lang="de-DE" sz="2800" baseline="30000"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08158" y="2555039"/>
            <a:ext cx="935263" cy="457200"/>
            <a:chOff x="5131655" y="6400800"/>
            <a:chExt cx="935263" cy="457200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F68D5616-A166-429C-93FF-DC88705F90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6701" y="3205959"/>
            <a:ext cx="1441830" cy="147699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D964715-2C72-B824-F50A-AC3EFCCAE253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Einzelkomponenten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316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338552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Discofix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C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Arzneimittelbeständige Mehrwegehahnsysteme für Infusionstherapie und Monitoring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Zur Applikation von Medikamenten und Arzneimitteln wie Anästhetika, Zytostatika, Antibiotika, </a:t>
            </a:r>
            <a:r>
              <a:rPr lang="de-DE" sz="1050" dirty="0" err="1"/>
              <a:t>Narkoleptika</a:t>
            </a:r>
            <a:r>
              <a:rPr lang="de-DE" sz="1050" dirty="0"/>
              <a:t>, Immunsuppressiva und Lipiden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Undichtigkeiten durch Spannungsrisse werden verhindert, was das Risiko von Kontamination und Luftembolie reduziert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Kontrolle der 45°-Position durch "Klick„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Druckbeständig bis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Latex, PVC und DEHP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Verfügbar auch mit Verlängerungsleitung aus PUR oder PVC (nicht hergestellt mit DEHP)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pic>
        <p:nvPicPr>
          <p:cNvPr id="29" name="Grafik 28">
            <a:hlinkClick r:id="rId7"/>
            <a:extLst>
              <a:ext uri="{FF2B5EF4-FFF2-40B4-BE49-F238E27FC236}">
                <a16:creationId xmlns:a16="http://schemas.microsoft.com/office/drawing/2014/main" id="{4D3130C7-DF2D-E883-7BFB-BC5D674C2B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7034" t="38588" r="38753" b="37199"/>
          <a:stretch/>
        </p:blipFill>
        <p:spPr>
          <a:xfrm>
            <a:off x="1016855" y="2430985"/>
            <a:ext cx="440551" cy="440552"/>
          </a:xfrm>
          <a:prstGeom prst="rect">
            <a:avLst/>
          </a:prstGeom>
        </p:spPr>
      </p:pic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/>
        </p:nvGraphicFramePr>
        <p:xfrm>
          <a:off x="7646925" y="2047593"/>
          <a:ext cx="4096741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blau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16494C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03672131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 C blau mit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Verlängerungsleitung 10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16500C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03672579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0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Discofix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C mit /ohne Verlängerungsleitung</a:t>
            </a:r>
            <a:endParaRPr lang="de-DE" sz="2800" baseline="30000">
              <a:latin typeface="Arial"/>
              <a:cs typeface="Arial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3592E10-D86D-4300-B6C2-5F3124C367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2483" y="3366584"/>
            <a:ext cx="1670265" cy="102589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9333F6C-90FA-E1FF-15C5-1F172FACFB4F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Einzelkomponenten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E2FA1A3-ECAA-A260-904D-882C9D3B82D6}"/>
              </a:ext>
            </a:extLst>
          </p:cNvPr>
          <p:cNvGrpSpPr/>
          <p:nvPr/>
        </p:nvGrpSpPr>
        <p:grpSpPr>
          <a:xfrm>
            <a:off x="7667693" y="4365104"/>
            <a:ext cx="4075973" cy="292388"/>
            <a:chOff x="7667693" y="4365104"/>
            <a:chExt cx="4075973" cy="292388"/>
          </a:xfrm>
        </p:grpSpPr>
        <p:sp>
          <p:nvSpPr>
            <p:cNvPr id="7" name="Textfeld 6">
              <a:hlinkClick r:id="rId7"/>
              <a:extLst>
                <a:ext uri="{FF2B5EF4-FFF2-40B4-BE49-F238E27FC236}">
                  <a16:creationId xmlns:a16="http://schemas.microsoft.com/office/drawing/2014/main" id="{6540CBE3-CE74-8410-11AE-54C016281164}"/>
                </a:ext>
              </a:extLst>
            </p:cNvPr>
            <p:cNvSpPr txBox="1"/>
            <p:nvPr/>
          </p:nvSpPr>
          <p:spPr>
            <a:xfrm>
              <a:off x="8004212" y="4365104"/>
              <a:ext cx="373945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100" u="sng" dirty="0">
                  <a:solidFill>
                    <a:srgbClr val="00A97A"/>
                  </a:solidFill>
                </a:rPr>
                <a:t>Weitere Farben / Schlauchlängen verfügbar</a:t>
              </a:r>
              <a:endParaRPr lang="de-DE" sz="1100" u="sng" dirty="0">
                <a:solidFill>
                  <a:srgbClr val="00A97A"/>
                </a:solidFill>
                <a:cs typeface="Arial"/>
              </a:endParaRPr>
            </a:p>
          </p:txBody>
        </p:sp>
        <p:sp>
          <p:nvSpPr>
            <p:cNvPr id="8" name="Dreieck 64">
              <a:extLst>
                <a:ext uri="{FF2B5EF4-FFF2-40B4-BE49-F238E27FC236}">
                  <a16:creationId xmlns:a16="http://schemas.microsoft.com/office/drawing/2014/main" id="{B2D1DB2E-6C67-8102-99E8-10AC1527DFA1}"/>
                </a:ext>
              </a:extLst>
            </p:cNvPr>
            <p:cNvSpPr/>
            <p:nvPr/>
          </p:nvSpPr>
          <p:spPr bwMode="gray">
            <a:xfrm rot="5400000">
              <a:off x="7649771" y="4415534"/>
              <a:ext cx="259880" cy="224035"/>
            </a:xfrm>
            <a:prstGeom prst="triangle">
              <a:avLst/>
            </a:prstGeom>
            <a:solidFill>
              <a:srgbClr val="00A97A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3458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>
                <a:solidFill>
                  <a:srgbClr val="00A97A"/>
                </a:solidFill>
              </a:rPr>
              <a:t>Heidelberger Verlängerungen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0" name="Textfeld 49">
            <a:hlinkClick r:id="rId4"/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Längen verfügbar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hlinkClick r:id="rId4"/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In Längen von 10 bis 550 cm erhältlich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Einfaches Verlängern von Infusions-Sets für eine komfortable Infusionstherapie ohne Längeneinschränkung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Keine Flussratenbegrenzung bei allen Standardanwendungen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/>
        </p:nvGraphicFramePr>
        <p:xfrm>
          <a:off x="7646925" y="2047593"/>
          <a:ext cx="4096741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Heidelberger Verlängerung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Schlauchlänge: 10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4097290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12657633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Heidelberger Verlängerung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Schlauchlänge: 15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4097291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12657656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8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>
                <a:latin typeface="Arial"/>
                <a:cs typeface="Arial"/>
              </a:rPr>
              <a:t>Heidelberger Verlängerungen</a:t>
            </a:r>
            <a:endParaRPr lang="de-DE" sz="2800">
              <a:solidFill>
                <a:srgbClr val="7B1387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39" name="Grafik 38">
            <a:hlinkClick r:id="rId4"/>
            <a:extLst>
              <a:ext uri="{FF2B5EF4-FFF2-40B4-BE49-F238E27FC236}">
                <a16:creationId xmlns:a16="http://schemas.microsoft.com/office/drawing/2014/main" id="{4D3130C7-DF2D-E883-7BFB-BC5D674C2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7034" t="38588" r="38753" b="37199"/>
          <a:stretch/>
        </p:blipFill>
        <p:spPr>
          <a:xfrm>
            <a:off x="1008158" y="2571687"/>
            <a:ext cx="440551" cy="44055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AEBD2263-59E8-4647-B292-E29177A5A4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397" y="3334262"/>
            <a:ext cx="1159117" cy="122039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3EAC47A-8A2C-D2D1-84CD-C1539346AA69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Einzelkomponenten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954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>
                <a:solidFill>
                  <a:srgbClr val="00A97A"/>
                </a:solidFill>
              </a:rPr>
              <a:t>Original </a:t>
            </a:r>
            <a:r>
              <a:rPr lang="de-DE" altLang="en-US" sz="1400" err="1">
                <a:solidFill>
                  <a:srgbClr val="00A97A"/>
                </a:solidFill>
              </a:rPr>
              <a:t>Perfusor</a:t>
            </a:r>
            <a:r>
              <a:rPr lang="de-DE" altLang="en-US" sz="1400" baseline="30000">
                <a:solidFill>
                  <a:srgbClr val="00A97A"/>
                </a:solidFill>
              </a:rPr>
              <a:t>®</a:t>
            </a:r>
            <a:r>
              <a:rPr lang="de-DE" altLang="en-US" sz="1400">
                <a:solidFill>
                  <a:srgbClr val="00A97A"/>
                </a:solidFill>
              </a:rPr>
              <a:t> Leitung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Weitere Varianten verfügbar (Längen, Farbe, Lichtschutz).</a:t>
            </a:r>
            <a:endParaRPr lang="de-DE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hlinkClick r:id="rId4"/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/>
              <a:t>Eigenschaften</a:t>
            </a:r>
            <a:endParaRPr lang="de-DE" sz="1050" b="1"/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Für alle in der Infusionstechnik eingesetzten Spritzenpumpen bis zu einem Druck &lt; 2 bar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Minimales Restvolumen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Luer-Lock-Ansatz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PVC-Leitungen: nicht hergestellt mit DEHP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PE-Leitungen: nicht hergestellt mit PVC und DEHP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93554"/>
              </p:ext>
            </p:extLst>
          </p:nvPr>
        </p:nvGraphicFramePr>
        <p:xfrm>
          <a:off x="7646925" y="2047593"/>
          <a:ext cx="4096741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Perfusor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Leitung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 Standard, 1,5 x 2,7 mm,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PVC, 50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8255172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06100429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Perfusor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Leitung, 1,0 x 2,0 mm, PE, 100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8255067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06100613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Perfusor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Leitung Typ Standard, 1,5 x 2,7 mm, PVC, 150 cm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8722960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03814275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99870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8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/>
              <a:t>Original </a:t>
            </a:r>
            <a:r>
              <a:rPr lang="de-DE" sz="2800" err="1"/>
              <a:t>Perfusor</a:t>
            </a:r>
            <a:r>
              <a:rPr lang="de-DE" sz="2800" baseline="30000"/>
              <a:t>®</a:t>
            </a:r>
            <a:r>
              <a:rPr lang="de-DE" sz="2800"/>
              <a:t> Leitung</a:t>
            </a:r>
            <a:endParaRPr lang="de-DE" sz="2800">
              <a:solidFill>
                <a:srgbClr val="7B1387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9B3B5DC3-CA34-46AB-9EC0-57E47C8FD8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2876" y="3410412"/>
            <a:ext cx="1469479" cy="116163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CF6FA55-B3EB-0CD1-2664-72FAD863C8E8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Einzelkomponenten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0ACA01E5-153B-97CF-A714-04AECFCA98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7034" t="38588" r="38753" b="37199"/>
          <a:stretch/>
        </p:blipFill>
        <p:spPr>
          <a:xfrm>
            <a:off x="1008158" y="2571687"/>
            <a:ext cx="440551" cy="440552"/>
          </a:xfrm>
          <a:prstGeom prst="rect">
            <a:avLst/>
          </a:prstGeom>
        </p:spPr>
      </p:pic>
      <p:pic>
        <p:nvPicPr>
          <p:cNvPr id="12" name="Grafik 11">
            <a:hlinkClick r:id="rId14"/>
            <a:extLst>
              <a:ext uri="{FF2B5EF4-FFF2-40B4-BE49-F238E27FC236}">
                <a16:creationId xmlns:a16="http://schemas.microsoft.com/office/drawing/2014/main" id="{B7E80643-A2A4-7F3C-54ED-FF526A98616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37828" t="34222" r="40738" b="41168"/>
          <a:stretch/>
        </p:blipFill>
        <p:spPr>
          <a:xfrm>
            <a:off x="1559496" y="2564904"/>
            <a:ext cx="389997" cy="447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521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>
                <a:solidFill>
                  <a:srgbClr val="00A97A"/>
                </a:solidFill>
              </a:rPr>
              <a:t>Original </a:t>
            </a:r>
            <a:r>
              <a:rPr lang="de-DE" altLang="en-US" sz="1400" err="1">
                <a:solidFill>
                  <a:srgbClr val="00A97A"/>
                </a:solidFill>
              </a:rPr>
              <a:t>Perfusor</a:t>
            </a:r>
            <a:r>
              <a:rPr lang="de-DE" altLang="en-US" sz="1400">
                <a:solidFill>
                  <a:srgbClr val="00A97A"/>
                </a:solidFill>
              </a:rPr>
              <a:t>® Spritze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739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Weitere Varianten verfügbar</a:t>
            </a:r>
            <a:endParaRPr lang="de-DE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hlinkClick r:id="rId4"/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Hochtransparenter Zylinder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Gut ablesbare, wischfeste Graduierung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Integrierter Kolbenstopp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Spritzenzylinder und Spritzenkolben </a:t>
            </a:r>
            <a:br>
              <a:rPr lang="de-DE" sz="1050">
                <a:solidFill>
                  <a:srgbClr val="000000"/>
                </a:solidFill>
              </a:rPr>
            </a:br>
            <a:r>
              <a:rPr lang="de-DE" sz="1050">
                <a:solidFill>
                  <a:srgbClr val="000000"/>
                </a:solidFill>
              </a:rPr>
              <a:t>aus Polypropylen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Leichtgängiger Kolbenstopfen aus synthetischem Kautschuk mit doppeltem Dichtungsring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Nicht hergestellt mit PVC- und Latex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Luer-Lock Ansatz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Minimales Restvolumen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Einzeln steril verpackt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>
                <a:solidFill>
                  <a:srgbClr val="000000"/>
                </a:solidFill>
              </a:rPr>
              <a:t>Gefertigt nach der DIN EN ISO-Norm 7886-1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22001"/>
              </p:ext>
            </p:extLst>
          </p:nvPr>
        </p:nvGraphicFramePr>
        <p:xfrm>
          <a:off x="7646925" y="2047593"/>
          <a:ext cx="4096741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Perfusor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-Spritze, 20 ml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8728615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08722827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Perfusor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-Spritze, 50 ml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8728844F-06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14327265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8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3" y="692992"/>
            <a:ext cx="6840851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/>
              <a:t>Original </a:t>
            </a:r>
            <a:r>
              <a:rPr lang="de-DE" sz="2800" err="1"/>
              <a:t>Perfusor</a:t>
            </a:r>
            <a:r>
              <a:rPr lang="de-DE" sz="2800" baseline="30000"/>
              <a:t>®</a:t>
            </a:r>
            <a:r>
              <a:rPr lang="de-DE" sz="2800"/>
              <a:t> Spritze</a:t>
            </a:r>
            <a:endParaRPr lang="de-DE" sz="2800">
              <a:solidFill>
                <a:srgbClr val="7B1387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39" name="Grafik 38">
            <a:hlinkClick r:id="rId4"/>
            <a:extLst>
              <a:ext uri="{FF2B5EF4-FFF2-40B4-BE49-F238E27FC236}">
                <a16:creationId xmlns:a16="http://schemas.microsoft.com/office/drawing/2014/main" id="{4D3130C7-DF2D-E883-7BFB-BC5D674C2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7034" t="38588" r="38753" b="37199"/>
          <a:stretch/>
        </p:blipFill>
        <p:spPr>
          <a:xfrm>
            <a:off x="1008158" y="2571687"/>
            <a:ext cx="440551" cy="440552"/>
          </a:xfrm>
          <a:prstGeom prst="rect">
            <a:avLst/>
          </a:prstGeom>
        </p:spPr>
      </p:pic>
      <p:pic>
        <p:nvPicPr>
          <p:cNvPr id="40" name="Grafik 39">
            <a:hlinkClick r:id="rId13" action="ppaction://hlinksldjump"/>
            <a:extLst>
              <a:ext uri="{FF2B5EF4-FFF2-40B4-BE49-F238E27FC236}">
                <a16:creationId xmlns:a16="http://schemas.microsoft.com/office/drawing/2014/main" id="{E7E501AA-B634-4AE4-B93F-A522CA6B6A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7574" y="3060543"/>
            <a:ext cx="901695" cy="176783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AA23BCC-8603-3965-0FEC-314E25370AAA}"/>
              </a:ext>
            </a:extLst>
          </p:cNvPr>
          <p:cNvSpPr/>
          <p:nvPr/>
        </p:nvSpPr>
        <p:spPr bwMode="gray">
          <a:xfrm>
            <a:off x="800100" y="5841268"/>
            <a:ext cx="11399602" cy="330932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Applikation per Pumpe 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/ </a:t>
            </a:r>
            <a:r>
              <a:rPr lang="de-DE" altLang="en-US" sz="1400">
                <a:solidFill>
                  <a:schemeClr val="accent1"/>
                </a:solidFill>
              </a:rPr>
              <a:t>Perfusor</a:t>
            </a:r>
            <a:r>
              <a:rPr lang="de-DE" altLang="en-US" sz="1400" baseline="30000">
                <a:solidFill>
                  <a:schemeClr val="accent1"/>
                </a:solidFill>
              </a:rPr>
              <a:t>®</a:t>
            </a:r>
            <a:r>
              <a:rPr lang="de-DE" altLang="en-US" sz="1400">
                <a:solidFill>
                  <a:schemeClr val="accent1"/>
                </a:solidFill>
              </a:rPr>
              <a:t> </a:t>
            </a:r>
            <a:r>
              <a:rPr lang="de-DE" altLang="en-US" sz="1400" err="1">
                <a:solidFill>
                  <a:schemeClr val="accent1"/>
                </a:solidFill>
              </a:rPr>
              <a:t>compact</a:t>
            </a:r>
            <a:r>
              <a:rPr lang="de-DE" altLang="en-US" sz="1400" baseline="30000" err="1">
                <a:solidFill>
                  <a:schemeClr val="accent1"/>
                </a:solidFill>
              </a:rPr>
              <a:t>plu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en-US" sz="14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de-DE" altLang="en-US" sz="1400" baseline="3000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de-DE" alt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Perfusor</a:t>
            </a:r>
            <a:r>
              <a:rPr lang="de-DE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Einzelkomponenten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hlinkClick r:id="rId15"/>
            <a:extLst>
              <a:ext uri="{FF2B5EF4-FFF2-40B4-BE49-F238E27FC236}">
                <a16:creationId xmlns:a16="http://schemas.microsoft.com/office/drawing/2014/main" id="{A59E43DB-0055-033D-03F8-56440AC709F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37828" t="34222" r="40738" b="41168"/>
          <a:stretch/>
        </p:blipFill>
        <p:spPr>
          <a:xfrm>
            <a:off x="1553424" y="2555039"/>
            <a:ext cx="389997" cy="447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70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6D23CB5-A8DA-EC40-B760-294ED368AF0B}"/>
              </a:ext>
            </a:extLst>
          </p:cNvPr>
          <p:cNvSpPr/>
          <p:nvPr/>
        </p:nvSpPr>
        <p:spPr>
          <a:xfrm>
            <a:off x="983432" y="2588801"/>
            <a:ext cx="40338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800" i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Wie wird die Anästhesie bei einer ambulanten Operation unter Verwendung von Schwerkraft-Infusionsgeräten durchgeführt? </a:t>
            </a:r>
          </a:p>
          <a:p>
            <a:pPr algn="r"/>
            <a:endParaRPr lang="de-DE" sz="1800" i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1800" i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Wird bei der Durchführung einer ambulanten Operation in der Vorgehensweise bei der Behandlung von Erwachsenen oder pädiatrischen Patienten  unterschieden ? </a:t>
            </a:r>
            <a:endParaRPr lang="de-DE" sz="1800" i="1">
              <a:solidFill>
                <a:srgbClr val="00B4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de-DE" sz="2000" i="1">
              <a:solidFill>
                <a:srgbClr val="00B4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6DC27DC7-56A2-C146-88BB-4276CC2928B7}"/>
              </a:ext>
            </a:extLst>
          </p:cNvPr>
          <p:cNvCxnSpPr>
            <a:cxnSpLocks/>
          </p:cNvCxnSpPr>
          <p:nvPr/>
        </p:nvCxnSpPr>
        <p:spPr>
          <a:xfrm>
            <a:off x="5267908" y="2612394"/>
            <a:ext cx="0" cy="2904838"/>
          </a:xfrm>
          <a:prstGeom prst="line">
            <a:avLst/>
          </a:prstGeom>
          <a:ln>
            <a:solidFill>
              <a:srgbClr val="7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3AB66FA2-5CD4-D245-A9DE-8BC451DC7EEF}"/>
              </a:ext>
            </a:extLst>
          </p:cNvPr>
          <p:cNvSpPr/>
          <p:nvPr/>
        </p:nvSpPr>
        <p:spPr>
          <a:xfrm>
            <a:off x="5447236" y="2588801"/>
            <a:ext cx="64082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>
              <a:solidFill>
                <a:srgbClr val="7030A0"/>
              </a:solidFill>
              <a:latin typeface="RotisSansSerif" panose="020B050000000000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solidFill>
                  <a:srgbClr val="7030A0"/>
                </a:solidFill>
              </a:rPr>
              <a:t>Kein Einsatz </a:t>
            </a:r>
            <a:r>
              <a:rPr lang="de-DE" sz="1600">
                <a:solidFill>
                  <a:srgbClr val="000000"/>
                </a:solidFill>
              </a:rPr>
              <a:t>einer Pumpe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solidFill>
                  <a:srgbClr val="000000"/>
                </a:solidFill>
              </a:rPr>
              <a:t>Der Anästhesist </a:t>
            </a:r>
            <a:r>
              <a:rPr lang="de-DE" sz="1600">
                <a:solidFill>
                  <a:srgbClr val="7030A0"/>
                </a:solidFill>
              </a:rPr>
              <a:t>leitet die Narkose des Patienten über Gas ein </a:t>
            </a:r>
            <a:r>
              <a:rPr lang="de-DE" sz="1600">
                <a:solidFill>
                  <a:srgbClr val="000000"/>
                </a:solidFill>
              </a:rPr>
              <a:t>und </a:t>
            </a:r>
            <a:r>
              <a:rPr lang="de-DE" sz="1600">
                <a:solidFill>
                  <a:srgbClr val="7030A0"/>
                </a:solidFill>
              </a:rPr>
              <a:t>appliziert das Anästhetikum manuell aus der Hand</a:t>
            </a:r>
          </a:p>
          <a:p>
            <a:endParaRPr lang="de-DE" sz="1600">
              <a:cs typeface="Arial" panose="020B0604020202020204" pitchFamily="34" charset="0"/>
            </a:endParaRPr>
          </a:p>
          <a:p>
            <a:endParaRPr lang="de-DE" sz="16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solidFill>
                  <a:srgbClr val="7030A0"/>
                </a:solidFill>
              </a:rPr>
              <a:t>Keine Unterscheidung zwischen Patientengruppen Erwachsener/ pädiatrischer Patient</a:t>
            </a:r>
            <a:endParaRPr lang="de-DE" sz="16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solidFill>
                  <a:srgbClr val="000000"/>
                </a:solidFill>
              </a:rPr>
              <a:t>Bei pädiatrischen Patienten erfolgt die Steuerung der Infusionsrate in der Regel gezielt über eine Infusionspumpe</a:t>
            </a:r>
            <a:endParaRPr lang="de-DE" sz="160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5A88A9B-2176-1478-6CB7-EEC04443524E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Hintergrundinformation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6E6E609-0D42-C48C-BBC9-B307B208A6B1}"/>
              </a:ext>
            </a:extLst>
          </p:cNvPr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" name="Grafik 2">
              <a:hlinkClick r:id="rId4" action="ppaction://hlinksldjump"/>
              <a:extLst>
                <a:ext uri="{FF2B5EF4-FFF2-40B4-BE49-F238E27FC236}">
                  <a16:creationId xmlns:a16="http://schemas.microsoft.com/office/drawing/2014/main" id="{33160E19-5454-65FE-7819-7833E9C6A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863713F1-C2DF-ED2B-FBDF-DBF1FBBBF8C8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B929CAC-6407-6A96-EEEC-5A17FAF09C65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92740E4-462D-B1F6-5FBF-C6505ECED58F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fik 6">
              <a:hlinkClick r:id="rId7" action="ppaction://hlinksldjump"/>
              <a:extLst>
                <a:ext uri="{FF2B5EF4-FFF2-40B4-BE49-F238E27FC236}">
                  <a16:creationId xmlns:a16="http://schemas.microsoft.com/office/drawing/2014/main" id="{5EEA4405-E2C5-1860-3861-7DFC4E61B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06593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1919536" y="2680157"/>
            <a:ext cx="88929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>
                <a:ea typeface="Calibri" panose="020F0502020204030204"/>
                <a:cs typeface="Times New Roman" panose="02020603050405020304" pitchFamily="18" charset="0"/>
              </a:rPr>
              <a:t>Die in dieser Produktunterlage enthaltenen Angaben wurden sorgfältig geprüft. Dennoch kann </a:t>
            </a:r>
            <a:br>
              <a:rPr lang="de-DE" sz="1600">
                <a:ea typeface="Calibri" panose="020F0502020204030204"/>
                <a:cs typeface="Times New Roman" panose="02020603050405020304" pitchFamily="18" charset="0"/>
              </a:rPr>
            </a:br>
            <a:r>
              <a:rPr lang="de-DE" sz="1600">
                <a:ea typeface="Calibri" panose="020F0502020204030204"/>
                <a:cs typeface="Times New Roman" panose="02020603050405020304" pitchFamily="18" charset="0"/>
              </a:rPr>
              <a:t>die B. Braun Deutschland GmbH &amp; Co. KG keine Gewährleistung oder Garantie im Hinblick auf die Richtigkeit und Vollständigkeit der zur Verfügung gestellten oder in Bezug genommenen Informationen geben. </a:t>
            </a:r>
          </a:p>
          <a:p>
            <a:endParaRPr lang="de-DE" sz="1600">
              <a:ea typeface="Calibri" panose="020F0502020204030204"/>
              <a:cs typeface="Times New Roman" panose="02020603050405020304" pitchFamily="18" charset="0"/>
            </a:endParaRPr>
          </a:p>
          <a:p>
            <a:r>
              <a:rPr lang="de-DE" sz="1600">
                <a:ea typeface="Calibri" panose="020F0502020204030204"/>
                <a:cs typeface="Times New Roman" panose="02020603050405020304" pitchFamily="18" charset="0"/>
              </a:rPr>
              <a:t>Vor der Verwendung des Medizinproduktes / Arzneimittels sind in jedem Fall die Angaben in der jeweils gültigen Gebrauchsinformation oder Fachinformation zu beachten.</a:t>
            </a:r>
          </a:p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97DECBD-5A77-E367-DD7C-B71BAD916639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1EDFA912-7553-4A94-D82E-E8F20F5073A8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Grafik 3">
              <a:hlinkClick r:id="rId4" action="ppaction://hlinksldjump"/>
              <a:extLst>
                <a:ext uri="{FF2B5EF4-FFF2-40B4-BE49-F238E27FC236}">
                  <a16:creationId xmlns:a16="http://schemas.microsoft.com/office/drawing/2014/main" id="{7F5CC927-67F1-3DB9-7788-535CC7969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CEA92671-E2E2-E437-8EBF-8419F45B699D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9E2AB5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Wichtiger Hinweis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0C76-00F2-056E-D901-CD4D3A414AB1}"/>
              </a:ext>
            </a:extLst>
          </p:cNvPr>
          <p:cNvSpPr/>
          <p:nvPr/>
        </p:nvSpPr>
        <p:spPr bwMode="gray">
          <a:xfrm>
            <a:off x="-24680" y="3645104"/>
            <a:ext cx="555312" cy="532614"/>
          </a:xfrm>
          <a:prstGeom prst="rect">
            <a:avLst/>
          </a:prstGeom>
          <a:noFill/>
          <a:ln w="25400" cap="flat" cmpd="sng" algn="ctr">
            <a:solidFill>
              <a:srgbClr val="00A97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hlinkClick r:id="rId7"/>
            <a:extLst>
              <a:ext uri="{FF2B5EF4-FFF2-40B4-BE49-F238E27FC236}">
                <a16:creationId xmlns:a16="http://schemas.microsoft.com/office/drawing/2014/main" id="{73423659-5B32-B7A3-C64B-BFB369A39A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9824" t="24731" r="30059" b="24453"/>
          <a:stretch/>
        </p:blipFill>
        <p:spPr>
          <a:xfrm>
            <a:off x="101293" y="3707511"/>
            <a:ext cx="360993" cy="457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6370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2999656" y="2027105"/>
            <a:ext cx="789086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Diana Bürger</a:t>
            </a:r>
          </a:p>
          <a:p>
            <a:r>
              <a:rPr lang="de-DE" sz="1400" dirty="0"/>
              <a:t>Marketing Managerin Infusionstherapie </a:t>
            </a:r>
          </a:p>
          <a:p>
            <a:endParaRPr lang="de-DE" sz="900" dirty="0"/>
          </a:p>
          <a:p>
            <a:r>
              <a:rPr lang="nb-NO" sz="1400" dirty="0"/>
              <a:t>Telefon:  +49 5661 9147 - 7508</a:t>
            </a:r>
          </a:p>
          <a:p>
            <a:r>
              <a:rPr lang="de-DE" sz="1400" dirty="0"/>
              <a:t>E-Mail:    </a:t>
            </a:r>
            <a:r>
              <a:rPr lang="de-DE" sz="1400" u="sng" dirty="0"/>
              <a:t>diana.buerger</a:t>
            </a:r>
            <a:r>
              <a:rPr lang="de-DE" sz="14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@bbraun.com</a:t>
            </a:r>
            <a:endParaRPr lang="de-DE" sz="1400" u="sng" dirty="0"/>
          </a:p>
          <a:p>
            <a:br>
              <a:rPr lang="de-DE" sz="1400" u="sng" dirty="0"/>
            </a:br>
            <a:endParaRPr lang="de-DE" sz="1400" u="sng" dirty="0"/>
          </a:p>
          <a:p>
            <a:pPr fontAlgn="auto"/>
            <a:r>
              <a:rPr lang="de-DE" sz="1400" dirty="0"/>
              <a:t>Lisa Höpfner</a:t>
            </a:r>
          </a:p>
          <a:p>
            <a:pPr rtl="0"/>
            <a:r>
              <a:rPr lang="de-DE" sz="1400" dirty="0">
                <a:effectLst/>
              </a:rPr>
              <a:t>Junior Marketing Managerin Apparative Infusionstechnik </a:t>
            </a:r>
          </a:p>
          <a:p>
            <a:pPr fontAlgn="auto"/>
            <a:endParaRPr lang="de-DE" sz="900" dirty="0"/>
          </a:p>
          <a:p>
            <a:pPr fontAlgn="auto"/>
            <a:r>
              <a:rPr lang="de-DE" sz="1400" dirty="0"/>
              <a:t>Telefon:  +49 5661 71 - 6265</a:t>
            </a:r>
          </a:p>
          <a:p>
            <a:pPr rtl="0"/>
            <a:r>
              <a:rPr lang="de-DE" sz="1400" dirty="0"/>
              <a:t>E-Mail:    </a:t>
            </a:r>
            <a:r>
              <a:rPr lang="de-DE" sz="1400" dirty="0">
                <a:effectLst/>
                <a:hlinkClick r:id="rId5" tooltip="mailto:lisa.hoepfner@bbraun.com"/>
              </a:rPr>
              <a:t>lisa.hoepfner@bbraun.com</a:t>
            </a:r>
            <a:endParaRPr lang="de-DE" sz="1400" dirty="0">
              <a:effectLst/>
            </a:endParaRPr>
          </a:p>
          <a:p>
            <a:pPr fontAlgn="auto"/>
            <a:endParaRPr lang="de-DE" sz="1400" u="sng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FB9F019-CB65-010C-8858-FBB51BAD2186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99274782-2BEA-12A2-3391-8B3C8BAC5A26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Grafik 3">
              <a:hlinkClick r:id="rId6" action="ppaction://hlinksldjump"/>
              <a:extLst>
                <a:ext uri="{FF2B5EF4-FFF2-40B4-BE49-F238E27FC236}">
                  <a16:creationId xmlns:a16="http://schemas.microsoft.com/office/drawing/2014/main" id="{BB112ACF-AB6F-6EA7-D1BC-B38EC5C7F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875068BA-AFF5-4CEA-4C61-5A193CAC7C82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chemeClr val="bg1"/>
                </a:solidFill>
                <a:cs typeface="Arial" panose="020B0604020202020204" pitchFamily="34" charset="0"/>
              </a:rPr>
              <a:t>Ansprechpartner*in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C29E83A-8E99-BB71-4E85-AC56FF5E6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1495" y="1628609"/>
            <a:ext cx="1828800" cy="18288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99D245-4986-192B-4D22-BFDDCDC57E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1495" y="3048000"/>
            <a:ext cx="18288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679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 hidden="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B. Braun Group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81D2A-10EE-45CA-B672-13EC15929D94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/>
              <a:t>Impressum</a:t>
            </a:r>
            <a:endParaRPr lang="de-DE" sz="2800" dirty="0"/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b="1">
                <a:solidFill>
                  <a:srgbClr val="2B2B2B"/>
                </a:solidFill>
              </a:rPr>
              <a:t>Anschrift</a:t>
            </a:r>
          </a:p>
          <a:p>
            <a:r>
              <a:rPr lang="de-DE" sz="1600">
                <a:solidFill>
                  <a:srgbClr val="2B2B2B"/>
                </a:solidFill>
              </a:rPr>
              <a:t>B. Braun Deutschland GmbH &amp; Co. KG</a:t>
            </a:r>
            <a:br>
              <a:rPr lang="de-DE" sz="1600">
                <a:solidFill>
                  <a:srgbClr val="2B2B2B"/>
                </a:solidFill>
              </a:rPr>
            </a:br>
            <a:r>
              <a:rPr lang="de-DE" sz="1600">
                <a:solidFill>
                  <a:srgbClr val="2B2B2B"/>
                </a:solidFill>
              </a:rPr>
              <a:t>Carl-Braun-Straße 1</a:t>
            </a:r>
            <a:br>
              <a:rPr lang="de-DE" sz="1600">
                <a:solidFill>
                  <a:srgbClr val="2B2B2B"/>
                </a:solidFill>
              </a:rPr>
            </a:br>
            <a:r>
              <a:rPr lang="de-DE" sz="1600">
                <a:solidFill>
                  <a:srgbClr val="2B2B2B"/>
                </a:solidFill>
              </a:rPr>
              <a:t>D-34212 Melsungen</a:t>
            </a:r>
          </a:p>
          <a:p>
            <a:endParaRPr lang="de-DE" sz="1800">
              <a:solidFill>
                <a:srgbClr val="711E82"/>
              </a:solidFill>
            </a:endParaRPr>
          </a:p>
          <a:p>
            <a:r>
              <a:rPr lang="de-DE" sz="1800" b="1">
                <a:solidFill>
                  <a:srgbClr val="2B2B2B"/>
                </a:solidFill>
              </a:rPr>
              <a:t>Disclaimer</a:t>
            </a:r>
          </a:p>
          <a:p>
            <a:r>
              <a:rPr lang="de-DE" sz="1600">
                <a:solidFill>
                  <a:srgbClr val="2B2B2B"/>
                </a:solidFill>
              </a:rPr>
              <a:t>Alle Urheberrechte an den Daten und Dokumentationen bleiben ausdrücklich der </a:t>
            </a:r>
            <a:br>
              <a:rPr lang="de-DE" sz="1600">
                <a:solidFill>
                  <a:srgbClr val="2B2B2B"/>
                </a:solidFill>
              </a:rPr>
            </a:br>
            <a:r>
              <a:rPr lang="de-DE" sz="1600">
                <a:solidFill>
                  <a:srgbClr val="2B2B2B"/>
                </a:solidFill>
              </a:rPr>
              <a:t>B. Braun Melsungen AG vorbehalten. Die Inhalte stehen den Nutzern nur zur Einsicht zur Verfügung. </a:t>
            </a:r>
          </a:p>
          <a:p>
            <a:r>
              <a:rPr lang="de-DE" sz="1600">
                <a:solidFill>
                  <a:srgbClr val="2B2B2B"/>
                </a:solidFill>
              </a:rPr>
              <a:t>Die – auch auszugsweise – Vervielfältigung von Dokumentationen ist untersagt und bedarf der ausdrücklichen Vereinbarung.</a:t>
            </a:r>
          </a:p>
          <a:p>
            <a:endParaRPr lang="de-DE">
              <a:solidFill>
                <a:srgbClr val="2B2B2B"/>
              </a:solidFill>
            </a:endParaRPr>
          </a:p>
          <a:p>
            <a:r>
              <a:rPr lang="de-DE" sz="1800" b="1">
                <a:solidFill>
                  <a:srgbClr val="2B2B2B"/>
                </a:solidFill>
              </a:rPr>
              <a:t>Stand</a:t>
            </a:r>
          </a:p>
          <a:p>
            <a:r>
              <a:rPr lang="de-DE" sz="1600"/>
              <a:t>11-2023 / Dokumenten-Nr.: MCO-WM-004320, Version 1.0</a:t>
            </a:r>
            <a:endParaRPr lang="de-DE" sz="1600">
              <a:solidFill>
                <a:srgbClr val="FF0000"/>
              </a:solidFill>
            </a:endParaRPr>
          </a:p>
          <a:p>
            <a:r>
              <a:rPr lang="de-DE" sz="1600"/>
              <a:t>Zur Abgabe an Kunden</a:t>
            </a:r>
            <a:endParaRPr lang="de-DE" sz="1800">
              <a:solidFill>
                <a:srgbClr val="2B2B2B"/>
              </a:solidFill>
            </a:endParaRPr>
          </a:p>
          <a:p>
            <a:endParaRPr lang="de-DE" sz="1800" dirty="0">
              <a:solidFill>
                <a:srgbClr val="7030A0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37BFA25-1835-1BFD-D178-934501AB4439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6F3151D3-F661-BC8D-1E17-CB2851F5B187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Grafik 3">
              <a:hlinkClick r:id="rId4" action="ppaction://hlinksldjump"/>
              <a:extLst>
                <a:ext uri="{FF2B5EF4-FFF2-40B4-BE49-F238E27FC236}">
                  <a16:creationId xmlns:a16="http://schemas.microsoft.com/office/drawing/2014/main" id="{92E5DCD6-DF1B-B048-06DC-DE8B171A7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25158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Group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A5B20F-FC97-894D-99C6-1B265720D1EC}"/>
              </a:ext>
            </a:extLst>
          </p:cNvPr>
          <p:cNvSpPr txBox="1"/>
          <p:nvPr/>
        </p:nvSpPr>
        <p:spPr>
          <a:xfrm>
            <a:off x="2416629" y="61856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E7670D-9C83-CC4E-B088-46E83538C149}"/>
              </a:ext>
            </a:extLst>
          </p:cNvPr>
          <p:cNvSpPr txBox="1"/>
          <p:nvPr/>
        </p:nvSpPr>
        <p:spPr>
          <a:xfrm>
            <a:off x="515380" y="61856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ED4DE69-946F-2B44-AEA2-F49FBC17456C}"/>
              </a:ext>
            </a:extLst>
          </p:cNvPr>
          <p:cNvSpPr txBox="1"/>
          <p:nvPr/>
        </p:nvSpPr>
        <p:spPr>
          <a:xfrm>
            <a:off x="914400" y="901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3A03122-D880-EB44-AE44-645BD84A233C}"/>
              </a:ext>
            </a:extLst>
          </p:cNvPr>
          <p:cNvSpPr txBox="1"/>
          <p:nvPr/>
        </p:nvSpPr>
        <p:spPr>
          <a:xfrm>
            <a:off x="6909683" y="5327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CF2A08E-BC45-3440-AEEC-898ED2B94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966" y="3035927"/>
            <a:ext cx="2399534" cy="429077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/>
              <a:t>Applikation per Schwerkraft </a:t>
            </a: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39A81E68-2786-9240-AE96-6A935FE02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80" y="4329100"/>
            <a:ext cx="5142366" cy="425078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en-US" sz="1200"/>
              <a:t>Applikation per Pumpe </a:t>
            </a:r>
          </a:p>
          <a:p>
            <a:pPr algn="ctr"/>
            <a:r>
              <a:rPr lang="de-DE" altLang="en-US" sz="1200"/>
              <a:t>Perfusor</a:t>
            </a:r>
            <a:r>
              <a:rPr lang="de-DE" altLang="en-US" sz="1200" baseline="30000"/>
              <a:t>®</a:t>
            </a:r>
            <a:r>
              <a:rPr lang="de-DE" altLang="en-US" sz="1200"/>
              <a:t> Space / Perfusor</a:t>
            </a:r>
            <a:r>
              <a:rPr lang="de-DE" altLang="en-US" sz="1200" baseline="30000"/>
              <a:t>®</a:t>
            </a:r>
            <a:r>
              <a:rPr lang="de-DE" altLang="en-US" sz="1200"/>
              <a:t> </a:t>
            </a:r>
            <a:r>
              <a:rPr lang="de-DE" altLang="en-US" sz="1200" err="1"/>
              <a:t>compact</a:t>
            </a:r>
            <a:r>
              <a:rPr lang="de-DE" altLang="en-US" sz="1200" baseline="30000" err="1"/>
              <a:t>plus</a:t>
            </a:r>
            <a:r>
              <a:rPr lang="de-DE" altLang="en-US" sz="1200" baseline="30000"/>
              <a:t> </a:t>
            </a:r>
            <a:r>
              <a:rPr lang="de-DE" altLang="en-US" sz="1200"/>
              <a:t>/ </a:t>
            </a:r>
            <a:r>
              <a:rPr lang="de-DE" altLang="en-US" sz="1200" err="1"/>
              <a:t>Space</a:t>
            </a:r>
            <a:r>
              <a:rPr lang="de-DE" altLang="en-US" sz="1200" baseline="30000" err="1"/>
              <a:t>plus</a:t>
            </a:r>
            <a:r>
              <a:rPr lang="de-DE" altLang="en-US" sz="1200"/>
              <a:t> Perfusor</a:t>
            </a:r>
            <a:r>
              <a:rPr lang="de-DE" altLang="en-US" sz="1200" baseline="30000"/>
              <a:t>®</a:t>
            </a:r>
          </a:p>
        </p:txBody>
      </p:sp>
      <p:sp>
        <p:nvSpPr>
          <p:cNvPr id="48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077214E7-0F3B-DF49-8DFD-22EFA3217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806" y="2420888"/>
            <a:ext cx="3986323" cy="24622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/>
              <a:t>Gebrauchsfertiges Produkt</a:t>
            </a:r>
          </a:p>
        </p:txBody>
      </p:sp>
      <p:sp>
        <p:nvSpPr>
          <p:cNvPr id="49" name="Rectangle 11">
            <a:extLst>
              <a:ext uri="{FF2B5EF4-FFF2-40B4-BE49-F238E27FC236}">
                <a16:creationId xmlns:a16="http://schemas.microsoft.com/office/drawing/2014/main" id="{E5E1E1B0-628A-ED4C-B467-BCFAB1BEE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604" y="3375467"/>
            <a:ext cx="2000042" cy="52158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en-US" sz="1200" err="1"/>
              <a:t>Intrafix</a:t>
            </a:r>
            <a:r>
              <a:rPr lang="de-DE" altLang="en-US" sz="1200" baseline="30000"/>
              <a:t>®</a:t>
            </a:r>
            <a:r>
              <a:rPr lang="de-DE" altLang="en-US" sz="1200"/>
              <a:t> Air P / </a:t>
            </a:r>
          </a:p>
          <a:p>
            <a:pPr algn="ctr"/>
            <a:r>
              <a:rPr lang="de-DE" altLang="en-US" sz="1200" err="1"/>
              <a:t>Intrafix</a:t>
            </a:r>
            <a:r>
              <a:rPr lang="de-DE" altLang="en-US" sz="1200" baseline="30000"/>
              <a:t>®</a:t>
            </a:r>
            <a:r>
              <a:rPr lang="de-DE" altLang="en-US" sz="1200"/>
              <a:t>  </a:t>
            </a:r>
            <a:r>
              <a:rPr lang="de-DE" altLang="en-US" sz="1200" err="1"/>
              <a:t>Primeline</a:t>
            </a:r>
            <a:endParaRPr lang="de-DE" altLang="en-US" sz="1200"/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568036C7-4E9B-004A-ACB0-8BB122D39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766" y="2642719"/>
            <a:ext cx="2000042" cy="24622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en-US" sz="1200" err="1"/>
              <a:t>Intrafix</a:t>
            </a:r>
            <a:r>
              <a:rPr lang="de-DE" altLang="en-US" sz="1200" baseline="30000"/>
              <a:t>®</a:t>
            </a:r>
            <a:r>
              <a:rPr lang="de-DE" altLang="en-US" sz="1200"/>
              <a:t> </a:t>
            </a:r>
            <a:r>
              <a:rPr lang="de-DE" altLang="en-US" sz="1200" err="1"/>
              <a:t>SafeSet</a:t>
            </a:r>
            <a:endParaRPr lang="de-DE" altLang="en-US" sz="120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8BA8C6-2D5E-436E-916E-62D9C50E9FF5}"/>
              </a:ext>
            </a:extLst>
          </p:cNvPr>
          <p:cNvSpPr txBox="1"/>
          <p:nvPr/>
        </p:nvSpPr>
        <p:spPr>
          <a:xfrm>
            <a:off x="1138280" y="1592796"/>
            <a:ext cx="2111360" cy="396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 die Anästhesie per Schwerkraft oder Pumpe erfolgen?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7404AD1C-D4E3-43B6-93D0-892395B2A17B}"/>
              </a:ext>
            </a:extLst>
          </p:cNvPr>
          <p:cNvSpPr txBox="1"/>
          <p:nvPr/>
        </p:nvSpPr>
        <p:spPr>
          <a:xfrm>
            <a:off x="4308676" y="1592795"/>
            <a:ext cx="2111360" cy="4077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welches Infusionsgerät soll die Anästhesie per Schwerkraft erfolgen?</a:t>
            </a:r>
          </a:p>
        </p:txBody>
      </p:sp>
      <p:cxnSp>
        <p:nvCxnSpPr>
          <p:cNvPr id="110" name="Gerade Verbindung mit Pfeil 109">
            <a:extLst>
              <a:ext uri="{FF2B5EF4-FFF2-40B4-BE49-F238E27FC236}">
                <a16:creationId xmlns:a16="http://schemas.microsoft.com/office/drawing/2014/main" id="{42E5750F-060D-48D6-B9BE-2017CE2B20F0}"/>
              </a:ext>
            </a:extLst>
          </p:cNvPr>
          <p:cNvCxnSpPr>
            <a:cxnSpLocks/>
          </p:cNvCxnSpPr>
          <p:nvPr/>
        </p:nvCxnSpPr>
        <p:spPr>
          <a:xfrm>
            <a:off x="3918378" y="2780928"/>
            <a:ext cx="2520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57">
            <a:extLst>
              <a:ext uri="{FF2B5EF4-FFF2-40B4-BE49-F238E27FC236}">
                <a16:creationId xmlns:a16="http://schemas.microsoft.com/office/drawing/2014/main" id="{C16BF1DF-817A-4E02-8E68-4AC44999FBCC}"/>
              </a:ext>
            </a:extLst>
          </p:cNvPr>
          <p:cNvCxnSpPr>
            <a:cxnSpLocks/>
          </p:cNvCxnSpPr>
          <p:nvPr/>
        </p:nvCxnSpPr>
        <p:spPr>
          <a:xfrm flipH="1">
            <a:off x="3918377" y="2780928"/>
            <a:ext cx="1" cy="9159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59">
            <a:extLst>
              <a:ext uri="{FF2B5EF4-FFF2-40B4-BE49-F238E27FC236}">
                <a16:creationId xmlns:a16="http://schemas.microsoft.com/office/drawing/2014/main" id="{0FB68C65-76E5-4A7C-8E11-480C79C1DFDC}"/>
              </a:ext>
            </a:extLst>
          </p:cNvPr>
          <p:cNvCxnSpPr>
            <a:cxnSpLocks/>
          </p:cNvCxnSpPr>
          <p:nvPr/>
        </p:nvCxnSpPr>
        <p:spPr>
          <a:xfrm flipH="1">
            <a:off x="3766528" y="3248980"/>
            <a:ext cx="151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08CE700A-AE60-4F98-BB75-FF9C5DA08772}"/>
              </a:ext>
            </a:extLst>
          </p:cNvPr>
          <p:cNvCxnSpPr>
            <a:cxnSpLocks/>
          </p:cNvCxnSpPr>
          <p:nvPr/>
        </p:nvCxnSpPr>
        <p:spPr>
          <a:xfrm>
            <a:off x="3918378" y="3681028"/>
            <a:ext cx="2520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B145C472-D80F-4B97-B182-1FBFCA18FF02}"/>
              </a:ext>
            </a:extLst>
          </p:cNvPr>
          <p:cNvCxnSpPr>
            <a:cxnSpLocks/>
          </p:cNvCxnSpPr>
          <p:nvPr/>
        </p:nvCxnSpPr>
        <p:spPr>
          <a:xfrm>
            <a:off x="6978718" y="2564904"/>
            <a:ext cx="2520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57">
            <a:extLst>
              <a:ext uri="{FF2B5EF4-FFF2-40B4-BE49-F238E27FC236}">
                <a16:creationId xmlns:a16="http://schemas.microsoft.com/office/drawing/2014/main" id="{3AB4E049-D45C-44DD-A783-8ACF22D70A7F}"/>
              </a:ext>
            </a:extLst>
          </p:cNvPr>
          <p:cNvCxnSpPr>
            <a:cxnSpLocks/>
          </p:cNvCxnSpPr>
          <p:nvPr/>
        </p:nvCxnSpPr>
        <p:spPr>
          <a:xfrm>
            <a:off x="6970884" y="2564904"/>
            <a:ext cx="0" cy="432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59">
            <a:extLst>
              <a:ext uri="{FF2B5EF4-FFF2-40B4-BE49-F238E27FC236}">
                <a16:creationId xmlns:a16="http://schemas.microsoft.com/office/drawing/2014/main" id="{D3993DB7-18BF-410E-9C0C-274BE52C99B0}"/>
              </a:ext>
            </a:extLst>
          </p:cNvPr>
          <p:cNvCxnSpPr>
            <a:cxnSpLocks/>
          </p:cNvCxnSpPr>
          <p:nvPr/>
        </p:nvCxnSpPr>
        <p:spPr>
          <a:xfrm flipH="1">
            <a:off x="6826868" y="2780928"/>
            <a:ext cx="151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123">
            <a:extLst>
              <a:ext uri="{FF2B5EF4-FFF2-40B4-BE49-F238E27FC236}">
                <a16:creationId xmlns:a16="http://schemas.microsoft.com/office/drawing/2014/main" id="{B877EE78-0502-4CAD-BF9E-4C1B60EB38F3}"/>
              </a:ext>
            </a:extLst>
          </p:cNvPr>
          <p:cNvCxnSpPr>
            <a:cxnSpLocks/>
          </p:cNvCxnSpPr>
          <p:nvPr/>
        </p:nvCxnSpPr>
        <p:spPr>
          <a:xfrm>
            <a:off x="6970884" y="2996952"/>
            <a:ext cx="2520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63C93DFC-E18B-4A4B-9411-74CB9288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811" y="2858743"/>
            <a:ext cx="3986324" cy="24622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/>
              <a:t>Einzelkomponenten</a:t>
            </a:r>
          </a:p>
        </p:txBody>
      </p:sp>
      <p:sp>
        <p:nvSpPr>
          <p:cNvPr id="130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6109516A-9EF6-4F42-8F5B-B6AB83A98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806" y="3320988"/>
            <a:ext cx="3986323" cy="24622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/>
              <a:t>Gebrauchsfertiges Produkt</a:t>
            </a:r>
          </a:p>
        </p:txBody>
      </p:sp>
      <p:cxnSp>
        <p:nvCxnSpPr>
          <p:cNvPr id="136" name="Gerade Verbindung mit Pfeil 135">
            <a:extLst>
              <a:ext uri="{FF2B5EF4-FFF2-40B4-BE49-F238E27FC236}">
                <a16:creationId xmlns:a16="http://schemas.microsoft.com/office/drawing/2014/main" id="{8E47EC94-2279-4ACA-9009-90458463839B}"/>
              </a:ext>
            </a:extLst>
          </p:cNvPr>
          <p:cNvCxnSpPr>
            <a:cxnSpLocks/>
          </p:cNvCxnSpPr>
          <p:nvPr/>
        </p:nvCxnSpPr>
        <p:spPr>
          <a:xfrm>
            <a:off x="6978718" y="3465004"/>
            <a:ext cx="2520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57">
            <a:extLst>
              <a:ext uri="{FF2B5EF4-FFF2-40B4-BE49-F238E27FC236}">
                <a16:creationId xmlns:a16="http://schemas.microsoft.com/office/drawing/2014/main" id="{111EC08C-CEB7-47C7-8F50-C8A2565733FE}"/>
              </a:ext>
            </a:extLst>
          </p:cNvPr>
          <p:cNvCxnSpPr>
            <a:cxnSpLocks/>
          </p:cNvCxnSpPr>
          <p:nvPr/>
        </p:nvCxnSpPr>
        <p:spPr>
          <a:xfrm>
            <a:off x="6970884" y="3465004"/>
            <a:ext cx="0" cy="432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59">
            <a:extLst>
              <a:ext uri="{FF2B5EF4-FFF2-40B4-BE49-F238E27FC236}">
                <a16:creationId xmlns:a16="http://schemas.microsoft.com/office/drawing/2014/main" id="{F7F70109-313E-4857-B1DC-5F11E009E441}"/>
              </a:ext>
            </a:extLst>
          </p:cNvPr>
          <p:cNvCxnSpPr>
            <a:cxnSpLocks/>
          </p:cNvCxnSpPr>
          <p:nvPr/>
        </p:nvCxnSpPr>
        <p:spPr>
          <a:xfrm flipH="1">
            <a:off x="6826868" y="3681028"/>
            <a:ext cx="151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mit Pfeil 138">
            <a:extLst>
              <a:ext uri="{FF2B5EF4-FFF2-40B4-BE49-F238E27FC236}">
                <a16:creationId xmlns:a16="http://schemas.microsoft.com/office/drawing/2014/main" id="{DD959A41-01AF-4F68-AFD6-51672E783E04}"/>
              </a:ext>
            </a:extLst>
          </p:cNvPr>
          <p:cNvCxnSpPr>
            <a:cxnSpLocks/>
          </p:cNvCxnSpPr>
          <p:nvPr/>
        </p:nvCxnSpPr>
        <p:spPr>
          <a:xfrm>
            <a:off x="6970884" y="3897052"/>
            <a:ext cx="2520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DEB5FF1D-EF60-4940-B95C-005D7A7A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811" y="3758843"/>
            <a:ext cx="3986324" cy="24622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/>
              <a:t>Einzelkomponenten </a:t>
            </a:r>
          </a:p>
        </p:txBody>
      </p:sp>
      <p:sp>
        <p:nvSpPr>
          <p:cNvPr id="152" name="Rectangle 10">
            <a:hlinkClick r:id="rId8" action="ppaction://hlinksldjump"/>
            <a:extLst>
              <a:ext uri="{FF2B5EF4-FFF2-40B4-BE49-F238E27FC236}">
                <a16:creationId xmlns:a16="http://schemas.microsoft.com/office/drawing/2014/main" id="{17E1D182-C3A1-406E-A80F-33CEE0FE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246" y="4185084"/>
            <a:ext cx="3986323" cy="24622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/>
              <a:t>Gebrauchsfertiges Produkt</a:t>
            </a:r>
          </a:p>
        </p:txBody>
      </p:sp>
      <p:cxnSp>
        <p:nvCxnSpPr>
          <p:cNvPr id="158" name="Gerade Verbindung mit Pfeil 157">
            <a:extLst>
              <a:ext uri="{FF2B5EF4-FFF2-40B4-BE49-F238E27FC236}">
                <a16:creationId xmlns:a16="http://schemas.microsoft.com/office/drawing/2014/main" id="{F53F6D11-92EF-4581-874F-41E779E6DC42}"/>
              </a:ext>
            </a:extLst>
          </p:cNvPr>
          <p:cNvCxnSpPr>
            <a:cxnSpLocks/>
          </p:cNvCxnSpPr>
          <p:nvPr/>
        </p:nvCxnSpPr>
        <p:spPr>
          <a:xfrm>
            <a:off x="6990158" y="4329100"/>
            <a:ext cx="2520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57">
            <a:extLst>
              <a:ext uri="{FF2B5EF4-FFF2-40B4-BE49-F238E27FC236}">
                <a16:creationId xmlns:a16="http://schemas.microsoft.com/office/drawing/2014/main" id="{1FFD90D8-B45A-4F1A-BD36-90484AAB4EE2}"/>
              </a:ext>
            </a:extLst>
          </p:cNvPr>
          <p:cNvCxnSpPr>
            <a:cxnSpLocks/>
          </p:cNvCxnSpPr>
          <p:nvPr/>
        </p:nvCxnSpPr>
        <p:spPr>
          <a:xfrm>
            <a:off x="6982324" y="4329100"/>
            <a:ext cx="0" cy="432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59">
            <a:extLst>
              <a:ext uri="{FF2B5EF4-FFF2-40B4-BE49-F238E27FC236}">
                <a16:creationId xmlns:a16="http://schemas.microsoft.com/office/drawing/2014/main" id="{BDD3D17C-24B9-48BA-A03C-26504D6A8552}"/>
              </a:ext>
            </a:extLst>
          </p:cNvPr>
          <p:cNvCxnSpPr>
            <a:cxnSpLocks/>
          </p:cNvCxnSpPr>
          <p:nvPr/>
        </p:nvCxnSpPr>
        <p:spPr>
          <a:xfrm flipH="1">
            <a:off x="6838308" y="4545124"/>
            <a:ext cx="151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mit Pfeil 160">
            <a:extLst>
              <a:ext uri="{FF2B5EF4-FFF2-40B4-BE49-F238E27FC236}">
                <a16:creationId xmlns:a16="http://schemas.microsoft.com/office/drawing/2014/main" id="{4C7D867C-EE00-47A7-A0A9-24F32CDDCEA5}"/>
              </a:ext>
            </a:extLst>
          </p:cNvPr>
          <p:cNvCxnSpPr>
            <a:cxnSpLocks/>
          </p:cNvCxnSpPr>
          <p:nvPr/>
        </p:nvCxnSpPr>
        <p:spPr>
          <a:xfrm>
            <a:off x="6982324" y="4761148"/>
            <a:ext cx="2520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0">
            <a:hlinkClick r:id="rId9" action="ppaction://hlinksldjump"/>
            <a:extLst>
              <a:ext uri="{FF2B5EF4-FFF2-40B4-BE49-F238E27FC236}">
                <a16:creationId xmlns:a16="http://schemas.microsoft.com/office/drawing/2014/main" id="{CA59226C-8AC4-4164-8B0C-FA75BA54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251" y="4622939"/>
            <a:ext cx="3986324" cy="24622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/>
              <a:t>Einzelkomponenten</a:t>
            </a:r>
          </a:p>
        </p:txBody>
      </p:sp>
      <p:sp>
        <p:nvSpPr>
          <p:cNvPr id="163" name="Textfeld 162">
            <a:extLst>
              <a:ext uri="{FF2B5EF4-FFF2-40B4-BE49-F238E27FC236}">
                <a16:creationId xmlns:a16="http://schemas.microsoft.com/office/drawing/2014/main" id="{E8AB73F3-C971-4812-97DC-462AD75007C3}"/>
              </a:ext>
            </a:extLst>
          </p:cNvPr>
          <p:cNvSpPr txBox="1"/>
          <p:nvPr/>
        </p:nvSpPr>
        <p:spPr>
          <a:xfrm>
            <a:off x="7320136" y="1592796"/>
            <a:ext cx="4332163" cy="6480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de-DE" sz="1200" dirty="0">
                <a:solidFill>
                  <a:schemeClr val="tx2"/>
                </a:solidFill>
                <a:latin typeface="Arial"/>
                <a:cs typeface="Arial"/>
              </a:rPr>
              <a:t>Soll die Anästhesie mit einem gebrauchsfertigen Produkt erfolgen oder unter Verwendung von Einzelkomponenten, die noch miteinander </a:t>
            </a:r>
            <a:r>
              <a:rPr lang="de-DE" sz="1200" dirty="0" err="1">
                <a:solidFill>
                  <a:schemeClr val="tx2"/>
                </a:solidFill>
                <a:latin typeface="Arial"/>
                <a:cs typeface="Arial"/>
              </a:rPr>
              <a:t>konnektiert</a:t>
            </a:r>
            <a:r>
              <a:rPr lang="de-DE" sz="1200" dirty="0">
                <a:solidFill>
                  <a:schemeClr val="tx2"/>
                </a:solidFill>
                <a:latin typeface="Arial"/>
                <a:cs typeface="Arial"/>
              </a:rPr>
              <a:t> werden müssen?  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C5A88A9B-2176-1478-6CB7-EEC04443524E}"/>
              </a:ext>
            </a:extLst>
          </p:cNvPr>
          <p:cNvSpPr/>
          <p:nvPr/>
        </p:nvSpPr>
        <p:spPr bwMode="gray">
          <a:xfrm>
            <a:off x="803412" y="0"/>
            <a:ext cx="4716524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pic>
        <p:nvPicPr>
          <p:cNvPr id="72" name="Grafik 71">
            <a:hlinkClick r:id="rId10" action="ppaction://hlinksldjump"/>
            <a:extLst>
              <a:ext uri="{FF2B5EF4-FFF2-40B4-BE49-F238E27FC236}">
                <a16:creationId xmlns:a16="http://schemas.microsoft.com/office/drawing/2014/main" id="{C2381C63-BC56-A96A-214B-7F0A9AFEF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6614" t="26484" r="26542" b="26672"/>
          <a:stretch/>
        </p:blipFill>
        <p:spPr>
          <a:xfrm>
            <a:off x="6023992" y="2657829"/>
            <a:ext cx="216000" cy="216000"/>
          </a:xfrm>
          <a:prstGeom prst="rect">
            <a:avLst/>
          </a:prstGeom>
          <a:solidFill>
            <a:srgbClr val="00A97A"/>
          </a:solidFill>
          <a:ln>
            <a:noFill/>
          </a:ln>
        </p:spPr>
      </p:pic>
      <p:pic>
        <p:nvPicPr>
          <p:cNvPr id="73" name="Grafik 72">
            <a:hlinkClick r:id="rId13" action="ppaction://hlinksldjump"/>
            <a:extLst>
              <a:ext uri="{FF2B5EF4-FFF2-40B4-BE49-F238E27FC236}">
                <a16:creationId xmlns:a16="http://schemas.microsoft.com/office/drawing/2014/main" id="{C2381C63-BC56-A96A-214B-7F0A9AFEF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6614" t="26484" r="26542" b="26672"/>
          <a:stretch/>
        </p:blipFill>
        <p:spPr>
          <a:xfrm>
            <a:off x="6023992" y="3531732"/>
            <a:ext cx="216000" cy="216000"/>
          </a:xfrm>
          <a:prstGeom prst="rect">
            <a:avLst/>
          </a:prstGeom>
          <a:solidFill>
            <a:srgbClr val="00A97A"/>
          </a:solidFill>
          <a:ln>
            <a:noFill/>
          </a:ln>
        </p:spPr>
      </p:pic>
      <p:pic>
        <p:nvPicPr>
          <p:cNvPr id="74" name="Grafik 73">
            <a:hlinkClick r:id="rId14" action="ppaction://hlinksldjump"/>
            <a:extLst>
              <a:ext uri="{FF2B5EF4-FFF2-40B4-BE49-F238E27FC236}">
                <a16:creationId xmlns:a16="http://schemas.microsoft.com/office/drawing/2014/main" id="{C2381C63-BC56-A96A-214B-7F0A9AFEF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6614" t="26484" r="26542" b="26672"/>
          <a:stretch/>
        </p:blipFill>
        <p:spPr>
          <a:xfrm>
            <a:off x="3240590" y="3140980"/>
            <a:ext cx="216000" cy="216000"/>
          </a:xfrm>
          <a:prstGeom prst="rect">
            <a:avLst/>
          </a:prstGeom>
          <a:solidFill>
            <a:srgbClr val="00A97A"/>
          </a:solidFill>
          <a:ln>
            <a:noFill/>
          </a:ln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12112" y="3177791"/>
            <a:ext cx="555312" cy="532614"/>
            <a:chOff x="789448" y="2073897"/>
            <a:chExt cx="750684" cy="720000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Grafik 76">
              <a:hlinkClick r:id="rId15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3" name="Rectangle 7">
            <a:hlinkClick r:id="rId14" action="ppaction://hlinksldjump"/>
            <a:extLst>
              <a:ext uri="{FF2B5EF4-FFF2-40B4-BE49-F238E27FC236}">
                <a16:creationId xmlns:a16="http://schemas.microsoft.com/office/drawing/2014/main" id="{C8BB7495-2F8E-9B6E-5CE8-B10D14B84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844" y="5367301"/>
            <a:ext cx="5142366" cy="425078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en-US" sz="1200"/>
              <a:t>Hintergrundinformation</a:t>
            </a:r>
            <a:endParaRPr lang="de-DE" altLang="en-US" sz="1200" baseline="30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25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6D23CB5-A8DA-EC40-B760-294ED368AF0B}"/>
              </a:ext>
            </a:extLst>
          </p:cNvPr>
          <p:cNvSpPr/>
          <p:nvPr/>
        </p:nvSpPr>
        <p:spPr>
          <a:xfrm>
            <a:off x="983432" y="2588801"/>
            <a:ext cx="40338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de-DE" sz="1800" i="1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de-DE" sz="1800" i="1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1800" i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Was sind die besonderen Eigenschaften des </a:t>
            </a:r>
            <a:r>
              <a:rPr lang="de-DE" sz="1800" i="1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Intrafix</a:t>
            </a:r>
            <a:r>
              <a:rPr lang="de-DE" sz="1800" i="1" baseline="3000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de-DE" sz="1800" i="1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SafeSet</a:t>
            </a:r>
            <a:r>
              <a:rPr lang="de-DE" sz="1800" i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r"/>
            <a:endParaRPr lang="de-DE" sz="1800" i="1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de-DE" sz="1800" i="1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de-DE" sz="1800" i="1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de-DE" sz="1800" i="1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1800" i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Was sind die visuellen Erkennungsmerkmale des </a:t>
            </a:r>
          </a:p>
          <a:p>
            <a:pPr algn="r"/>
            <a:r>
              <a:rPr lang="de-DE" sz="1800" i="1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Intrafix</a:t>
            </a:r>
            <a:r>
              <a:rPr lang="de-DE" sz="1800" i="1" baseline="3000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de-DE" sz="1800" i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i="1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SafeSet</a:t>
            </a:r>
            <a:r>
              <a:rPr lang="de-DE" sz="1800" i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de-DE" sz="1800" i="1">
              <a:solidFill>
                <a:srgbClr val="00B4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2000" i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2000" i="1">
              <a:solidFill>
                <a:srgbClr val="00B4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6DC27DC7-56A2-C146-88BB-4276CC2928B7}"/>
              </a:ext>
            </a:extLst>
          </p:cNvPr>
          <p:cNvCxnSpPr>
            <a:cxnSpLocks/>
          </p:cNvCxnSpPr>
          <p:nvPr/>
        </p:nvCxnSpPr>
        <p:spPr>
          <a:xfrm>
            <a:off x="5267908" y="2528900"/>
            <a:ext cx="0" cy="3647375"/>
          </a:xfrm>
          <a:prstGeom prst="line">
            <a:avLst/>
          </a:prstGeom>
          <a:ln>
            <a:solidFill>
              <a:srgbClr val="7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3AB66FA2-5CD4-D245-A9DE-8BC451DC7EEF}"/>
              </a:ext>
            </a:extLst>
          </p:cNvPr>
          <p:cNvSpPr/>
          <p:nvPr/>
        </p:nvSpPr>
        <p:spPr>
          <a:xfrm>
            <a:off x="5447236" y="2588801"/>
            <a:ext cx="64082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>
                <a:solidFill>
                  <a:srgbClr val="7030A0"/>
                </a:solidFill>
              </a:rPr>
              <a:t>AirStop</a:t>
            </a:r>
            <a:r>
              <a:rPr lang="de-DE" sz="1600" dirty="0">
                <a:solidFill>
                  <a:srgbClr val="7030A0"/>
                </a:solidFill>
              </a:rPr>
              <a:t>-Filtermembran im Tropfkammerboden: </a:t>
            </a:r>
            <a:r>
              <a:rPr lang="de-DE" sz="1600" dirty="0">
                <a:solidFill>
                  <a:srgbClr val="000000"/>
                </a:solidFill>
              </a:rPr>
              <a:t>wirkt wie eine Barriere gegen Lufteintritt in die Infusionsleitung; Partikelabscheidung mit einer Filtereffizienz von &gt; 80% bei einer Porengröße von 3 µm</a:t>
            </a:r>
          </a:p>
          <a:p>
            <a:endParaRPr lang="de-DE" sz="1600" dirty="0">
              <a:solidFill>
                <a:srgbClr val="7030A0"/>
              </a:solidFill>
            </a:endParaRPr>
          </a:p>
          <a:p>
            <a:r>
              <a:rPr lang="de-DE" sz="1600" dirty="0" err="1">
                <a:solidFill>
                  <a:srgbClr val="7030A0"/>
                </a:solidFill>
              </a:rPr>
              <a:t>PrimeStop</a:t>
            </a:r>
            <a:r>
              <a:rPr lang="de-DE" sz="1600" dirty="0">
                <a:solidFill>
                  <a:srgbClr val="7030A0"/>
                </a:solidFill>
              </a:rPr>
              <a:t>-Schutzkappe am Ende der Leitung: </a:t>
            </a:r>
            <a:r>
              <a:rPr lang="de-DE" sz="1600" dirty="0">
                <a:solidFill>
                  <a:srgbClr val="000000"/>
                </a:solidFill>
              </a:rPr>
              <a:t>die hydrophobe, bakteriendichte Membran verhindert den Austritt von Flüssigkeit und sorgt für eine automatische Entlüftung der Infusionsleitung</a:t>
            </a:r>
          </a:p>
          <a:p>
            <a:endParaRPr lang="de-DE" sz="1600" dirty="0"/>
          </a:p>
          <a:p>
            <a:r>
              <a:rPr lang="de-DE" sz="1600" dirty="0"/>
              <a:t>Symbolische Kennzeichnung auf der Verpackung: </a:t>
            </a:r>
          </a:p>
          <a:p>
            <a:pPr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de-DE" sz="1600" b="1" dirty="0">
                <a:solidFill>
                  <a:srgbClr val="339966"/>
                </a:solidFill>
                <a:latin typeface="RotisSansSerif" panose="020B0500000000000000" pitchFamily="34" charset="0"/>
              </a:rPr>
              <a:t> </a:t>
            </a:r>
            <a:r>
              <a:rPr lang="de-DE" sz="1600" dirty="0">
                <a:solidFill>
                  <a:schemeClr val="tx2"/>
                </a:solidFill>
              </a:rPr>
              <a:t>Grüner Tropfkammerring </a:t>
            </a:r>
            <a:r>
              <a:rPr lang="de-DE" sz="1600" dirty="0"/>
              <a:t>– </a:t>
            </a:r>
          </a:p>
          <a:p>
            <a:pPr>
              <a:buClr>
                <a:schemeClr val="tx1"/>
              </a:buClr>
            </a:pPr>
            <a:r>
              <a:rPr lang="de-DE" sz="1600" dirty="0"/>
              <a:t>   Kennzeichen für die integrierte </a:t>
            </a:r>
            <a:r>
              <a:rPr lang="de-DE" sz="1600" dirty="0" err="1"/>
              <a:t>AirStop</a:t>
            </a:r>
            <a:r>
              <a:rPr lang="de-DE" sz="1600" dirty="0"/>
              <a:t>-Filtermembran</a:t>
            </a:r>
          </a:p>
          <a:p>
            <a:pPr>
              <a:buClr>
                <a:schemeClr val="tx1"/>
              </a:buClr>
            </a:pPr>
            <a:endParaRPr lang="de-DE" sz="1600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Symbol" panose="05050102010706020507" pitchFamily="18" charset="2"/>
              <a:buChar char="·"/>
            </a:pPr>
            <a:r>
              <a:rPr lang="de-DE" sz="1600" dirty="0">
                <a:solidFill>
                  <a:schemeClr val="tx2"/>
                </a:solidFill>
              </a:rPr>
              <a:t> Grüne Schutzkappe </a:t>
            </a:r>
            <a:r>
              <a:rPr lang="de-DE" sz="1600" dirty="0">
                <a:solidFill>
                  <a:srgbClr val="000000"/>
                </a:solidFill>
              </a:rPr>
              <a:t>am Ende der Leitung – </a:t>
            </a:r>
          </a:p>
          <a:p>
            <a:pPr>
              <a:buClr>
                <a:schemeClr val="tx1"/>
              </a:buClr>
            </a:pPr>
            <a:r>
              <a:rPr lang="de-DE" sz="1600" dirty="0">
                <a:solidFill>
                  <a:srgbClr val="000000"/>
                </a:solidFill>
              </a:rPr>
              <a:t>   Kennzeichen für die </a:t>
            </a:r>
            <a:r>
              <a:rPr lang="de-DE" sz="1600" dirty="0" err="1">
                <a:solidFill>
                  <a:srgbClr val="000000"/>
                </a:solidFill>
              </a:rPr>
              <a:t>PrimeStop</a:t>
            </a:r>
            <a:r>
              <a:rPr lang="de-DE" sz="1600" dirty="0">
                <a:solidFill>
                  <a:srgbClr val="000000"/>
                </a:solidFill>
              </a:rPr>
              <a:t>-Schutzkappe </a:t>
            </a:r>
          </a:p>
          <a:p>
            <a:pPr>
              <a:buClr>
                <a:schemeClr val="tx1"/>
              </a:buClr>
            </a:pPr>
            <a:r>
              <a:rPr lang="de-DE" sz="16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5A88A9B-2176-1478-6CB7-EEC04443524E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Hintergrundinformationen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6DF7B07F-5FA9-2719-8EE5-0FE83B580D6B}"/>
              </a:ext>
            </a:extLst>
          </p:cNvPr>
          <p:cNvSpPr txBox="1">
            <a:spLocks/>
          </p:cNvSpPr>
          <p:nvPr/>
        </p:nvSpPr>
        <p:spPr>
          <a:xfrm>
            <a:off x="806074" y="692992"/>
            <a:ext cx="9466390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dirty="0"/>
              <a:t>Eigenschaften und Erkennungsmerkmale </a:t>
            </a:r>
            <a:r>
              <a:rPr lang="de-DE" sz="2800" dirty="0" err="1"/>
              <a:t>Intrafix</a:t>
            </a:r>
            <a:r>
              <a:rPr lang="de-DE" sz="2800" baseline="30000" dirty="0"/>
              <a:t>®</a:t>
            </a:r>
            <a:r>
              <a:rPr lang="de-DE" sz="2800" dirty="0"/>
              <a:t> </a:t>
            </a:r>
            <a:r>
              <a:rPr lang="de-DE" sz="2800" dirty="0" err="1"/>
              <a:t>SafeSet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2DEBCD-189C-494B-A681-50823A999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806" y="4725144"/>
            <a:ext cx="602866" cy="58828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04122F7-6B85-4FAB-948B-FFE7F3E25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520" y="5534009"/>
            <a:ext cx="661438" cy="642266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88EE961-20B2-BD76-183F-6B70D346C06D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05C9252-F7B1-BA25-983B-F18A6BB6B100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Grafik 3">
              <a:hlinkClick r:id="rId6" action="ppaction://hlinksldjump"/>
              <a:extLst>
                <a:ext uri="{FF2B5EF4-FFF2-40B4-BE49-F238E27FC236}">
                  <a16:creationId xmlns:a16="http://schemas.microsoft.com/office/drawing/2014/main" id="{9BCE0EE2-9F13-DBFB-96D9-2AEE82A7D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1481C97-0EE7-9E7E-7C34-9A35EF391FEA}"/>
              </a:ext>
            </a:extLst>
          </p:cNvPr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6" name="Grafik 5">
              <a:hlinkClick r:id="rId9" action="ppaction://hlinksldjump"/>
              <a:extLst>
                <a:ext uri="{FF2B5EF4-FFF2-40B4-BE49-F238E27FC236}">
                  <a16:creationId xmlns:a16="http://schemas.microsoft.com/office/drawing/2014/main" id="{1FBC1728-4B44-93CE-B6DC-7F5E0061C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498CD04-C3C6-64A8-C18E-AB32898108BD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405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6D23CB5-A8DA-EC40-B760-294ED368AF0B}"/>
              </a:ext>
            </a:extLst>
          </p:cNvPr>
          <p:cNvSpPr/>
          <p:nvPr/>
        </p:nvSpPr>
        <p:spPr>
          <a:xfrm>
            <a:off x="983432" y="2588801"/>
            <a:ext cx="40338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800" i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Was sind die besonderen Eigenschaften des </a:t>
            </a:r>
            <a:r>
              <a:rPr lang="de-DE" sz="1800" i="1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Intrafix</a:t>
            </a:r>
            <a:r>
              <a:rPr lang="de-DE" sz="1800" i="1" baseline="300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de-DE" sz="1800" i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Air P / </a:t>
            </a:r>
            <a:r>
              <a:rPr lang="de-DE" sz="1800" i="1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Intrafix</a:t>
            </a:r>
            <a:r>
              <a:rPr lang="de-DE" sz="1800" i="1" baseline="300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de-DE" sz="1800" i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Primeline</a:t>
            </a:r>
            <a:r>
              <a:rPr lang="de-DE" sz="1800" i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Abgrenzung zu </a:t>
            </a:r>
            <a:r>
              <a:rPr lang="de-DE" sz="1800" i="1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Intrafix</a:t>
            </a:r>
            <a:r>
              <a:rPr lang="de-DE" sz="1800" i="1" baseline="300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de-DE" sz="1800" i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SafeSet</a:t>
            </a:r>
            <a:r>
              <a:rPr lang="de-DE" sz="1800" i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algn="r"/>
            <a:endParaRPr lang="de-DE" sz="1800" i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r"/>
            <a:endParaRPr lang="de-DE" sz="1800" i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r"/>
            <a:endParaRPr lang="de-DE" sz="1800" i="1" dirty="0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1800" i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Was sind die visuellen Erkennungsmerkmale des </a:t>
            </a:r>
          </a:p>
          <a:p>
            <a:pPr algn="r"/>
            <a:r>
              <a:rPr lang="de-DE" sz="1800" i="1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Intrafix</a:t>
            </a:r>
            <a:r>
              <a:rPr lang="de-DE" sz="1800" i="1" baseline="300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de-DE" sz="1800" i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Air P / </a:t>
            </a:r>
            <a:r>
              <a:rPr lang="de-DE" sz="1800" i="1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Intrafix</a:t>
            </a:r>
            <a:r>
              <a:rPr lang="de-DE" sz="1800" i="1" baseline="300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de-DE" sz="1800" i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Primeline</a:t>
            </a:r>
            <a:r>
              <a:rPr lang="de-DE" sz="1800" i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de-DE" sz="1800" i="1" dirty="0">
              <a:solidFill>
                <a:srgbClr val="00B482"/>
              </a:solidFill>
              <a:cs typeface="Arial" panose="020B0604020202020204" pitchFamily="34" charset="0"/>
            </a:endParaRPr>
          </a:p>
          <a:p>
            <a:pPr algn="r"/>
            <a:endParaRPr lang="de-DE" sz="1800" i="1" dirty="0">
              <a:solidFill>
                <a:srgbClr val="00B482"/>
              </a:solidFill>
              <a:cs typeface="Arial" panose="020B0604020202020204" pitchFamily="34" charset="0"/>
            </a:endParaRP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6DC27DC7-56A2-C146-88BB-4276CC2928B7}"/>
              </a:ext>
            </a:extLst>
          </p:cNvPr>
          <p:cNvCxnSpPr>
            <a:cxnSpLocks/>
          </p:cNvCxnSpPr>
          <p:nvPr/>
        </p:nvCxnSpPr>
        <p:spPr>
          <a:xfrm>
            <a:off x="5267908" y="2612394"/>
            <a:ext cx="0" cy="2832830"/>
          </a:xfrm>
          <a:prstGeom prst="line">
            <a:avLst/>
          </a:prstGeom>
          <a:ln>
            <a:solidFill>
              <a:srgbClr val="7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3AB66FA2-5CD4-D245-A9DE-8BC451DC7EEF}"/>
              </a:ext>
            </a:extLst>
          </p:cNvPr>
          <p:cNvSpPr/>
          <p:nvPr/>
        </p:nvSpPr>
        <p:spPr>
          <a:xfrm>
            <a:off x="5447236" y="2588801"/>
            <a:ext cx="64082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7030A0"/>
                </a:solidFill>
              </a:rPr>
              <a:t>Filtermembran mit der Porengröße 15 µm im Tropfkammerboden </a:t>
            </a:r>
            <a:r>
              <a:rPr lang="de-DE" sz="1600" dirty="0">
                <a:solidFill>
                  <a:srgbClr val="000000"/>
                </a:solidFill>
              </a:rPr>
              <a:t>zum Schutz vor groben Partikeln</a:t>
            </a:r>
            <a:r>
              <a:rPr lang="de-DE" sz="1600" dirty="0">
                <a:solidFill>
                  <a:srgbClr val="7030A0"/>
                </a:solidFill>
              </a:rPr>
              <a:t> </a:t>
            </a:r>
          </a:p>
          <a:p>
            <a:endParaRPr lang="de-DE" sz="1600" dirty="0">
              <a:solidFill>
                <a:srgbClr val="7030A0"/>
              </a:solidFill>
            </a:endParaRPr>
          </a:p>
          <a:p>
            <a:r>
              <a:rPr lang="de-DE" sz="1600" dirty="0">
                <a:solidFill>
                  <a:srgbClr val="7030A0"/>
                </a:solidFill>
              </a:rPr>
              <a:t>Transparente Standard-Schutzkappe am Ende der Leitung </a:t>
            </a:r>
            <a:r>
              <a:rPr lang="de-DE" sz="1600" b="1" u="sng" dirty="0">
                <a:solidFill>
                  <a:srgbClr val="000000"/>
                </a:solidFill>
              </a:rPr>
              <a:t>ohne </a:t>
            </a:r>
            <a:r>
              <a:rPr lang="de-DE" sz="1600" u="sng" dirty="0">
                <a:solidFill>
                  <a:srgbClr val="000000"/>
                </a:solidFill>
              </a:rPr>
              <a:t>hydrophobe, bakteriendichte Membran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7030A0"/>
                </a:solidFill>
              </a:rPr>
              <a:t>Weißer Tropfkammerring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7030A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7030A0"/>
                </a:solidFill>
              </a:rPr>
              <a:t>Transparente Schutzkappe </a:t>
            </a:r>
            <a:r>
              <a:rPr lang="de-DE" sz="1600" dirty="0"/>
              <a:t>am Ende der Leitung</a:t>
            </a:r>
            <a:endParaRPr lang="de-DE" sz="1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5A88A9B-2176-1478-6CB7-EEC04443524E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Hintergrundinformationen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6DF7B07F-5FA9-2719-8EE5-0FE83B580D6B}"/>
              </a:ext>
            </a:extLst>
          </p:cNvPr>
          <p:cNvSpPr txBox="1">
            <a:spLocks/>
          </p:cNvSpPr>
          <p:nvPr/>
        </p:nvSpPr>
        <p:spPr>
          <a:xfrm>
            <a:off x="806074" y="692992"/>
            <a:ext cx="9646410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dirty="0"/>
              <a:t>Eigenschaften und Erkennungsmerkmale </a:t>
            </a:r>
            <a:r>
              <a:rPr lang="de-DE" sz="2800" dirty="0" err="1"/>
              <a:t>Intrafix</a:t>
            </a:r>
            <a:r>
              <a:rPr lang="de-DE" sz="2800" baseline="30000" dirty="0"/>
              <a:t>®</a:t>
            </a:r>
            <a:r>
              <a:rPr lang="de-DE" sz="2800" dirty="0"/>
              <a:t> </a:t>
            </a:r>
            <a:r>
              <a:rPr lang="de-DE" sz="2800" dirty="0" err="1"/>
              <a:t>Primeline</a:t>
            </a:r>
            <a:endParaRPr lang="de-DE" sz="2800" dirty="0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28F8870-6DE0-3416-97AD-38ABFD3388D6}"/>
              </a:ext>
            </a:extLst>
          </p:cNvPr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" name="Grafik 2">
              <a:hlinkClick r:id="rId4" action="ppaction://hlinksldjump"/>
              <a:extLst>
                <a:ext uri="{FF2B5EF4-FFF2-40B4-BE49-F238E27FC236}">
                  <a16:creationId xmlns:a16="http://schemas.microsoft.com/office/drawing/2014/main" id="{23271A40-94EE-8CDF-73C4-39530B9A1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481FEC4-ADAB-35B2-22F5-F5D94F7F665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C333F98-C87A-5514-7F1C-176E47ED543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A05D09-E649-07B5-F457-49E582DF0E6E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fik 6">
              <a:hlinkClick r:id="rId7" action="ppaction://hlinksldjump"/>
              <a:extLst>
                <a:ext uri="{FF2B5EF4-FFF2-40B4-BE49-F238E27FC236}">
                  <a16:creationId xmlns:a16="http://schemas.microsoft.com/office/drawing/2014/main" id="{A1E4DCBD-025D-12D2-7DDB-8CA28079E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6975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347574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972541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altLang="en-US" sz="1400" dirty="0" err="1">
                <a:solidFill>
                  <a:srgbClr val="00A97A"/>
                </a:solidFill>
              </a:rPr>
              <a:t>Intrafix</a:t>
            </a:r>
            <a:r>
              <a:rPr lang="de-DE" altLang="en-US" sz="1400" baseline="30000" dirty="0">
                <a:solidFill>
                  <a:srgbClr val="00A97A"/>
                </a:solidFill>
              </a:rPr>
              <a:t>®</a:t>
            </a:r>
            <a:r>
              <a:rPr lang="de-DE" altLang="en-US" sz="1400" dirty="0">
                <a:solidFill>
                  <a:srgbClr val="00A97A"/>
                </a:solidFill>
              </a:rPr>
              <a:t> </a:t>
            </a:r>
            <a:r>
              <a:rPr lang="de-DE" altLang="en-US" sz="1400" dirty="0" err="1">
                <a:solidFill>
                  <a:srgbClr val="00A97A"/>
                </a:solidFill>
              </a:rPr>
              <a:t>SafeSet</a:t>
            </a:r>
            <a:endParaRPr lang="de-DE" altLang="en-US" sz="1400" dirty="0">
              <a:solidFill>
                <a:srgbClr val="00A97A"/>
              </a:solidFill>
            </a:endParaRPr>
          </a:p>
          <a:p>
            <a:endParaRPr lang="de-DE" altLang="en-US" sz="1400" dirty="0">
              <a:solidFill>
                <a:srgbClr val="00A97A"/>
              </a:solidFill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Group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8</a:t>
            </a:fld>
            <a:endParaRPr lang="de-DE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395700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395700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1084927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1084927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320643" y="2092436"/>
            <a:ext cx="3963489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Eigenschaften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Premium-Infusionsgerät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</a:rPr>
              <a:t>Scharfer Einstechdorn für leichtes Einstechen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>
                <a:solidFill>
                  <a:srgbClr val="333333"/>
                </a:solidFill>
              </a:rPr>
              <a:t>Bakteriendichte Belüftung mit Verschlusskappe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 err="1">
                <a:solidFill>
                  <a:srgbClr val="333333"/>
                </a:solidFill>
              </a:rPr>
              <a:t>AirStop</a:t>
            </a:r>
            <a:r>
              <a:rPr lang="de-DE" sz="1050" dirty="0">
                <a:solidFill>
                  <a:srgbClr val="333333"/>
                </a:solidFill>
              </a:rPr>
              <a:t>-Filtermembran im Tropfkammerboden: </a:t>
            </a:r>
            <a:br>
              <a:rPr lang="de-DE" sz="1050" dirty="0">
                <a:solidFill>
                  <a:srgbClr val="333333"/>
                </a:solidFill>
              </a:rPr>
            </a:br>
            <a:r>
              <a:rPr lang="de-DE" sz="1050" dirty="0">
                <a:solidFill>
                  <a:srgbClr val="333333"/>
                </a:solidFill>
              </a:rPr>
              <a:t>wirkt wie eine Barriere gegen Lufteintritt in die Infusionsleitung; Partikelretention mit einer Filtereffizienz &gt; 80% für Partikel der Größe 3 µm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 err="1"/>
              <a:t>PrimeStop</a:t>
            </a:r>
            <a:r>
              <a:rPr lang="de-DE" sz="1050" dirty="0"/>
              <a:t>-Schutzkappe am Ende der Leitung: die hydrophobe, bakteriendichte Membran verhindert den Austritt von Flüssigkeit und sorgt für eine automatische Entlüftung der Infusionsleitung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050" dirty="0"/>
              <a:t>Nicht hergestellt mit Latex und DEHP</a:t>
            </a:r>
          </a:p>
          <a:p>
            <a:endParaRPr lang="de-DE" sz="11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996F766-D1CE-C40A-8897-4C7AFFF7C85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56779DA-E802-3413-07B0-05EFED172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5CC5776D-B6CD-4E6C-00EC-349BDA377858}"/>
              </a:ext>
            </a:extLst>
          </p:cNvPr>
          <p:cNvSpPr txBox="1">
            <a:spLocks/>
          </p:cNvSpPr>
          <p:nvPr/>
        </p:nvSpPr>
        <p:spPr>
          <a:xfrm>
            <a:off x="806074" y="692992"/>
            <a:ext cx="6802094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err="1">
                <a:latin typeface="Arial"/>
                <a:cs typeface="Arial"/>
              </a:rPr>
              <a:t>Intrafix</a:t>
            </a:r>
            <a:r>
              <a:rPr lang="de-DE" sz="2800" baseline="30000">
                <a:latin typeface="Arial"/>
                <a:cs typeface="Arial"/>
              </a:rPr>
              <a:t>®</a:t>
            </a:r>
            <a:r>
              <a:rPr lang="de-DE" sz="2800">
                <a:latin typeface="Arial"/>
                <a:cs typeface="Arial"/>
              </a:rPr>
              <a:t> </a:t>
            </a:r>
            <a:r>
              <a:rPr lang="de-DE" sz="2800" err="1">
                <a:latin typeface="Arial"/>
                <a:cs typeface="Arial"/>
              </a:rPr>
              <a:t>SafeSet</a:t>
            </a:r>
            <a:endParaRPr lang="de-DE" sz="2800">
              <a:latin typeface="Arial"/>
              <a:cs typeface="Arial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5366917-3694-E0F9-6BC8-C2333F1C4D15}"/>
              </a:ext>
            </a:extLst>
          </p:cNvPr>
          <p:cNvGrpSpPr/>
          <p:nvPr/>
        </p:nvGrpSpPr>
        <p:grpSpPr>
          <a:xfrm>
            <a:off x="1016855" y="2414337"/>
            <a:ext cx="935263" cy="457200"/>
            <a:chOff x="5131655" y="6400800"/>
            <a:chExt cx="935263" cy="457200"/>
          </a:xfrm>
        </p:grpSpPr>
        <p:pic>
          <p:nvPicPr>
            <p:cNvPr id="28" name="Grafik 27">
              <a:hlinkClick r:id="rId7"/>
              <a:extLst>
                <a:ext uri="{FF2B5EF4-FFF2-40B4-BE49-F238E27FC236}">
                  <a16:creationId xmlns:a16="http://schemas.microsoft.com/office/drawing/2014/main" id="{1DBAAFDD-36BA-5887-F92A-B569FA4B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9" name="Grafik 28">
              <a:hlinkClick r:id="rId10"/>
              <a:extLst>
                <a:ext uri="{FF2B5EF4-FFF2-40B4-BE49-F238E27FC236}">
                  <a16:creationId xmlns:a16="http://schemas.microsoft.com/office/drawing/2014/main" id="{4D3130C7-DF2D-E883-7BFB-BC5D674C2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F58E90E5-4E31-F32A-5E22-B08EE28F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3657"/>
              </p:ext>
            </p:extLst>
          </p:nvPr>
        </p:nvGraphicFramePr>
        <p:xfrm>
          <a:off x="7646925" y="2047593"/>
          <a:ext cx="4096741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14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609425719"/>
                    </a:ext>
                  </a:extLst>
                </a:gridCol>
                <a:gridCol w="895138">
                  <a:extLst>
                    <a:ext uri="{9D8B030D-6E8A-4147-A177-3AD203B41FA5}">
                      <a16:colId xmlns:a16="http://schemas.microsoft.com/office/drawing/2014/main" val="24957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Produkt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Art.-Nr.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b="0">
                          <a:solidFill>
                            <a:schemeClr val="tx1"/>
                          </a:solidFill>
                        </a:rPr>
                        <a:t>PZN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C, 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Rückschlagventil, 180 cm + 15 cm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4188136 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09694174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SafeSet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mit </a:t>
                      </a:r>
                      <a:r>
                        <a:rPr lang="de-DE" sz="11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Discofix</a:t>
                      </a:r>
                      <a:r>
                        <a:rPr lang="de-DE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 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cm + 20 cm, </a:t>
                      </a:r>
                    </a:p>
                    <a:p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Schlauchmaterial: PVC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4063006 </a:t>
                      </a:r>
                      <a:endParaRPr lang="de-DE" sz="1100" b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06934821</a:t>
                      </a:r>
                      <a:endParaRPr lang="de-DE" sz="1100" b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</a:tbl>
          </a:graphicData>
        </a:graphic>
      </p:graphicFrame>
      <p:sp>
        <p:nvSpPr>
          <p:cNvPr id="34" name="Rechteck 33">
            <a:hlinkClick r:id="" action="ppaction://noaction"/>
            <a:extLst>
              <a:ext uri="{FF2B5EF4-FFF2-40B4-BE49-F238E27FC236}">
                <a16:creationId xmlns:a16="http://schemas.microsoft.com/office/drawing/2014/main" id="{1933FBA6-0162-4B45-8FCC-C12DCB40FCCC}"/>
              </a:ext>
            </a:extLst>
          </p:cNvPr>
          <p:cNvSpPr/>
          <p:nvPr/>
        </p:nvSpPr>
        <p:spPr bwMode="gray">
          <a:xfrm>
            <a:off x="3971764" y="5911390"/>
            <a:ext cx="8220236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Gebrauchsfertiges Produkt </a:t>
            </a:r>
            <a:endParaRPr lang="de-DE" sz="1400" dirty="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35" name="Grafik 34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4C973-AD8D-017D-43D5-3BAE65255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7818E943-6509-08B3-DC29-0F0E7B0A67EC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afik 6" descr="Ein Bild, das Kabel, medizinische Ausrüstung, Plastik enthält.&#10;&#10;Automatisch generierte Beschreibung">
            <a:extLst>
              <a:ext uri="{FF2B5EF4-FFF2-40B4-BE49-F238E27FC236}">
                <a16:creationId xmlns:a16="http://schemas.microsoft.com/office/drawing/2014/main" id="{BFD5C2FA-399C-7339-A27B-2CB431D3C9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2" y="2914154"/>
            <a:ext cx="1865378" cy="1865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62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24379C10-20CF-4149-8D86-2135B23B6966}"/>
              </a:ext>
            </a:extLst>
          </p:cNvPr>
          <p:cNvSpPr/>
          <p:nvPr/>
        </p:nvSpPr>
        <p:spPr bwMode="auto">
          <a:xfrm>
            <a:off x="2278531" y="4081593"/>
            <a:ext cx="3888432" cy="8685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altLang="en-US" sz="1200"/>
              <a:t>Verwendung von </a:t>
            </a:r>
            <a:r>
              <a:rPr lang="de-DE" altLang="en-US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altLang="en-US" sz="1200"/>
              <a:t> </a:t>
            </a:r>
            <a:r>
              <a:rPr lang="de-DE" altLang="en-US" sz="1200" err="1"/>
              <a:t>SafeSet</a:t>
            </a:r>
            <a:r>
              <a:rPr lang="de-DE" altLang="en-US" sz="1200"/>
              <a:t> </a:t>
            </a:r>
            <a:r>
              <a:rPr lang="de-DE" altLang="en-US" sz="1200" err="1"/>
              <a:t>Flush</a:t>
            </a:r>
            <a:r>
              <a:rPr lang="de-DE" altLang="en-US" sz="1200"/>
              <a:t> in Verbindung </a:t>
            </a:r>
          </a:p>
          <a:p>
            <a:pPr algn="ctr"/>
            <a:r>
              <a:rPr lang="de-DE" altLang="en-US" sz="1200"/>
              <a:t>mit der </a:t>
            </a:r>
            <a:r>
              <a:rPr lang="de-DE" altLang="en-US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altLang="en-US" sz="1200"/>
              <a:t> </a:t>
            </a:r>
            <a:r>
              <a:rPr lang="de-DE" altLang="en-US" sz="1200" err="1"/>
              <a:t>Primeline</a:t>
            </a:r>
            <a:r>
              <a:rPr lang="de-DE" altLang="en-US" sz="1200"/>
              <a:t> Sekundärleitung sowie ggf. </a:t>
            </a:r>
          </a:p>
          <a:p>
            <a:pPr algn="ctr"/>
            <a:r>
              <a:rPr lang="de-DE" altLang="en-US" sz="1200"/>
              <a:t>weiterem Infusionszubehör</a:t>
            </a:r>
          </a:p>
          <a:p>
            <a:pPr algn="ctr"/>
            <a:endParaRPr lang="de-DE" sz="1200"/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A7B89B43-95E2-FD44-9AD3-A97410780976}"/>
              </a:ext>
            </a:extLst>
          </p:cNvPr>
          <p:cNvSpPr/>
          <p:nvPr/>
        </p:nvSpPr>
        <p:spPr bwMode="auto">
          <a:xfrm rot="5400000">
            <a:off x="8485007" y="2666209"/>
            <a:ext cx="466370" cy="275832"/>
          </a:xfrm>
          <a:prstGeom prst="rightArrow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 anchor="ctr"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de-DE" sz="1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feil nach rechts 24">
            <a:extLst>
              <a:ext uri="{FF2B5EF4-FFF2-40B4-BE49-F238E27FC236}">
                <a16:creationId xmlns:a16="http://schemas.microsoft.com/office/drawing/2014/main" id="{C29F295C-F1FF-8840-A320-AE2C604F28D2}"/>
              </a:ext>
            </a:extLst>
          </p:cNvPr>
          <p:cNvSpPr/>
          <p:nvPr/>
        </p:nvSpPr>
        <p:spPr bwMode="auto">
          <a:xfrm rot="5400000">
            <a:off x="3989564" y="2667733"/>
            <a:ext cx="466366" cy="275832"/>
          </a:xfrm>
          <a:prstGeom prst="rightArrow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 anchor="ctr"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de-DE" sz="1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feil nach rechts 18">
            <a:extLst>
              <a:ext uri="{FF2B5EF4-FFF2-40B4-BE49-F238E27FC236}">
                <a16:creationId xmlns:a16="http://schemas.microsoft.com/office/drawing/2014/main" id="{9474BAAC-7DF6-B542-8B99-BF587F9DD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499" y="2074643"/>
            <a:ext cx="10798539" cy="540000"/>
          </a:xfrm>
          <a:prstGeom prst="homePlate">
            <a:avLst>
              <a:gd name="adj" fmla="val 0"/>
            </a:avLst>
          </a:prstGeom>
          <a:solidFill>
            <a:srgbClr val="00A97A"/>
          </a:solidFill>
          <a:ln w="9525" algn="ctr">
            <a:noFill/>
            <a:round/>
            <a:headEnd/>
            <a:tailEnd/>
          </a:ln>
          <a:effectLst/>
        </p:spPr>
        <p:txBody>
          <a:bodyPr lIns="0" tIns="72000" rIns="0" bIns="72000" anchor="ctr"/>
          <a:lstStyle/>
          <a:p>
            <a:pPr algn="ctr"/>
            <a:r>
              <a:rPr lang="de-DE" sz="1400">
                <a:solidFill>
                  <a:srgbClr val="FFFFFF"/>
                </a:solidFill>
              </a:rPr>
              <a:t>Ist das Restvolumen im Infusionssystem relevant?</a:t>
            </a:r>
          </a:p>
        </p:txBody>
      </p:sp>
      <p:sp>
        <p:nvSpPr>
          <p:cNvPr id="30" name="Pfeil nach rechts 29">
            <a:extLst>
              <a:ext uri="{FF2B5EF4-FFF2-40B4-BE49-F238E27FC236}">
                <a16:creationId xmlns:a16="http://schemas.microsoft.com/office/drawing/2014/main" id="{DB3B9CC1-3DB7-1841-937E-13D8A6A03170}"/>
              </a:ext>
            </a:extLst>
          </p:cNvPr>
          <p:cNvSpPr/>
          <p:nvPr/>
        </p:nvSpPr>
        <p:spPr bwMode="auto">
          <a:xfrm rot="5400000">
            <a:off x="4048023" y="3768953"/>
            <a:ext cx="368721" cy="256559"/>
          </a:xfrm>
          <a:prstGeom prst="rightArrow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 anchor="ctr">
            <a:noAutofit/>
          </a:bodyPr>
          <a:lstStyle/>
          <a:p>
            <a:pPr algn="ctr"/>
            <a:endParaRPr lang="de-DE" sz="1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feil nach rechts 30">
            <a:extLst>
              <a:ext uri="{FF2B5EF4-FFF2-40B4-BE49-F238E27FC236}">
                <a16:creationId xmlns:a16="http://schemas.microsoft.com/office/drawing/2014/main" id="{D716C2DF-15D5-CF48-9348-A90E3C5D5AC0}"/>
              </a:ext>
            </a:extLst>
          </p:cNvPr>
          <p:cNvSpPr/>
          <p:nvPr/>
        </p:nvSpPr>
        <p:spPr bwMode="auto">
          <a:xfrm rot="5400000">
            <a:off x="8543468" y="3768953"/>
            <a:ext cx="368721" cy="256559"/>
          </a:xfrm>
          <a:prstGeom prst="rightArrow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 anchor="ctr">
            <a:noAutofit/>
          </a:bodyPr>
          <a:lstStyle/>
          <a:p>
            <a:pPr algn="ctr"/>
            <a:endParaRPr lang="de-DE" sz="1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hteck 23">
            <a:hlinkClick r:id="rId3" action="ppaction://hlinksldjump"/>
            <a:extLst>
              <a:ext uri="{FF2B5EF4-FFF2-40B4-BE49-F238E27FC236}">
                <a16:creationId xmlns:a16="http://schemas.microsoft.com/office/drawing/2014/main" id="{814BD247-B6F9-DE49-B079-060BAD0961F8}"/>
              </a:ext>
            </a:extLst>
          </p:cNvPr>
          <p:cNvSpPr/>
          <p:nvPr/>
        </p:nvSpPr>
        <p:spPr bwMode="auto">
          <a:xfrm>
            <a:off x="2278531" y="3038832"/>
            <a:ext cx="3888432" cy="670455"/>
          </a:xfrm>
          <a:prstGeom prst="rect">
            <a:avLst/>
          </a:prstGeom>
          <a:solidFill>
            <a:srgbClr val="F0ED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544513" indent="-454025" algn="ctr">
              <a:spcBef>
                <a:spcPct val="30000"/>
              </a:spcBef>
              <a:buClr>
                <a:srgbClr val="35A784"/>
              </a:buClr>
              <a:defRPr/>
            </a:pPr>
            <a:endParaRPr lang="de-DE" altLang="en-US" sz="1400" dirty="0"/>
          </a:p>
          <a:p>
            <a:pPr marL="544513" indent="-454025" algn="ctr">
              <a:spcBef>
                <a:spcPct val="30000"/>
              </a:spcBef>
              <a:buClr>
                <a:srgbClr val="35A784"/>
              </a:buClr>
              <a:defRPr/>
            </a:pPr>
            <a:r>
              <a:rPr lang="de-DE" altLang="en-US" sz="1400" dirty="0"/>
              <a:t>Restvolumen im Schlauch ist relevant </a:t>
            </a:r>
          </a:p>
          <a:p>
            <a:pPr marL="544513" indent="-454025" algn="ctr">
              <a:spcBef>
                <a:spcPct val="30000"/>
              </a:spcBef>
              <a:buClr>
                <a:srgbClr val="35A784"/>
              </a:buClr>
              <a:defRPr/>
            </a:pPr>
            <a:r>
              <a:rPr lang="de-DE" altLang="en-US" sz="1400" dirty="0"/>
              <a:t>(</a:t>
            </a:r>
            <a:r>
              <a:rPr lang="de-DE" sz="1400" dirty="0"/>
              <a:t>bspw. aufgrund intraoperativer Antibiotikagabe)</a:t>
            </a:r>
            <a:endParaRPr lang="de-DE" altLang="en-US" sz="1400" dirty="0"/>
          </a:p>
          <a:p>
            <a:pPr marL="544513" indent="-454025" algn="ctr">
              <a:spcBef>
                <a:spcPct val="30000"/>
              </a:spcBef>
              <a:buClr>
                <a:srgbClr val="35A784"/>
              </a:buClr>
              <a:defRPr/>
            </a:pPr>
            <a:endParaRPr lang="de-DE" sz="1400" dirty="0">
              <a:latin typeface="Arial" pitchFamily="1" charset="0"/>
              <a:cs typeface="+mn-cs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B82BFE3-D128-EC6D-F68D-3AAA35A6DEF0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EFD0FD2E-9D52-BE48-8598-7A139C3D5991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Grafik 4">
              <a:hlinkClick r:id="rId4" action="ppaction://hlinksldjump"/>
              <a:extLst>
                <a:ext uri="{FF2B5EF4-FFF2-40B4-BE49-F238E27FC236}">
                  <a16:creationId xmlns:a16="http://schemas.microsoft.com/office/drawing/2014/main" id="{26FE48FF-3449-63A6-F54A-3DA8CC3FAE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37" name="Rechteck 36">
            <a:hlinkClick r:id="rId7" action="ppaction://hlinksldjump"/>
            <a:extLst>
              <a:ext uri="{FF2B5EF4-FFF2-40B4-BE49-F238E27FC236}">
                <a16:creationId xmlns:a16="http://schemas.microsoft.com/office/drawing/2014/main" id="{814BD247-B6F9-DE49-B079-060BAD0961F8}"/>
              </a:ext>
            </a:extLst>
          </p:cNvPr>
          <p:cNvSpPr/>
          <p:nvPr/>
        </p:nvSpPr>
        <p:spPr bwMode="auto">
          <a:xfrm>
            <a:off x="6773976" y="3037310"/>
            <a:ext cx="3888432" cy="670455"/>
          </a:xfrm>
          <a:prstGeom prst="rect">
            <a:avLst/>
          </a:prstGeom>
          <a:solidFill>
            <a:srgbClr val="F0ED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544513" indent="-454025" algn="ctr">
              <a:spcBef>
                <a:spcPct val="30000"/>
              </a:spcBef>
              <a:buClr>
                <a:srgbClr val="35A784"/>
              </a:buClr>
              <a:defRPr/>
            </a:pPr>
            <a:endParaRPr lang="de-DE" altLang="en-US" sz="1400" dirty="0"/>
          </a:p>
          <a:p>
            <a:pPr marL="544513" indent="-454025" algn="ctr">
              <a:spcBef>
                <a:spcPct val="30000"/>
              </a:spcBef>
              <a:buClr>
                <a:srgbClr val="35A784"/>
              </a:buClr>
              <a:defRPr/>
            </a:pPr>
            <a:r>
              <a:rPr lang="de-DE" altLang="en-US" sz="1400" dirty="0"/>
              <a:t>Restvolumen im Schlauch ist </a:t>
            </a:r>
            <a:r>
              <a:rPr lang="de-DE" altLang="en-US" sz="1400" u="sng" dirty="0"/>
              <a:t>nicht</a:t>
            </a:r>
            <a:r>
              <a:rPr lang="de-DE" altLang="en-US" sz="1400" dirty="0"/>
              <a:t> relevant</a:t>
            </a:r>
          </a:p>
          <a:p>
            <a:pPr marL="544513" indent="-454025" algn="ctr">
              <a:spcBef>
                <a:spcPct val="30000"/>
              </a:spcBef>
              <a:buClr>
                <a:srgbClr val="35A784"/>
              </a:buClr>
              <a:defRPr/>
            </a:pPr>
            <a:endParaRPr lang="de-DE" sz="1400" dirty="0">
              <a:latin typeface="Arial" pitchFamily="1" charset="0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4379C10-20CF-4149-8D86-2135B23B6966}"/>
              </a:ext>
            </a:extLst>
          </p:cNvPr>
          <p:cNvSpPr/>
          <p:nvPr/>
        </p:nvSpPr>
        <p:spPr bwMode="auto">
          <a:xfrm>
            <a:off x="6783612" y="4081593"/>
            <a:ext cx="3888432" cy="8685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altLang="en-US" sz="1200"/>
              <a:t>Verwendung von </a:t>
            </a:r>
            <a:r>
              <a:rPr lang="de-DE" altLang="en-US" sz="1200" err="1"/>
              <a:t>Intrafix</a:t>
            </a:r>
            <a:r>
              <a:rPr lang="de-DE" sz="12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altLang="en-US" sz="1200"/>
              <a:t> </a:t>
            </a:r>
            <a:r>
              <a:rPr lang="de-DE" altLang="en-US" sz="1200" err="1"/>
              <a:t>SafeSet</a:t>
            </a:r>
            <a:r>
              <a:rPr lang="de-DE" altLang="en-US" sz="1200"/>
              <a:t> in Verbindung mit </a:t>
            </a:r>
          </a:p>
          <a:p>
            <a:pPr algn="ctr"/>
            <a:r>
              <a:rPr lang="de-DE" altLang="en-US" sz="1200"/>
              <a:t>weiterem Infusionszubehör</a:t>
            </a:r>
          </a:p>
        </p:txBody>
      </p:sp>
      <p:sp>
        <p:nvSpPr>
          <p:cNvPr id="40" name="Rechteck 39">
            <a:hlinkClick r:id="" action="ppaction://noaction"/>
            <a:extLst>
              <a:ext uri="{FF2B5EF4-FFF2-40B4-BE49-F238E27FC236}">
                <a16:creationId xmlns:a16="http://schemas.microsoft.com/office/drawing/2014/main" id="{1A4D5E2C-CC76-4505-90F4-AD6B175F51FD}"/>
              </a:ext>
            </a:extLst>
          </p:cNvPr>
          <p:cNvSpPr/>
          <p:nvPr/>
        </p:nvSpPr>
        <p:spPr bwMode="gray">
          <a:xfrm>
            <a:off x="4360662" y="5913276"/>
            <a:ext cx="7831337" cy="338400"/>
          </a:xfrm>
          <a:prstGeom prst="rect">
            <a:avLst/>
          </a:prstGeom>
          <a:noFill/>
          <a:ln w="25400" cap="flat" cmpd="sng" algn="ctr">
            <a:solidFill>
              <a:srgbClr val="00B48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Ambulantes Operieren – Infusion per Schwerkraft –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Intrafix</a:t>
            </a:r>
            <a:r>
              <a:rPr lang="de-DE" sz="14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SafeSet</a:t>
            </a:r>
            <a:r>
              <a:rPr lang="de-DE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Einzelkomponenten</a:t>
            </a:r>
            <a:endParaRPr lang="de-DE" sz="1400">
              <a:solidFill>
                <a:srgbClr val="7B1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5E8210C-0858-CA14-EA16-987C8886D49C}"/>
              </a:ext>
            </a:extLst>
          </p:cNvPr>
          <p:cNvSpPr/>
          <p:nvPr/>
        </p:nvSpPr>
        <p:spPr bwMode="gray">
          <a:xfrm>
            <a:off x="803412" y="0"/>
            <a:ext cx="4608512" cy="349200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>
                <a:solidFill>
                  <a:srgbClr val="FFFFFF"/>
                </a:solidFill>
                <a:cs typeface="Arial" panose="020B0604020202020204" pitchFamily="34" charset="0"/>
              </a:rPr>
              <a:t>Entscheidungsbaum Ambulantes Operieren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063A0A0-7D6D-BBEF-3CB1-2D1B46CCC4DB}"/>
              </a:ext>
            </a:extLst>
          </p:cNvPr>
          <p:cNvGrpSpPr/>
          <p:nvPr/>
        </p:nvGrpSpPr>
        <p:grpSpPr>
          <a:xfrm>
            <a:off x="-22698" y="3680789"/>
            <a:ext cx="555312" cy="532614"/>
            <a:chOff x="-22698" y="3680789"/>
            <a:chExt cx="555312" cy="532614"/>
          </a:xfrm>
        </p:grpSpPr>
        <p:pic>
          <p:nvPicPr>
            <p:cNvPr id="6" name="Grafik 5">
              <a:hlinkClick r:id="rId8" action="ppaction://hlinksldjump"/>
              <a:extLst>
                <a:ext uri="{FF2B5EF4-FFF2-40B4-BE49-F238E27FC236}">
                  <a16:creationId xmlns:a16="http://schemas.microsoft.com/office/drawing/2014/main" id="{28FC38DC-F9D7-D8C5-3F61-48A910CBC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5638" t="29955" r="25230" b="30208"/>
            <a:stretch/>
          </p:blipFill>
          <p:spPr>
            <a:xfrm>
              <a:off x="21420" y="3744143"/>
              <a:ext cx="494112" cy="400631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9800EF6-5CE9-DDA5-776B-6BFCFA7CA5F5}"/>
                </a:ext>
              </a:extLst>
            </p:cNvPr>
            <p:cNvSpPr/>
            <p:nvPr/>
          </p:nvSpPr>
          <p:spPr bwMode="gray">
            <a:xfrm>
              <a:off x="-22698" y="3680789"/>
              <a:ext cx="555312" cy="532614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895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BBraun"/>
  <p:tag name="DESIGNGRIDDESIGNATOR" val="Primary"/>
  <p:tag name="SLIDEPOOLDESIGNATOR" val="16x9"/>
  <p:tag name="SLIDEPOOLPREVIEWDESIGNATOR" val="16x9"/>
  <p:tag name="TEMPLATEDESIGNATOR" val="16x9"/>
  <p:tag name="EXTENDEDCOLORPALETTEDESIGNATOR" val="BBraun"/>
  <p:tag name="PRESENTATIONLANGUAGE" val="deutsch"/>
  <p:tag name="FOOTERHASBEENPREPAREDFOR12" val="True"/>
  <p:tag name="AUTHOR" val="Jonas Dingel"/>
  <p:tag name="FIRM" val="B. Braun Group"/>
  <p:tag name="TITLE" val="Therapiebezogene Entscheidungsbäume für Infusionsgeräte"/>
  <p:tag name="DATE" val="2022-11-11"/>
  <p:tag name="SUBTITLE" val="Für jede Therpaie die richtige Lösung"/>
  <p:tag name="PRESENTATIONMARKEDFORINTERNALUSE" val="False"/>
  <p:tag name="MMPROD_UIDATA" val="&lt;database version=&quot;11.0&quot;&gt;&lt;object type=&quot;1&quot; unique_id=&quot;10001&quot;&gt;&lt;object type=&quot;2&quot; unique_id=&quot;15478&quot;&gt;&lt;object type=&quot;3&quot; unique_id=&quot;15479&quot;&gt;&lt;property id=&quot;20148&quot; value=&quot;5&quot;/&gt;&lt;property id=&quot;20300&quot; value=&quot;Slide 1 - &amp;quot;Therapiebezogene Entscheidungsbäume für Infusionsgeräte &amp;amp; Pumpenspezifische Einmalartikel&amp;quot;&quot;/&gt;&lt;property id=&quot;20307&quot; value=&quot;256&quot;/&gt;&lt;/object&gt;&lt;object type=&quot;3&quot; unique_id=&quot;15480&quot;&gt;&lt;property id=&quot;20148&quot; value=&quot;5&quot;/&gt;&lt;property id=&quot;20300&quot; value=&quot;Slide 2 - &amp;quot;Glossar Symbol-Übersicht &amp;quot;&quot;/&gt;&lt;property id=&quot;20307&quot; value=&quot;258&quot;/&gt;&lt;/object&gt;&lt;object type=&quot;3&quot; unique_id=&quot;15481&quot;&gt;&lt;property id=&quot;20148&quot; value=&quot;5&quot;/&gt;&lt;property id=&quot;20300&quot; value=&quot;Slide 3 - &amp;quot;Inhaltsverzeichnis&amp;quot;&quot;/&gt;&lt;property id=&quot;20307&quot; value=&quot;259&quot;/&gt;&lt;/object&gt;&lt;object type=&quot;3&quot; unique_id=&quot;15482&quot;&gt;&lt;property id=&quot;20148&quot; value=&quot;5&quot;/&gt;&lt;property id=&quot;20300&quot; value=&quot;Slide 4&quot;/&gt;&lt;property id=&quot;20307&quot; value=&quot;261&quot;/&gt;&lt;/object&gt;&lt;object type=&quot;3&quot; unique_id=&quot;15483&quot;&gt;&lt;property id=&quot;20148&quot; value=&quot;5&quot;/&gt;&lt;property id=&quot;20300&quot; value=&quot;Slide 5&quot;/&gt;&lt;property id=&quot;20307&quot; value=&quot;262&quot;/&gt;&lt;/object&gt;&lt;object type=&quot;3&quot; unique_id=&quot;15484&quot;&gt;&lt;property id=&quot;20148&quot; value=&quot;5&quot;/&gt;&lt;property id=&quot;20300&quot; value=&quot;Slide 6&quot;/&gt;&lt;property id=&quot;20307&quot; value=&quot;263&quot;/&gt;&lt;/object&gt;&lt;object type=&quot;3&quot; unique_id=&quot;15485&quot;&gt;&lt;property id=&quot;20148&quot; value=&quot;5&quot;/&gt;&lt;property id=&quot;20300&quot; value=&quot;Slide 7&quot;/&gt;&lt;property id=&quot;20307&quot; value=&quot;264&quot;/&gt;&lt;/object&gt;&lt;object type=&quot;3&quot; unique_id=&quot;15486&quot;&gt;&lt;property id=&quot;20148&quot; value=&quot;5&quot;/&gt;&lt;property id=&quot;20300&quot; value=&quot;Slide 8&quot;/&gt;&lt;property id=&quot;20307&quot; value=&quot;265&quot;/&gt;&lt;/object&gt;&lt;object type=&quot;3&quot; unique_id=&quot;15487&quot;&gt;&lt;property id=&quot;20148&quot; value=&quot;5&quot;/&gt;&lt;property id=&quot;20300&quot; value=&quot;Slide 9&quot;/&gt;&lt;property id=&quot;20307&quot; value=&quot;267&quot;/&gt;&lt;/object&gt;&lt;object type=&quot;3&quot; unique_id=&quot;15488&quot;&gt;&lt;property id=&quot;20148&quot; value=&quot;5&quot;/&gt;&lt;property id=&quot;20300&quot; value=&quot;Slide 10&quot;/&gt;&lt;property id=&quot;20307&quot; value=&quot;269&quot;/&gt;&lt;/object&gt;&lt;object type=&quot;3&quot; unique_id=&quot;15489&quot;&gt;&lt;property id=&quot;20148&quot; value=&quot;5&quot;/&gt;&lt;property id=&quot;20300&quot; value=&quot;Slide 11&quot;/&gt;&lt;property id=&quot;20307&quot; value=&quot;270&quot;/&gt;&lt;/object&gt;&lt;object type=&quot;3&quot; unique_id=&quot;15490&quot;&gt;&lt;property id=&quot;20148&quot; value=&quot;5&quot;/&gt;&lt;property id=&quot;20300&quot; value=&quot;Slide 12&quot;/&gt;&lt;property id=&quot;20307&quot; value=&quot;271&quot;/&gt;&lt;/object&gt;&lt;object type=&quot;3&quot; unique_id=&quot;15491&quot;&gt;&lt;property id=&quot;20148&quot; value=&quot;5&quot;/&gt;&lt;property id=&quot;20300&quot; value=&quot;Slide 13&quot;/&gt;&lt;property id=&quot;20307&quot; value=&quot;272&quot;/&gt;&lt;/object&gt;&lt;object type=&quot;3&quot; unique_id=&quot;15492&quot;&gt;&lt;property id=&quot;20148&quot; value=&quot;5&quot;/&gt;&lt;property id=&quot;20300&quot; value=&quot;Slide 14&quot;/&gt;&lt;property id=&quot;20307&quot; value=&quot;273&quot;/&gt;&lt;/object&gt;&lt;object type=&quot;3&quot; unique_id=&quot;15493&quot;&gt;&lt;property id=&quot;20148&quot; value=&quot;5&quot;/&gt;&lt;property id=&quot;20300&quot; value=&quot;Slide 15&quot;/&gt;&lt;property id=&quot;20307&quot; value=&quot;274&quot;/&gt;&lt;/object&gt;&lt;object type=&quot;3&quot; unique_id=&quot;15494&quot;&gt;&lt;property id=&quot;20148&quot; value=&quot;5&quot;/&gt;&lt;property id=&quot;20300&quot; value=&quot;Slide 16&quot;/&gt;&lt;property id=&quot;20307&quot; value=&quot;275&quot;/&gt;&lt;/object&gt;&lt;object type=&quot;3&quot; unique_id=&quot;15495&quot;&gt;&lt;property id=&quot;20148&quot; value=&quot;5&quot;/&gt;&lt;property id=&quot;20300&quot; value=&quot;Slide 17&quot;/&gt;&lt;property id=&quot;20307&quot; value=&quot;276&quot;/&gt;&lt;/object&gt;&lt;object type=&quot;3&quot; unique_id=&quot;15496&quot;&gt;&lt;property id=&quot;20148&quot; value=&quot;5&quot;/&gt;&lt;property id=&quot;20300&quot; value=&quot;Slide 18&quot;/&gt;&lt;property id=&quot;20307&quot; value=&quot;277&quot;/&gt;&lt;/object&gt;&lt;object type=&quot;3&quot; unique_id=&quot;15497&quot;&gt;&lt;property id=&quot;20148&quot; value=&quot;5&quot;/&gt;&lt;property id=&quot;20300&quot; value=&quot;Slide 19&quot;/&gt;&lt;property id=&quot;20307&quot; value=&quot;278&quot;/&gt;&lt;/object&gt;&lt;object type=&quot;3&quot; unique_id=&quot;15498&quot;&gt;&lt;property id=&quot;20148&quot; value=&quot;5&quot;/&gt;&lt;property id=&quot;20300&quot; value=&quot;Slide 20&quot;/&gt;&lt;property id=&quot;20307&quot; value=&quot;279&quot;/&gt;&lt;/object&gt;&lt;object type=&quot;3&quot; unique_id=&quot;15499&quot;&gt;&lt;property id=&quot;20148&quot; value=&quot;5&quot;/&gt;&lt;property id=&quot;20300&quot; value=&quot;Slide 21&quot;/&gt;&lt;property id=&quot;20307&quot; value=&quot;280&quot;/&gt;&lt;/object&gt;&lt;object type=&quot;3&quot; unique_id=&quot;15500&quot;&gt;&lt;property id=&quot;20148&quot; value=&quot;5&quot;/&gt;&lt;property id=&quot;20300&quot; value=&quot;Slide 22&quot;/&gt;&lt;property id=&quot;20307&quot; value=&quot;281&quot;/&gt;&lt;/object&gt;&lt;object type=&quot;3&quot; unique_id=&quot;15501&quot;&gt;&lt;property id=&quot;20148&quot; value=&quot;5&quot;/&gt;&lt;property id=&quot;20300&quot; value=&quot;Slide 23&quot;/&gt;&lt;property id=&quot;20307&quot; value=&quot;282&quot;/&gt;&lt;/object&gt;&lt;object type=&quot;3&quot; unique_id=&quot;15502&quot;&gt;&lt;property id=&quot;20148&quot; value=&quot;5&quot;/&gt;&lt;property id=&quot;20300&quot; value=&quot;Slide 24&quot;/&gt;&lt;property id=&quot;20307&quot; value=&quot;283&quot;/&gt;&lt;/object&gt;&lt;object type=&quot;3&quot; unique_id=&quot;15503&quot;&gt;&lt;property id=&quot;20148&quot; value=&quot;5&quot;/&gt;&lt;property id=&quot;20300&quot; value=&quot;Slide 25&quot;/&gt;&lt;property id=&quot;20307&quot; value=&quot;284&quot;/&gt;&lt;/object&gt;&lt;object type=&quot;3&quot; unique_id=&quot;15504&quot;&gt;&lt;property id=&quot;20148&quot; value=&quot;5&quot;/&gt;&lt;property id=&quot;20300&quot; value=&quot;Slide 26&quot;/&gt;&lt;property id=&quot;20307&quot; value=&quot;301&quot;/&gt;&lt;/object&gt;&lt;object type=&quot;3&quot; unique_id=&quot;15505&quot;&gt;&lt;property id=&quot;20148&quot; value=&quot;5&quot;/&gt;&lt;property id=&quot;20300&quot; value=&quot;Slide 27&quot;/&gt;&lt;property id=&quot;20307&quot; value=&quot;302&quot;/&gt;&lt;/object&gt;&lt;object type=&quot;3&quot; unique_id=&quot;15506&quot;&gt;&lt;property id=&quot;20148&quot; value=&quot;5&quot;/&gt;&lt;property id=&quot;20300&quot; value=&quot;Slide 28&quot;/&gt;&lt;property id=&quot;20307&quot; value=&quot;287&quot;/&gt;&lt;/object&gt;&lt;object type=&quot;3&quot; unique_id=&quot;15507&quot;&gt;&lt;property id=&quot;20148&quot; value=&quot;5&quot;/&gt;&lt;property id=&quot;20300&quot; value=&quot;Slide 29&quot;/&gt;&lt;property id=&quot;20307&quot; value=&quot;288&quot;/&gt;&lt;/object&gt;&lt;object type=&quot;3&quot; unique_id=&quot;15508&quot;&gt;&lt;property id=&quot;20148&quot; value=&quot;5&quot;/&gt;&lt;property id=&quot;20300&quot; value=&quot;Slide 30&quot;/&gt;&lt;property id=&quot;20307&quot; value=&quot;289&quot;/&gt;&lt;/object&gt;&lt;object type=&quot;3&quot; unique_id=&quot;15509&quot;&gt;&lt;property id=&quot;20148&quot; value=&quot;5&quot;/&gt;&lt;property id=&quot;20300&quot; value=&quot;Slide 31&quot;/&gt;&lt;property id=&quot;20307&quot; value=&quot;290&quot;/&gt;&lt;/object&gt;&lt;object type=&quot;3&quot; unique_id=&quot;15510&quot;&gt;&lt;property id=&quot;20148&quot; value=&quot;5&quot;/&gt;&lt;property id=&quot;20300&quot; value=&quot;Slide 32&quot;/&gt;&lt;property id=&quot;20307&quot; value=&quot;291&quot;/&gt;&lt;/object&gt;&lt;object type=&quot;3&quot; unique_id=&quot;15511&quot;&gt;&lt;property id=&quot;20148&quot; value=&quot;5&quot;/&gt;&lt;property id=&quot;20300&quot; value=&quot;Slide 33&quot;/&gt;&lt;property id=&quot;20307&quot; value=&quot;303&quot;/&gt;&lt;/object&gt;&lt;object type=&quot;3&quot; unique_id=&quot;15512&quot;&gt;&lt;property id=&quot;20148&quot; value=&quot;5&quot;/&gt;&lt;property id=&quot;20300&quot; value=&quot;Slide 34&quot;/&gt;&lt;property id=&quot;20307&quot; value=&quot;304&quot;/&gt;&lt;/object&gt;&lt;object type=&quot;3&quot; unique_id=&quot;15513&quot;&gt;&lt;property id=&quot;20148&quot; value=&quot;5&quot;/&gt;&lt;property id=&quot;20300&quot; value=&quot;Slide 35&quot;/&gt;&lt;property id=&quot;20307&quot; value=&quot;305&quot;/&gt;&lt;/object&gt;&lt;object type=&quot;3&quot; unique_id=&quot;15514&quot;&gt;&lt;property id=&quot;20148&quot; value=&quot;5&quot;/&gt;&lt;property id=&quot;20300&quot; value=&quot;Slide 36&quot;/&gt;&lt;property id=&quot;20307&quot; value=&quot;306&quot;/&gt;&lt;/object&gt;&lt;object type=&quot;3&quot; unique_id=&quot;15515&quot;&gt;&lt;property id=&quot;20148&quot; value=&quot;5&quot;/&gt;&lt;property id=&quot;20300&quot; value=&quot;Slide 37&quot;/&gt;&lt;property id=&quot;20307&quot; value=&quot;307&quot;/&gt;&lt;/object&gt;&lt;object type=&quot;3&quot; unique_id=&quot;15516&quot;&gt;&lt;property id=&quot;20148&quot; value=&quot;5&quot;/&gt;&lt;property id=&quot;20300&quot; value=&quot;Slide 38&quot;/&gt;&lt;property id=&quot;20307&quot; value=&quot;297&quot;/&gt;&lt;/object&gt;&lt;object type=&quot;3&quot; unique_id=&quot;15517&quot;&gt;&lt;property id=&quot;20148&quot; value=&quot;5&quot;/&gt;&lt;property id=&quot;20300&quot; value=&quot;Slide 39&quot;/&gt;&lt;property id=&quot;20307&quot; value=&quot;298&quot;/&gt;&lt;/object&gt;&lt;object type=&quot;3&quot; unique_id=&quot;15518&quot;&gt;&lt;property id=&quot;20148&quot; value=&quot;5&quot;/&gt;&lt;property id=&quot;20300&quot; value=&quot;Slide 40&quot;/&gt;&lt;property id=&quot;20307&quot; value=&quot;299&quot;/&gt;&lt;/object&gt;&lt;object type=&quot;3&quot; unique_id=&quot;15519&quot;&gt;&lt;property id=&quot;20148&quot; value=&quot;5&quot;/&gt;&lt;property id=&quot;20300&quot; value=&quot;Slide 41&quot;/&gt;&lt;property id=&quot;20307&quot; value=&quot;300&quot;/&gt;&lt;/object&gt;&lt;object type=&quot;3&quot; unique_id=&quot;15520&quot;&gt;&lt;property id=&quot;20148&quot; value=&quot;5&quot;/&gt;&lt;property id=&quot;20300&quot; value=&quot;Slide 42 - &amp;quot;Impressum&amp;quot;&quot;/&gt;&lt;property id=&quot;20307&quot; value=&quot;387&quot;/&gt;&lt;/object&gt;&lt;/object&gt;&lt;object type=&quot;8&quot; unique_id=&quot;15564&quot;&gt;&lt;/object&gt;&lt;/object&gt;&lt;/database&gt;"/>
  <p:tag name="SECTOMILLISECCONVERTED" val="1"/>
  <p:tag name="MMPROD_NEXTUNIQUEID" val="100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itleBlockTopRigh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heme/theme1.xml><?xml version="1.0" encoding="utf-8"?>
<a:theme xmlns:a="http://schemas.openxmlformats.org/drawingml/2006/main" name="B. Braun">
  <a:themeElements>
    <a:clrScheme name="B. Braun">
      <a:dk1>
        <a:srgbClr val="000000"/>
      </a:dk1>
      <a:lt1>
        <a:srgbClr val="FFFFFF"/>
      </a:lt1>
      <a:dk2>
        <a:srgbClr val="00A97A"/>
      </a:dk2>
      <a:lt2>
        <a:srgbClr val="333333"/>
      </a:lt2>
      <a:accent1>
        <a:srgbClr val="00A97A"/>
      </a:accent1>
      <a:accent2>
        <a:srgbClr val="00C696"/>
      </a:accent2>
      <a:accent3>
        <a:srgbClr val="00DFA9"/>
      </a:accent3>
      <a:accent4>
        <a:srgbClr val="97FFD8"/>
      </a:accent4>
      <a:accent5>
        <a:srgbClr val="035877"/>
      </a:accent5>
      <a:accent6>
        <a:srgbClr val="02708E"/>
      </a:accent6>
      <a:hlink>
        <a:srgbClr val="00A97A"/>
      </a:hlink>
      <a:folHlink>
        <a:srgbClr val="DFDBD3"/>
      </a:folHlink>
    </a:clrScheme>
    <a:fontScheme name="B. Bra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0B482"/>
        </a:solidFill>
        <a:ln w="25400" cap="flat" cmpd="sng" algn="ctr">
          <a:noFill/>
          <a:prstDash val="solid"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prstClr val="black"/>
              </a:solidFill>
              <a:prstDash val="solid"/>
            </a14:hiddenLine>
          </a:ext>
        </a:extLst>
      </a:spPr>
      <a:bodyPr rtlCol="0" anchor="ctr"/>
      <a:lstStyle>
        <a:defPPr algn="ctr">
          <a:defRPr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c468de-b4a5-4708-86ca-97111172f97c" xsi:nil="true"/>
    <lcf76f155ced4ddcb4097134ff3c332f xmlns="5fab1ae4-c4d0-4af0-afc0-c6e27ffcf35b">
      <Terms xmlns="http://schemas.microsoft.com/office/infopath/2007/PartnerControls"/>
    </lcf76f155ced4ddcb4097134ff3c332f>
    <Canbeshared xmlns="5fab1ae4-c4d0-4af0-afc0-c6e27ffcf35b">false</Canbeshared>
    <ReleaseDate xmlns="5fab1ae4-c4d0-4af0-afc0-c6e27ffcf35b" xsi:nil="true"/>
    <Canbeannotated xmlns="5fab1ae4-c4d0-4af0-afc0-c6e27ffcf35b">false</Canbeannotated>
    <Publish xmlns="5fab1ae4-c4d0-4af0-afc0-c6e27ffcf35b">false</Publish>
    <ExpirationDate xmlns="5fab1ae4-c4d0-4af0-afc0-c6e27ffcf35b" xsi:nil="true"/>
    <Region xmlns="5fab1ae4-c4d0-4af0-afc0-c6e27ffcf35b">Germany</Region>
    <Canbedownloaded xmlns="5fab1ae4-c4d0-4af0-afc0-c6e27ffcf35b">false</Canbedownloaded>
    <_dlc_DocId xmlns="8bc468de-b4a5-4708-86ca-97111172f97c">VQW3RFETPCKA-1276454626-214037</_dlc_DocId>
    <_dlc_DocIdUrl xmlns="8bc468de-b4a5-4708-86ca-97111172f97c">
      <Url>https://bbraun.sharepoint.com/sites/bbraun_eis_qualifizierungenundveranstaltungsmanagement/_layouts/15/DocIdRedir.aspx?ID=VQW3RFETPCKA-1276454626-214037</Url>
      <Description>VQW3RFETPCKA-1276454626-214037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A36A15F641549B465B7B72C65AF18" ma:contentTypeVersion="28" ma:contentTypeDescription="Create a new document." ma:contentTypeScope="" ma:versionID="f97c46c4063efa6ed636636d8cf47037">
  <xsd:schema xmlns:xsd="http://www.w3.org/2001/XMLSchema" xmlns:xs="http://www.w3.org/2001/XMLSchema" xmlns:p="http://schemas.microsoft.com/office/2006/metadata/properties" xmlns:ns2="8bc468de-b4a5-4708-86ca-97111172f97c" xmlns:ns3="5fab1ae4-c4d0-4af0-afc0-c6e27ffcf35b" targetNamespace="http://schemas.microsoft.com/office/2006/metadata/properties" ma:root="true" ma:fieldsID="2326c03125d03a40bdce23acf1fbeec6" ns2:_="" ns3:_="">
    <xsd:import namespace="8bc468de-b4a5-4708-86ca-97111172f97c"/>
    <xsd:import namespace="5fab1ae4-c4d0-4af0-afc0-c6e27ffcf3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Region" minOccurs="0"/>
                <xsd:element ref="ns3:Publish" minOccurs="0"/>
                <xsd:element ref="ns3:Canbeshared" minOccurs="0"/>
                <xsd:element ref="ns3:Canbedownloaded" minOccurs="0"/>
                <xsd:element ref="ns3:Canbeannotated" minOccurs="0"/>
                <xsd:element ref="ns3:lcf76f155ced4ddcb4097134ff3c332f" minOccurs="0"/>
                <xsd:element ref="ns2:TaxCatchAll" minOccurs="0"/>
                <xsd:element ref="ns3:ExpirationDate" minOccurs="0"/>
                <xsd:element ref="ns3:ReleaseDa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468de-b4a5-4708-86ca-97111172f9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17b610d-2176-40e6-867f-1fed9cf11693}" ma:internalName="TaxCatchAll" ma:showField="CatchAllData" ma:web="8bc468de-b4a5-4708-86ca-97111172f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b1ae4-c4d0-4af0-afc0-c6e27ffcf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Region" ma:index="24" nillable="true" ma:displayName="Region" ma:default="Germany" ma:format="Dropdown" ma:internalName="Region">
      <xsd:simpleType>
        <xsd:restriction base="dms:Choice">
          <xsd:enumeration value="Germany"/>
          <xsd:enumeration value="Global"/>
        </xsd:restriction>
      </xsd:simpleType>
    </xsd:element>
    <xsd:element name="Publish" ma:index="25" nillable="true" ma:displayName="Publish" ma:default="0" ma:format="Dropdown" ma:internalName="Publish">
      <xsd:simpleType>
        <xsd:restriction base="dms:Boolean"/>
      </xsd:simpleType>
    </xsd:element>
    <xsd:element name="Canbeshared" ma:index="26" nillable="true" ma:displayName="Can be shared" ma:default="0" ma:format="Dropdown" ma:internalName="Canbeshared">
      <xsd:simpleType>
        <xsd:restriction base="dms:Boolean"/>
      </xsd:simpleType>
    </xsd:element>
    <xsd:element name="Canbedownloaded" ma:index="27" nillable="true" ma:displayName="Can be downloaded" ma:default="0" ma:format="Dropdown" ma:internalName="Canbedownloaded">
      <xsd:simpleType>
        <xsd:restriction base="dms:Boolean"/>
      </xsd:simpleType>
    </xsd:element>
    <xsd:element name="Canbeannotated" ma:index="28" nillable="true" ma:displayName="Can be annotated" ma:default="0" ma:format="Dropdown" ma:internalName="Canbeannotated">
      <xsd:simpleType>
        <xsd:restriction base="dms:Boolea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b29d0967-da9b-4a39-b679-e3fd6923df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xpirationDate" ma:index="32" nillable="true" ma:displayName="Expiration Date" ma:format="DateOnly" ma:internalName="ExpirationDate">
      <xsd:simpleType>
        <xsd:restriction base="dms:DateTime"/>
      </xsd:simpleType>
    </xsd:element>
    <xsd:element name="ReleaseDate" ma:index="33" nillable="true" ma:displayName="Release Date" ma:format="DateOnly" ma:internalName="ReleaseDate">
      <xsd:simpleType>
        <xsd:restriction base="dms:DateTim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996303-BBC8-4784-9B76-E0C486FF41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6B3E5B-5B78-4ED6-AE5D-F1E5C6B9E263}">
  <ds:schemaRefs>
    <ds:schemaRef ds:uri="5c37a6b7-563e-49c6-aee3-46426692dd97"/>
    <ds:schemaRef ds:uri="ca484c17-b2fc-4bec-bd76-03ecb5655e7c"/>
    <ds:schemaRef ds:uri="ef2aa88a-5f2f-4f2b-9a3e-77c70cb464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3315bdc-9e82-4c07-9f87-ca910cd8a937"/>
    <ds:schemaRef ds:uri="bf61a96c-ee8a-4638-aa1c-e3b185ceef4d"/>
    <ds:schemaRef ds:uri="8bc468de-b4a5-4708-86ca-97111172f97c"/>
    <ds:schemaRef ds:uri="5fab1ae4-c4d0-4af0-afc0-c6e27ffcf35b"/>
  </ds:schemaRefs>
</ds:datastoreItem>
</file>

<file path=customXml/itemProps3.xml><?xml version="1.0" encoding="utf-8"?>
<ds:datastoreItem xmlns:ds="http://schemas.openxmlformats.org/officeDocument/2006/customXml" ds:itemID="{2AC01909-D78D-4914-8A12-A50EB620D22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C18E1E6-44E7-436A-8233-16EC531B5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468de-b4a5-4708-86ca-97111172f97c"/>
    <ds:schemaRef ds:uri="5fab1ae4-c4d0-4af0-afc0-c6e27ffcf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4637</Words>
  <Application>Microsoft Office PowerPoint</Application>
  <PresentationFormat>Breitbild</PresentationFormat>
  <Paragraphs>919</Paragraphs>
  <Slides>42</Slides>
  <Notes>42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8" baseType="lpstr">
      <vt:lpstr>Arial</vt:lpstr>
      <vt:lpstr>Calibri</vt:lpstr>
      <vt:lpstr>RotisSansSerif</vt:lpstr>
      <vt:lpstr>Symbol</vt:lpstr>
      <vt:lpstr>Wingdings</vt:lpstr>
      <vt:lpstr>B. Braun</vt:lpstr>
      <vt:lpstr>Therapiebezogene Entscheidungsbäume für Infusionsgeräte &amp; Pumpenspezifische Einmalartikel</vt:lpstr>
      <vt:lpstr>Glossar Symbol-Übersicht </vt:lpstr>
      <vt:lpstr>Inhaltsverzeichnis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Impressum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Therapiebezogene Entscheidungsbäume für Infusionsgeräte</dc:title>
  <dc:subject/>
  <dc:creator>Jonas Dingel</dc:creator>
  <dc:description/>
  <cp:lastModifiedBy>Eva Berneburg</cp:lastModifiedBy>
  <cp:revision>6</cp:revision>
  <dcterms:created xsi:type="dcterms:W3CDTF">2015-09-02T13:45:30Z</dcterms:created>
  <dcterms:modified xsi:type="dcterms:W3CDTF">2023-11-23T12:49:18Z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3.0</vt:lpwstr>
  </property>
  <property fmtid="{D5CDD505-2E9C-101B-9397-08002B2CF9AE}" pid="3" name="Template">
    <vt:lpwstr>BBraun_template_16x9.pptx</vt:lpwstr>
  </property>
  <property fmtid="{D5CDD505-2E9C-101B-9397-08002B2CF9AE}" pid="4" name="MSIP_Label_a8de25a8-ef47-40a7-b7ec-c38f3edc2acf_Enabled">
    <vt:lpwstr>true</vt:lpwstr>
  </property>
  <property fmtid="{D5CDD505-2E9C-101B-9397-08002B2CF9AE}" pid="5" name="MSIP_Label_a8de25a8-ef47-40a7-b7ec-c38f3edc2acf_SetDate">
    <vt:lpwstr>2023-02-09T10:15:46Z</vt:lpwstr>
  </property>
  <property fmtid="{D5CDD505-2E9C-101B-9397-08002B2CF9AE}" pid="6" name="MSIP_Label_a8de25a8-ef47-40a7-b7ec-c38f3edc2acf_Method">
    <vt:lpwstr>Standard</vt:lpwstr>
  </property>
  <property fmtid="{D5CDD505-2E9C-101B-9397-08002B2CF9AE}" pid="7" name="MSIP_Label_a8de25a8-ef47-40a7-b7ec-c38f3edc2acf_Name">
    <vt:lpwstr>a8de25a8-ef47-40a7-b7ec-c38f3edc2acf</vt:lpwstr>
  </property>
  <property fmtid="{D5CDD505-2E9C-101B-9397-08002B2CF9AE}" pid="8" name="MSIP_Label_a8de25a8-ef47-40a7-b7ec-c38f3edc2acf_SiteId">
    <vt:lpwstr>15d1bef2-0a6a-46f9-be4c-023279325e51</vt:lpwstr>
  </property>
  <property fmtid="{D5CDD505-2E9C-101B-9397-08002B2CF9AE}" pid="9" name="MSIP_Label_a8de25a8-ef47-40a7-b7ec-c38f3edc2acf_ActionId">
    <vt:lpwstr>c8a52b19-e978-48f7-8c38-43d9ffa92c31</vt:lpwstr>
  </property>
  <property fmtid="{D5CDD505-2E9C-101B-9397-08002B2CF9AE}" pid="10" name="MSIP_Label_a8de25a8-ef47-40a7-b7ec-c38f3edc2acf_ContentBits">
    <vt:lpwstr>0</vt:lpwstr>
  </property>
  <property fmtid="{D5CDD505-2E9C-101B-9397-08002B2CF9AE}" pid="11" name="ContentTypeId">
    <vt:lpwstr>0x0101000A1A36A15F641549B465B7B72C65AF18</vt:lpwstr>
  </property>
  <property fmtid="{D5CDD505-2E9C-101B-9397-08002B2CF9AE}" pid="12" name="MediaServiceImageTags">
    <vt:lpwstr/>
  </property>
  <property fmtid="{D5CDD505-2E9C-101B-9397-08002B2CF9AE}" pid="13" name="EIMColCollabAudience">
    <vt:lpwstr/>
  </property>
  <property fmtid="{D5CDD505-2E9C-101B-9397-08002B2CF9AE}" pid="14" name="_dlc_DocIdItemGuid">
    <vt:lpwstr>bce0fc8e-76ec-4cff-ba99-8b707d6cfd89</vt:lpwstr>
  </property>
</Properties>
</file>