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5"/>
  </p:sldMasterIdLst>
  <p:notesMasterIdLst>
    <p:notesMasterId r:id="rId41"/>
  </p:notesMasterIdLst>
  <p:handoutMasterIdLst>
    <p:handoutMasterId r:id="rId42"/>
  </p:handoutMasterIdLst>
  <p:sldIdLst>
    <p:sldId id="271" r:id="rId6"/>
    <p:sldId id="2147473889" r:id="rId7"/>
    <p:sldId id="364" r:id="rId8"/>
    <p:sldId id="2147473883" r:id="rId9"/>
    <p:sldId id="383" r:id="rId10"/>
    <p:sldId id="2147473884" r:id="rId11"/>
    <p:sldId id="386" r:id="rId12"/>
    <p:sldId id="2147473885" r:id="rId13"/>
    <p:sldId id="2147473886" r:id="rId14"/>
    <p:sldId id="390" r:id="rId15"/>
    <p:sldId id="2147473882" r:id="rId16"/>
    <p:sldId id="2147473887" r:id="rId17"/>
    <p:sldId id="2147473888" r:id="rId18"/>
    <p:sldId id="394" r:id="rId19"/>
    <p:sldId id="395" r:id="rId20"/>
    <p:sldId id="396" r:id="rId21"/>
    <p:sldId id="275" r:id="rId22"/>
    <p:sldId id="398" r:id="rId23"/>
    <p:sldId id="2145706605" r:id="rId24"/>
    <p:sldId id="2145706616" r:id="rId25"/>
    <p:sldId id="2145706617" r:id="rId26"/>
    <p:sldId id="2145706618" r:id="rId27"/>
    <p:sldId id="2147473870" r:id="rId28"/>
    <p:sldId id="2147473877" r:id="rId29"/>
    <p:sldId id="2147473876" r:id="rId30"/>
    <p:sldId id="2147473878" r:id="rId31"/>
    <p:sldId id="399" r:id="rId32"/>
    <p:sldId id="2147473880" r:id="rId33"/>
    <p:sldId id="2147473881" r:id="rId34"/>
    <p:sldId id="387" r:id="rId35"/>
    <p:sldId id="388" r:id="rId36"/>
    <p:sldId id="381" r:id="rId37"/>
    <p:sldId id="391" r:id="rId38"/>
    <p:sldId id="392" r:id="rId39"/>
    <p:sldId id="393" r:id="rId40"/>
  </p:sldIdLst>
  <p:sldSz cx="12192000" cy="6858000"/>
  <p:notesSz cx="7315200" cy="9601200"/>
  <p:custDataLst>
    <p:tags r:id="rId43"/>
  </p:custDataLst>
  <p:defaultTextStyle>
    <a:defPPr>
      <a:defRPr lang="de-DE"/>
    </a:defPPr>
    <a:lvl1pPr marL="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38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77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316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552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94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197" userDrawn="1">
          <p15:clr>
            <a:srgbClr val="A4A3A4"/>
          </p15:clr>
        </p15:guide>
        <p15:guide id="2" orient="horz" pos="618" userDrawn="1">
          <p15:clr>
            <a:srgbClr val="A4A3A4"/>
          </p15:clr>
        </p15:guide>
        <p15:guide id="3" orient="horz" pos="3770" userDrawn="1">
          <p15:clr>
            <a:srgbClr val="A4A3A4"/>
          </p15:clr>
        </p15:guide>
        <p15:guide id="4" orient="horz" pos="68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181F1F-304D-0A2C-F977-181BB77B0AF3}" name="Melanie Pooch" initials="MP" userId="S::melanie.pooch@bbraun.com::18356018-0d2a-43d6-881a-899523555439" providerId="AD"/>
  <p188:author id="{F5D34545-38CC-FAFB-186A-997772E9C02B}" name="Peter Blaski" initials="PB" userId="S::peter.blaski@bbraun.com::1c6c00cf-1309-4653-9390-d47b23812acc" providerId="AD"/>
  <p188:author id="{A044D4D1-753C-F0D1-CCC3-B7285E532A31}" name="Claudia Siebert" initials="CS" userId="S::claudia.siebert@bbraun.com::b6a0de30-9e53-4b3f-868e-a95dde5fd647" providerId="AD"/>
  <p188:author id="{083416D8-D4D8-705D-C7C8-93BD5FD05C4E}" name="Friederike Braun-Luedicke" initials="FB" userId="S::friederike.braun-luedicke@bbraun.com::7a28756c-0dac-4331-a78d-954317f3e48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iederike Braun-Luedicke" initials="FBL" lastIdx="42" clrIdx="0">
    <p:extLst>
      <p:ext uri="{19B8F6BF-5375-455C-9EA6-DF929625EA0E}">
        <p15:presenceInfo xmlns:p15="http://schemas.microsoft.com/office/powerpoint/2012/main" userId="S::friederike.braun-luedicke@bbraun.com::7a28756c-0dac-4331-a78d-954317f3e482" providerId="AD"/>
      </p:ext>
    </p:extLst>
  </p:cmAuthor>
  <p:cmAuthor id="2" name="Claudia Siebert" initials="CS" lastIdx="16" clrIdx="1">
    <p:extLst>
      <p:ext uri="{19B8F6BF-5375-455C-9EA6-DF929625EA0E}">
        <p15:presenceInfo xmlns:p15="http://schemas.microsoft.com/office/powerpoint/2012/main" userId="S::claudia.siebert@bbraun.com::b6a0de30-9e53-4b3f-868e-a95dde5fd647" providerId="AD"/>
      </p:ext>
    </p:extLst>
  </p:cmAuthor>
  <p:cmAuthor id="3" name="Patricia Buchegger" initials="PB" lastIdx="1" clrIdx="2">
    <p:extLst>
      <p:ext uri="{19B8F6BF-5375-455C-9EA6-DF929625EA0E}">
        <p15:presenceInfo xmlns:p15="http://schemas.microsoft.com/office/powerpoint/2012/main" userId="S::patricia.buchegger@bbraun.com::9b59b030-56ac-40e9-88c3-aa4604af4022" providerId="AD"/>
      </p:ext>
    </p:extLst>
  </p:cmAuthor>
  <p:cmAuthor id="4" name="Roman Kübler" initials="RK" lastIdx="1" clrIdx="3">
    <p:extLst>
      <p:ext uri="{19B8F6BF-5375-455C-9EA6-DF929625EA0E}">
        <p15:presenceInfo xmlns:p15="http://schemas.microsoft.com/office/powerpoint/2012/main" userId="S::roman.kuebler@bbraun.com::6a1a92e3-61f3-48a8-9b7e-1d88ef02d03f" providerId="AD"/>
      </p:ext>
    </p:extLst>
  </p:cmAuthor>
  <p:cmAuthor id="5" name="Julia Gumula" initials="JG" lastIdx="1" clrIdx="4">
    <p:extLst>
      <p:ext uri="{19B8F6BF-5375-455C-9EA6-DF929625EA0E}">
        <p15:presenceInfo xmlns:p15="http://schemas.microsoft.com/office/powerpoint/2012/main" userId="S::julia.gumula@bbraun.com::f655658e-97ad-43ed-9f26-50339dd41b77" providerId="AD"/>
      </p:ext>
    </p:extLst>
  </p:cmAuthor>
  <p:cmAuthor id="6" name="Jens-Martin Bohm" initials="JB" lastIdx="6" clrIdx="5">
    <p:extLst>
      <p:ext uri="{19B8F6BF-5375-455C-9EA6-DF929625EA0E}">
        <p15:presenceInfo xmlns:p15="http://schemas.microsoft.com/office/powerpoint/2012/main" userId="S::jens-martin.bohm@bbraun.com::f66719c6-a7ef-47ca-ac50-b657e534bc9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7A"/>
    <a:srgbClr val="04A97A"/>
    <a:srgbClr val="9C9A94"/>
    <a:srgbClr val="9E2AB5"/>
    <a:srgbClr val="74746F"/>
    <a:srgbClr val="CAC6BF"/>
    <a:srgbClr val="B3B0A9"/>
    <a:srgbClr val="711E82"/>
    <a:srgbClr val="F0EDE6"/>
    <a:srgbClr val="ED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EE94DC-7FBF-AD30-415C-DAECEC0DD951}" v="7" dt="2023-11-03T10:11:04.918"/>
  </p1510:revLst>
</p1510:revInfo>
</file>

<file path=ppt/tableStyles.xml><?xml version="1.0" encoding="utf-8"?>
<a:tblStyleLst xmlns:a="http://schemas.openxmlformats.org/drawingml/2006/main" def="{5C22544A-7EE6-4342-B048-85BDC9FD1C3A}">
  <a:tblStyle styleId="{4DBAA971-FDCE-CA42-DCA3-1F1E75341A85}" styleName="B. Braun">
    <a:wholeTbl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9525" cmpd="sng">
              <a:solidFill>
                <a:srgbClr val="000000"/>
              </a:solidFill>
            </a:ln>
          </a:bottom>
          <a:insideH>
            <a:ln w="9525" cmpd="sng">
              <a:solidFill>
                <a:srgbClr val="000000"/>
              </a:solidFill>
            </a:ln>
          </a:insideH>
          <a:insideV>
            <a:ln>
              <a:noFill/>
            </a:ln>
          </a:insideV>
        </a:tcBdr>
      </a:tcStyle>
    </a:wholeTbl>
    <a:firstRow>
      <a:tcStyle>
        <a:tcBdr>
          <a:bottom>
            <a:ln w="15875" cmpd="sng">
              <a:solidFill>
                <a:srgbClr val="000000"/>
              </a:solidFill>
            </a:ln>
          </a:bottom>
        </a:tcBdr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83061" autoAdjust="0"/>
  </p:normalViewPr>
  <p:slideViewPr>
    <p:cSldViewPr>
      <p:cViewPr>
        <p:scale>
          <a:sx n="98" d="100"/>
          <a:sy n="98" d="100"/>
        </p:scale>
        <p:origin x="726" y="-348"/>
      </p:cViewPr>
      <p:guideLst>
        <p:guide pos="7197"/>
        <p:guide orient="horz" pos="618"/>
        <p:guide orient="horz" pos="3770"/>
        <p:guide orient="horz" pos="68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4"/>
        <p:guide pos="230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e-DE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E85986E-5E44-4667-9D8B-4AE60CACFF23}" type="datetimeFigureOut">
              <a:rPr lang="de-DE" smtClean="0">
                <a:latin typeface="Arial" pitchFamily="34" charset="0"/>
              </a:rPr>
              <a:pPr/>
              <a:t>10.11.2023</a:t>
            </a:fld>
            <a:endParaRPr lang="de-DE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e-DE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EDEDA76-B035-4C09-8581-62F6D895289B}" type="slidenum">
              <a:rPr lang="de-DE" smtClean="0">
                <a:latin typeface="Arial" pitchFamily="34" charset="0"/>
              </a:rPr>
              <a:pPr/>
              <a:t>‹Nr.›</a:t>
            </a:fld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682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Arial" pitchFamily="34" charset="0"/>
              </a:defRPr>
            </a:lvl1pPr>
          </a:lstStyle>
          <a:p>
            <a:fld id="{B74DB2CD-CD95-4F82-8D61-856ADF8692F2}" type="datetimeFigureOut">
              <a:rPr lang="de-DE" smtClean="0"/>
              <a:pPr/>
              <a:t>10.11.2023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Arial" pitchFamily="34" charset="0"/>
              </a:defRPr>
            </a:lvl1pPr>
          </a:lstStyle>
          <a:p>
            <a:fld id="{97C27236-3239-44C6-8255-61E4D0637A9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6374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776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544388" algn="l" defTabSz="1088776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088776" algn="l" defTabSz="1088776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33164" algn="l" defTabSz="1088776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177552" algn="l" defTabSz="1088776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721940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381000"/>
            <a:ext cx="5029200" cy="2828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5500" y="4343400"/>
            <a:ext cx="5207000" cy="4114800"/>
          </a:xfrm>
        </p:spPr>
        <p:txBody>
          <a:bodyPr anchor="t" anchorCtr="0"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0154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9360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7380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381000"/>
            <a:ext cx="5029200" cy="2828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5500" y="4343400"/>
            <a:ext cx="5207000" cy="4114800"/>
          </a:xfrm>
        </p:spPr>
        <p:txBody>
          <a:bodyPr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611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381000"/>
            <a:ext cx="5029200" cy="2828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5500" y="4343400"/>
            <a:ext cx="5207000" cy="4114800"/>
          </a:xfrm>
        </p:spPr>
        <p:txBody>
          <a:bodyPr anchor="t" anchorCtr="0"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216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14338"/>
            <a:ext cx="5457825" cy="3070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5500" y="4715153"/>
            <a:ext cx="5207000" cy="4466987"/>
          </a:xfrm>
        </p:spPr>
        <p:txBody>
          <a:bodyPr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27236-3239-44C6-8255-61E4D0637A9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714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381000"/>
            <a:ext cx="5029200" cy="2828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5500" y="4343400"/>
            <a:ext cx="5207000" cy="4114800"/>
          </a:xfrm>
        </p:spPr>
        <p:txBody>
          <a:bodyPr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27236-3239-44C6-8255-61E4D0637A9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355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8123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1210310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412" y="692807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527" y="3789041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440A588-04FD-D0BA-9072-FBC7A00625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1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6074" y="2240786"/>
            <a:ext cx="521922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0" y="2240786"/>
            <a:ext cx="521864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</a:t>
            </a:r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0071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Ques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21029"/>
            <a:ext cx="12191999" cy="201594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de-DE" sz="40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 fontAlgn="base">
              <a:spcAft>
                <a:spcPct val="0"/>
              </a:spcAft>
            </a:pPr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de-DE"/>
              <a:t>B. Braun Deutschland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1227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</a:t>
            </a:r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249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9A7ED-578E-39D8-5116-824E7E48F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3BC4E-F825-AB8B-1090-85882D09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" y="2151620"/>
            <a:ext cx="12187448" cy="2554760"/>
          </a:xfrm>
        </p:spPr>
        <p:txBody>
          <a:bodyPr anchor="ctr"/>
          <a:lstStyle>
            <a:lvl1pPr algn="ctr">
              <a:defRPr sz="7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515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6724750" y="2247900"/>
            <a:ext cx="4896546" cy="110909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8068" y="3645024"/>
            <a:ext cx="4896545" cy="2519984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49BEA-F6F0-BEA5-22B3-E307542B80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8924" y="3141663"/>
            <a:ext cx="2448843" cy="5033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image</a:t>
            </a:r>
            <a:r>
              <a:rPr lang="de-DE"/>
              <a:t> (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message</a:t>
            </a:r>
            <a:r>
              <a:rPr lang="de-D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5311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48" y="8967"/>
            <a:ext cx="6095999" cy="6858000"/>
          </a:xfr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71120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None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Insert a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related</a:t>
            </a:r>
            <a:r>
              <a:rPr lang="de-DE"/>
              <a:t> </a:t>
            </a:r>
          </a:p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Fünfte Ebene</a:t>
            </a:r>
          </a:p>
          <a:p>
            <a:pPr lvl="3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"/>
            <a:ext cx="6096000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241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BEFB83-B54B-A1CA-C646-09569CA594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7367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 dirty="0">
                <a:latin typeface="Arial" panose="020B0604020202020204" pitchFamily="34" charset="0"/>
              </a:defRPr>
            </a:lvl5pPr>
            <a:lvl6pPr>
              <a:defRPr lang="de-DE" dirty="0"/>
            </a:lvl6pPr>
            <a:lvl7pPr>
              <a:defRPr lang="de-DE" dirty="0"/>
            </a:lvl7pPr>
            <a:lvl8pPr>
              <a:defRPr lang="de-DE" dirty="0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6387" y="1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4939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4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 dirty="0">
                <a:latin typeface="Arial" panose="020B0604020202020204" pitchFamily="34" charset="0"/>
              </a:defRPr>
            </a:lvl5pPr>
            <a:lvl6pPr>
              <a:defRPr lang="de-DE" dirty="0"/>
            </a:lvl6pPr>
            <a:lvl7pPr>
              <a:defRPr lang="de-DE" dirty="0"/>
            </a:lvl7pPr>
            <a:lvl8pPr>
              <a:defRPr lang="de-DE" dirty="0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BC0538-106B-0AA1-2B98-E91E62A59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8620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>
                <a:latin typeface="Arial" panose="020B0604020202020204" pitchFamily="34" charset="0"/>
              </a:defRPr>
            </a:lvl5pPr>
            <a:lvl6pPr>
              <a:defRPr lang="de-DE"/>
            </a:lvl6pPr>
            <a:lvl7pPr>
              <a:defRPr lang="de-DE"/>
            </a:lvl7pPr>
            <a:lvl8pPr>
              <a:defRPr lang="de-DE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FD5FDD-1FB6-81AC-D9EB-19DCE60BC5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6388" y="1"/>
            <a:ext cx="8075612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9785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798539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02869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Stage"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933ECF-2676-88FC-A5BF-E441A16B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692992"/>
            <a:ext cx="6802094" cy="86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005427-EEE2-08D7-A312-1AE9E2912F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0100" y="2097088"/>
            <a:ext cx="6802094" cy="4075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7772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FC2ED1C-2764-0430-43DF-351CF182A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45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04E6D14-27DC-D3E0-0821-EC3996D861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99" y="0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1210805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693302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3789536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DFB9CCD-3A91-D110-48F7-86B2AAAA96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19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36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A8B2A73-69F0-DFEA-BE03-E1D9044C0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9832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3763308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3245805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6342039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FB0B76-9E6D-A5D1-466F-8B129600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2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6C927A-8F80-126C-EBF0-5DD42FC8F6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341" y="3747512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226" y="3230009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341" y="6326243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A93A88D-3DFD-0170-E581-086E06AC6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1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81791" y="1304268"/>
            <a:ext cx="5830533" cy="540555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 algn="ctr" defTabSz="1088776" rtl="0" eaLnBrk="1" latinLnBrk="0" hangingPunct="1">
              <a:buNone/>
              <a:defRPr lang="de-DE" sz="1600" kern="1200" cap="none" baseline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7DB2A3-09C2-65BD-2A0A-A41CE90EE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4949" y="5026536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86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3412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9048A56-3D53-80E2-F296-F1BDFEC47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49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7656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23183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21068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CCA43C-DC65-2F14-30F8-D6B449B3E1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19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707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212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765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1553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978DBE-FB4D-DF8F-5572-EF1B3724C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36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6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849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637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2DE1DD9-928F-35B1-0F04-0F4CE2E488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1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06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801726" cy="392422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776536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D28B72-696E-4E4E-4F7A-228CCDB290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2346" y="4672083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54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8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" y="0"/>
            <a:ext cx="2856756" cy="6858000"/>
          </a:xfrm>
          <a:solidFill>
            <a:schemeClr val="tx1">
              <a:alpha val="60000"/>
            </a:schemeClr>
          </a:solidFill>
        </p:spPr>
        <p:txBody>
          <a:bodyPr lIns="252000" tIns="450000" rIns="180000" bIns="450000" anchor="t" anchorCtr="0"/>
          <a:lstStyle>
            <a:lvl1pPr algn="l">
              <a:defRPr sz="1800">
                <a:solidFill>
                  <a:schemeClr val="bg1"/>
                </a:solidFill>
              </a:defRPr>
            </a:lvl1pPr>
            <a:lvl2pPr algn="l">
              <a:defRPr sz="1800">
                <a:solidFill>
                  <a:schemeClr val="bg1"/>
                </a:solidFill>
              </a:defRPr>
            </a:lvl2pPr>
            <a:lvl3pPr algn="l">
              <a:defRPr sz="1800">
                <a:solidFill>
                  <a:schemeClr val="bg1"/>
                </a:solidFill>
              </a:defRPr>
            </a:lvl3pPr>
            <a:lvl4pPr algn="l">
              <a:defRPr sz="1800">
                <a:solidFill>
                  <a:schemeClr val="bg1"/>
                </a:solidFill>
              </a:defRPr>
            </a:lvl4pPr>
            <a:lvl5pPr algn="l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4855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4">
            <a:extLst>
              <a:ext uri="{FF2B5EF4-FFF2-40B4-BE49-F238E27FC236}">
                <a16:creationId xmlns:a16="http://schemas.microsoft.com/office/drawing/2014/main" id="{17F1C13B-D206-BEDB-2928-552A4E6AED05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de-DE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2843" y="2421028"/>
            <a:ext cx="9646313" cy="2015943"/>
          </a:xfrm>
        </p:spPr>
        <p:txBody>
          <a:bodyPr lIns="0" tIns="0" rIns="0" bIns="0" anchor="ctr" anchorCtr="0">
            <a:noAutofit/>
          </a:bodyPr>
          <a:lstStyle>
            <a:lvl1pPr algn="ctr">
              <a:defRPr lang="en-US" sz="4000" kern="1200" cap="none" baseline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77229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801726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800100" y="5661248"/>
            <a:ext cx="10798537" cy="647550"/>
          </a:xfrm>
          <a:prstGeom prst="rect">
            <a:avLst/>
          </a:prstGeom>
          <a:solidFill>
            <a:srgbClr val="6E6E6E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85082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5"/>
            <a:ext cx="10801726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/>
          <a:p>
            <a:r>
              <a:rPr lang="de-DE">
                <a:latin typeface="Arial" pitchFamily="34" charset="0"/>
              </a:rPr>
              <a:t>B. Braun Deutschland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809262" y="5661248"/>
            <a:ext cx="10798538" cy="647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0715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869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508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6074" y="2240786"/>
            <a:ext cx="521922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03218" y="2240786"/>
            <a:ext cx="521864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</a:t>
            </a:r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3794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8" cy="863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074" y="2240785"/>
            <a:ext cx="10801726" cy="39242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8" name="shpFooter">
            <a:extLst>
              <a:ext uri="{FF2B5EF4-FFF2-40B4-BE49-F238E27FC236}">
                <a16:creationId xmlns:a16="http://schemas.microsoft.com/office/drawing/2014/main" id="{94EE9C7D-69F0-0B53-6C96-895EC6C1CB6D}"/>
              </a:ext>
            </a:extLst>
          </p:cNvPr>
          <p:cNvSpPr txBox="1"/>
          <p:nvPr userDrawn="1"/>
        </p:nvSpPr>
        <p:spPr bwMode="gray">
          <a:xfrm>
            <a:off x="1059712" y="6390921"/>
            <a:ext cx="3740144" cy="1344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de-DE" sz="800" b="0" i="0" u="none" kern="1200" spc="0">
                <a:solidFill>
                  <a:srgbClr val="9C9A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Braun Deutschland </a:t>
            </a:r>
          </a:p>
        </p:txBody>
      </p:sp>
      <p:sp>
        <p:nvSpPr>
          <p:cNvPr id="9" name="shpFooterSlideNumber">
            <a:extLst>
              <a:ext uri="{FF2B5EF4-FFF2-40B4-BE49-F238E27FC236}">
                <a16:creationId xmlns:a16="http://schemas.microsoft.com/office/drawing/2014/main" id="{C25E9B4D-907D-BA1F-E793-5A712D82F210}"/>
              </a:ext>
            </a:extLst>
          </p:cNvPr>
          <p:cNvSpPr txBox="1"/>
          <p:nvPr userDrawn="1"/>
        </p:nvSpPr>
        <p:spPr bwMode="gray">
          <a:xfrm>
            <a:off x="806075" y="6394010"/>
            <a:ext cx="249366" cy="1313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C17930DC-F455-427D-93BB-E63BDE7A6849}" type="slidenum">
              <a:rPr lang="de-DE" sz="800" b="0" i="0" u="none" kern="1200" spc="0" smtClean="0">
                <a:solidFill>
                  <a:srgbClr val="9C9A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‹Nr.›</a:t>
            </a:fld>
            <a:endParaRPr lang="de-DE" sz="800" b="0" i="0" u="none" kern="1200" spc="0">
              <a:solidFill>
                <a:srgbClr val="9C9A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*GRIDLINE01*" hidden="1">
            <a:extLst>
              <a:ext uri="{FF2B5EF4-FFF2-40B4-BE49-F238E27FC236}">
                <a16:creationId xmlns:a16="http://schemas.microsoft.com/office/drawing/2014/main" id="{BA7A5DCE-03A0-6088-B417-1AB954B49ADA}"/>
              </a:ext>
            </a:extLst>
          </p:cNvPr>
          <p:cNvGrpSpPr/>
          <p:nvPr userDrawn="1"/>
        </p:nvGrpSpPr>
        <p:grpSpPr>
          <a:xfrm>
            <a:off x="719137" y="512676"/>
            <a:ext cx="8101333" cy="5580620"/>
            <a:chOff x="719137" y="512676"/>
            <a:chExt cx="8101333" cy="5580620"/>
          </a:xfrm>
        </p:grpSpPr>
        <p:cxnSp>
          <p:nvCxnSpPr>
            <p:cNvPr id="50" name="*GRIDLINE01*Straight Connector 49" hidden="1">
              <a:extLst>
                <a:ext uri="{FF2B5EF4-FFF2-40B4-BE49-F238E27FC236}">
                  <a16:creationId xmlns:a16="http://schemas.microsoft.com/office/drawing/2014/main" id="{674A2A8E-37EE-3847-BEAF-3E4C9D2D665F}"/>
                </a:ext>
              </a:extLst>
            </p:cNvPr>
            <p:cNvCxnSpPr/>
            <p:nvPr userDrawn="1"/>
          </p:nvCxnSpPr>
          <p:spPr bwMode="hidden">
            <a:xfrm>
              <a:off x="719137" y="1881188"/>
              <a:ext cx="0" cy="4212107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*GRIDLINE01*Straight Connector 50" hidden="1">
              <a:extLst>
                <a:ext uri="{FF2B5EF4-FFF2-40B4-BE49-F238E27FC236}">
                  <a16:creationId xmlns:a16="http://schemas.microsoft.com/office/drawing/2014/main" id="{23C99C69-251C-282C-33EB-63CB78E1813C}"/>
                </a:ext>
              </a:extLst>
            </p:cNvPr>
            <p:cNvCxnSpPr/>
            <p:nvPr userDrawn="1"/>
          </p:nvCxnSpPr>
          <p:spPr bwMode="hidden">
            <a:xfrm>
              <a:off x="719137" y="1881188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*GRIDLINE01*Straight Connector 51" hidden="1">
              <a:extLst>
                <a:ext uri="{FF2B5EF4-FFF2-40B4-BE49-F238E27FC236}">
                  <a16:creationId xmlns:a16="http://schemas.microsoft.com/office/drawing/2014/main" id="{F72434FD-F986-0651-6388-1B7CFDD7FA11}"/>
                </a:ext>
              </a:extLst>
            </p:cNvPr>
            <p:cNvCxnSpPr/>
            <p:nvPr userDrawn="1"/>
          </p:nvCxnSpPr>
          <p:spPr bwMode="hidden">
            <a:xfrm>
              <a:off x="8820150" y="1881188"/>
              <a:ext cx="320" cy="4212107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*GRIDLINE01*Straight Connector 52" hidden="1">
              <a:extLst>
                <a:ext uri="{FF2B5EF4-FFF2-40B4-BE49-F238E27FC236}">
                  <a16:creationId xmlns:a16="http://schemas.microsoft.com/office/drawing/2014/main" id="{D04C6407-3666-3979-C7F8-5D34947397A5}"/>
                </a:ext>
              </a:extLst>
            </p:cNvPr>
            <p:cNvCxnSpPr/>
            <p:nvPr userDrawn="1"/>
          </p:nvCxnSpPr>
          <p:spPr bwMode="hidden">
            <a:xfrm>
              <a:off x="867645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*GRIDLINE01*Straight Connector 53" hidden="1">
              <a:extLst>
                <a:ext uri="{FF2B5EF4-FFF2-40B4-BE49-F238E27FC236}">
                  <a16:creationId xmlns:a16="http://schemas.microsoft.com/office/drawing/2014/main" id="{B0002C96-D6EA-2FCE-580F-93E7851EB07B}"/>
                </a:ext>
              </a:extLst>
            </p:cNvPr>
            <p:cNvCxnSpPr/>
            <p:nvPr userDrawn="1"/>
          </p:nvCxnSpPr>
          <p:spPr bwMode="hidden">
            <a:xfrm>
              <a:off x="190817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*GRIDLINE01*Straight Connector 54" hidden="1">
              <a:extLst>
                <a:ext uri="{FF2B5EF4-FFF2-40B4-BE49-F238E27FC236}">
                  <a16:creationId xmlns:a16="http://schemas.microsoft.com/office/drawing/2014/main" id="{1FC218A4-3E8E-8F11-6AA7-DF83A5131712}"/>
                </a:ext>
              </a:extLst>
            </p:cNvPr>
            <p:cNvCxnSpPr/>
            <p:nvPr userDrawn="1"/>
          </p:nvCxnSpPr>
          <p:spPr bwMode="hidden">
            <a:xfrm>
              <a:off x="719137" y="6093296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*GRIDLINE01*Straight Connector 55" hidden="1">
              <a:extLst>
                <a:ext uri="{FF2B5EF4-FFF2-40B4-BE49-F238E27FC236}">
                  <a16:creationId xmlns:a16="http://schemas.microsoft.com/office/drawing/2014/main" id="{F805D86C-D9AD-0AD7-F02A-3AA93022CDEF}"/>
                </a:ext>
              </a:extLst>
            </p:cNvPr>
            <p:cNvCxnSpPr/>
            <p:nvPr userDrawn="1"/>
          </p:nvCxnSpPr>
          <p:spPr bwMode="hidden">
            <a:xfrm>
              <a:off x="719137" y="5554663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*GRIDLINE01*Straight Connector 56" hidden="1">
              <a:extLst>
                <a:ext uri="{FF2B5EF4-FFF2-40B4-BE49-F238E27FC236}">
                  <a16:creationId xmlns:a16="http://schemas.microsoft.com/office/drawing/2014/main" id="{FEC516BA-EF60-A4AE-27DC-491262F210D1}"/>
                </a:ext>
              </a:extLst>
            </p:cNvPr>
            <p:cNvCxnSpPr/>
            <p:nvPr userDrawn="1"/>
          </p:nvCxnSpPr>
          <p:spPr bwMode="hidden">
            <a:xfrm>
              <a:off x="4644008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*GRIDLINE01*Straight Connector 57" hidden="1">
              <a:extLst>
                <a:ext uri="{FF2B5EF4-FFF2-40B4-BE49-F238E27FC236}">
                  <a16:creationId xmlns:a16="http://schemas.microsoft.com/office/drawing/2014/main" id="{CEE62730-54DD-CA8F-E16C-4CA674104838}"/>
                </a:ext>
              </a:extLst>
            </p:cNvPr>
            <p:cNvCxnSpPr/>
            <p:nvPr userDrawn="1"/>
          </p:nvCxnSpPr>
          <p:spPr bwMode="hidden">
            <a:xfrm>
              <a:off x="489603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*GRIDLINE01*Straight Connector 58" hidden="1">
              <a:extLst>
                <a:ext uri="{FF2B5EF4-FFF2-40B4-BE49-F238E27FC236}">
                  <a16:creationId xmlns:a16="http://schemas.microsoft.com/office/drawing/2014/main" id="{B7DDFD8A-0D12-8C5C-2349-CA2540352CA2}"/>
                </a:ext>
              </a:extLst>
            </p:cNvPr>
            <p:cNvCxnSpPr/>
            <p:nvPr userDrawn="1"/>
          </p:nvCxnSpPr>
          <p:spPr bwMode="hidden">
            <a:xfrm>
              <a:off x="719459" y="5373688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*GRIDLINE01*Straight Connector 59" hidden="1">
              <a:extLst>
                <a:ext uri="{FF2B5EF4-FFF2-40B4-BE49-F238E27FC236}">
                  <a16:creationId xmlns:a16="http://schemas.microsoft.com/office/drawing/2014/main" id="{0DBBAD72-69A1-3D45-D7F0-BD60D26E8BF2}"/>
                </a:ext>
              </a:extLst>
            </p:cNvPr>
            <p:cNvCxnSpPr/>
            <p:nvPr userDrawn="1"/>
          </p:nvCxnSpPr>
          <p:spPr bwMode="hidden">
            <a:xfrm>
              <a:off x="1043608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*GRIDLINE01*Straight Connector 60" hidden="1">
              <a:extLst>
                <a:ext uri="{FF2B5EF4-FFF2-40B4-BE49-F238E27FC236}">
                  <a16:creationId xmlns:a16="http://schemas.microsoft.com/office/drawing/2014/main" id="{A4B76B0F-FB49-A381-02B7-DD880D2E9C59}"/>
                </a:ext>
              </a:extLst>
            </p:cNvPr>
            <p:cNvCxnSpPr/>
            <p:nvPr userDrawn="1"/>
          </p:nvCxnSpPr>
          <p:spPr bwMode="hidden">
            <a:xfrm>
              <a:off x="719459" y="2924943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*GRIDLINE01*Straight Connector 61" hidden="1">
              <a:extLst>
                <a:ext uri="{FF2B5EF4-FFF2-40B4-BE49-F238E27FC236}">
                  <a16:creationId xmlns:a16="http://schemas.microsoft.com/office/drawing/2014/main" id="{25D05BBA-20F0-4413-22E5-8A19A5399E7B}"/>
                </a:ext>
              </a:extLst>
            </p:cNvPr>
            <p:cNvCxnSpPr/>
            <p:nvPr userDrawn="1"/>
          </p:nvCxnSpPr>
          <p:spPr bwMode="hidden">
            <a:xfrm>
              <a:off x="719137" y="512676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*GRIDLINE01*Straight Connector 62" hidden="1">
              <a:extLst>
                <a:ext uri="{FF2B5EF4-FFF2-40B4-BE49-F238E27FC236}">
                  <a16:creationId xmlns:a16="http://schemas.microsoft.com/office/drawing/2014/main" id="{AA3C4912-D4FA-291F-0D27-458DD6B0D23F}"/>
                </a:ext>
              </a:extLst>
            </p:cNvPr>
            <p:cNvCxnSpPr/>
            <p:nvPr userDrawn="1"/>
          </p:nvCxnSpPr>
          <p:spPr bwMode="hidden">
            <a:xfrm>
              <a:off x="719137" y="1268760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*GRIDLINE01*Straight Connector 63" hidden="1">
              <a:extLst>
                <a:ext uri="{FF2B5EF4-FFF2-40B4-BE49-F238E27FC236}">
                  <a16:creationId xmlns:a16="http://schemas.microsoft.com/office/drawing/2014/main" id="{24011B5D-90ED-C305-0853-5078CECEDF3D}"/>
                </a:ext>
              </a:extLst>
            </p:cNvPr>
            <p:cNvCxnSpPr/>
            <p:nvPr userDrawn="1"/>
          </p:nvCxnSpPr>
          <p:spPr bwMode="hidden">
            <a:xfrm>
              <a:off x="719137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*GRIDLINE01*Straight Connector 64" hidden="1">
              <a:extLst>
                <a:ext uri="{FF2B5EF4-FFF2-40B4-BE49-F238E27FC236}">
                  <a16:creationId xmlns:a16="http://schemas.microsoft.com/office/drawing/2014/main" id="{929C110A-1399-2135-04D0-9092F2B8262C}"/>
                </a:ext>
              </a:extLst>
            </p:cNvPr>
            <p:cNvCxnSpPr/>
            <p:nvPr userDrawn="1"/>
          </p:nvCxnSpPr>
          <p:spPr bwMode="hidden">
            <a:xfrm>
              <a:off x="8820148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*GRIDLINE01*Straight Connector 65" hidden="1">
              <a:extLst>
                <a:ext uri="{FF2B5EF4-FFF2-40B4-BE49-F238E27FC236}">
                  <a16:creationId xmlns:a16="http://schemas.microsoft.com/office/drawing/2014/main" id="{E48CC326-A648-A36E-C8A2-2BB1C57E1F0C}"/>
                </a:ext>
              </a:extLst>
            </p:cNvPr>
            <p:cNvCxnSpPr/>
            <p:nvPr userDrawn="1"/>
          </p:nvCxnSpPr>
          <p:spPr bwMode="hidden">
            <a:xfrm>
              <a:off x="7128284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620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8" r:id="rId2"/>
    <p:sldLayoutId id="2147483699" r:id="rId3"/>
    <p:sldLayoutId id="2147483678" r:id="rId4"/>
    <p:sldLayoutId id="2147483679" r:id="rId5"/>
    <p:sldLayoutId id="2147483680" r:id="rId6"/>
    <p:sldLayoutId id="2147483681" r:id="rId7"/>
    <p:sldLayoutId id="2147483700" r:id="rId8"/>
    <p:sldLayoutId id="2147483683" r:id="rId9"/>
    <p:sldLayoutId id="2147483701" r:id="rId10"/>
    <p:sldLayoutId id="2147483685" r:id="rId11"/>
    <p:sldLayoutId id="2147483686" r:id="rId12"/>
    <p:sldLayoutId id="2147483687" r:id="rId13"/>
    <p:sldLayoutId id="2147483709" r:id="rId14"/>
    <p:sldLayoutId id="2147483708" r:id="rId15"/>
    <p:sldLayoutId id="2147483688" r:id="rId16"/>
    <p:sldLayoutId id="2147483690" r:id="rId17"/>
    <p:sldLayoutId id="2147483693" r:id="rId18"/>
    <p:sldLayoutId id="2147483695" r:id="rId19"/>
    <p:sldLayoutId id="2147483710" r:id="rId20"/>
    <p:sldLayoutId id="2147483716" r:id="rId21"/>
    <p:sldLayoutId id="2147483706" r:id="rId22"/>
    <p:sldLayoutId id="2147483703" r:id="rId23"/>
    <p:sldLayoutId id="2147483704" r:id="rId24"/>
    <p:sldLayoutId id="2147483707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7" r:id="rId31"/>
  </p:sldLayoutIdLst>
  <p:hf sldNum="0" hdr="0" ftr="0" dt="0"/>
  <p:txStyles>
    <p:titleStyle>
      <a:lvl1pPr marL="0" algn="l" defTabSz="1088776" rtl="0" eaLnBrk="1" latinLnBrk="0" hangingPunct="1">
        <a:lnSpc>
          <a:spcPct val="114000"/>
        </a:lnSpc>
        <a:spcBef>
          <a:spcPct val="0"/>
        </a:spcBef>
        <a:buNone/>
        <a:defRPr lang="de-DE" sz="2500" b="0" i="0" u="none" kern="1200" dirty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1pPr>
      <a:lvl2pPr marL="177800" indent="-17780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200" b="0" i="0" u="none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2pPr>
      <a:lvl3pPr marL="363538" indent="-4763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3pPr>
      <a:lvl4pPr marL="541338" indent="-180975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4pPr>
      <a:lvl5pPr marL="720000" indent="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Tx/>
        <a:buNone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5pPr>
      <a:lvl6pPr marL="711200" indent="0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>
          <a:srgbClr val="000000"/>
        </a:buClr>
        <a:buSzPts val="1200"/>
        <a:buFont typeface="Arial" panose="020B0604020202020204" pitchFamily="34" charset="0"/>
        <a:buNone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6pPr>
      <a:lvl7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7pPr>
      <a:lvl8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8pPr>
      <a:lvl9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8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7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16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552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94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32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71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10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orient="horz" pos="936" userDrawn="1">
          <p15:clr>
            <a:srgbClr val="A4A3A4"/>
          </p15:clr>
        </p15:guide>
        <p15:guide id="8" pos="504" userDrawn="1">
          <p15:clr>
            <a:srgbClr val="A4A3A4"/>
          </p15:clr>
        </p15:guide>
        <p15:guide id="9" pos="73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384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5" Type="http://schemas.openxmlformats.org/officeDocument/2006/relationships/slide" Target="slide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slide" Target="slide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slide" Target="slide4.xml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hyperlink" Target="http://www.bbraun.de/dsgvo" TargetMode="External"/><Relationship Id="rId10" Type="http://schemas.openxmlformats.org/officeDocument/2006/relationships/image" Target="../media/image50.png"/><Relationship Id="rId4" Type="http://schemas.openxmlformats.org/officeDocument/2006/relationships/hyperlink" Target="mailto:datenschutz-mv@bbraun.com" TargetMode="External"/><Relationship Id="rId9" Type="http://schemas.openxmlformats.org/officeDocument/2006/relationships/image" Target="../media/image4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F192CA8E-9448-4A5D-8D5D-1B3DE65E8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10" y="1068848"/>
            <a:ext cx="12200110" cy="5798207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A3155D-29FE-B286-2C4B-235E0C4066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17656" y="0"/>
            <a:ext cx="4971016" cy="245534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55B1D1-2E5F-1D5E-1674-9956240B7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3183" y="670142"/>
            <a:ext cx="3778305" cy="1426710"/>
          </a:xfrm>
        </p:spPr>
        <p:txBody>
          <a:bodyPr anchor="t">
            <a:normAutofit/>
          </a:bodyPr>
          <a:lstStyle/>
          <a:p>
            <a:r>
              <a:rPr lang="de-DE" dirty="0"/>
              <a:t>My </a:t>
            </a:r>
            <a:r>
              <a:rPr lang="de-DE" baseline="30000" dirty="0"/>
              <a:t>®</a:t>
            </a:r>
            <a:r>
              <a:rPr lang="de-DE" dirty="0" err="1"/>
              <a:t>Nutricomp</a:t>
            </a:r>
            <a:endParaRPr lang="de-DE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E6E9A35-4142-F8BC-F82F-20EE15235D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21068" y="1495464"/>
            <a:ext cx="3778305" cy="43204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sz="2400">
                <a:latin typeface="Arial"/>
                <a:cs typeface="Arial"/>
              </a:rPr>
              <a:t>Kundenschulung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66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0678071E-81F1-B74F-AD1F-9C8D1AFEBE57}"/>
              </a:ext>
            </a:extLst>
          </p:cNvPr>
          <p:cNvSpPr txBox="1"/>
          <p:nvPr/>
        </p:nvSpPr>
        <p:spPr>
          <a:xfrm>
            <a:off x="4196080" y="-78232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D5B589D-106A-154F-9A09-9028305E00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2" y="1836906"/>
            <a:ext cx="5628837" cy="16865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8C1F279-6C8B-5140-A573-993FF3A94D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04" y="3681028"/>
            <a:ext cx="5628837" cy="168650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288963B-12CA-6441-9144-5897626B4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516" y="1836905"/>
            <a:ext cx="5628837" cy="1686503"/>
          </a:xfrm>
          <a:prstGeom prst="rect">
            <a:avLst/>
          </a:prstGeom>
        </p:spPr>
      </p:pic>
      <p:sp>
        <p:nvSpPr>
          <p:cNvPr id="41" name="Slide Number Placeholder 2" hidden="1">
            <a:extLst>
              <a:ext uri="{FF2B5EF4-FFF2-40B4-BE49-F238E27FC236}">
                <a16:creationId xmlns:a16="http://schemas.microsoft.com/office/drawing/2014/main" id="{7B21B8EF-1958-0044-A70C-1E4FC510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325" y="6380647"/>
            <a:ext cx="2844800" cy="323925"/>
          </a:xfrm>
        </p:spPr>
        <p:txBody>
          <a:bodyPr/>
          <a:lstStyle/>
          <a:p>
            <a:fld id="{8D981D2A-10EE-45CA-B672-13EC15929D9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2" name="Footer Placeholder 3" hidden="1">
            <a:extLst>
              <a:ext uri="{FF2B5EF4-FFF2-40B4-BE49-F238E27FC236}">
                <a16:creationId xmlns:a16="http://schemas.microsoft.com/office/drawing/2014/main" id="{74621E00-E338-AD4F-BB3E-12B047C69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2065" y="6380647"/>
            <a:ext cx="3740144" cy="323925"/>
          </a:xfrm>
        </p:spPr>
        <p:txBody>
          <a:bodyPr/>
          <a:lstStyle/>
          <a:p>
            <a:r>
              <a:rPr lang="en-US"/>
              <a:t>B. Braun Deutschland GmbH &amp; Co. KG</a:t>
            </a:r>
            <a:endParaRPr lang="en-US" dirty="0"/>
          </a:p>
        </p:txBody>
      </p:sp>
      <p:sp>
        <p:nvSpPr>
          <p:cNvPr id="2" name="Rechteck 1">
            <a:hlinkClick r:id="rId5" action="ppaction://hlinksldjump"/>
            <a:extLst>
              <a:ext uri="{FF2B5EF4-FFF2-40B4-BE49-F238E27FC236}">
                <a16:creationId xmlns:a16="http://schemas.microsoft.com/office/drawing/2014/main" id="{5F1D1CAD-4A06-68B5-9541-560AF4A1DA33}"/>
              </a:ext>
            </a:extLst>
          </p:cNvPr>
          <p:cNvSpPr/>
          <p:nvPr/>
        </p:nvSpPr>
        <p:spPr>
          <a:xfrm>
            <a:off x="537876" y="104043"/>
            <a:ext cx="10742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de-DE" sz="1400" dirty="0">
                <a:solidFill>
                  <a:srgbClr val="64645F"/>
                </a:solidFill>
              </a:rPr>
              <a:t>Das Produkt  |  Nährwertangaben: </a:t>
            </a:r>
            <a:r>
              <a:rPr lang="de-DE" sz="1400" dirty="0" err="1">
                <a:solidFill>
                  <a:srgbClr val="64645F"/>
                </a:solidFill>
              </a:rPr>
              <a:t>My</a:t>
            </a:r>
            <a:r>
              <a:rPr lang="de-DE" sz="1400" dirty="0">
                <a:solidFill>
                  <a:srgbClr val="64645F"/>
                </a:solidFill>
              </a:rPr>
              <a:t> </a:t>
            </a:r>
            <a:r>
              <a:rPr lang="de-DE" sz="1400" baseline="30000" dirty="0">
                <a:solidFill>
                  <a:srgbClr val="64645F"/>
                </a:solidFill>
              </a:rPr>
              <a:t>®</a:t>
            </a:r>
            <a:r>
              <a:rPr lang="de-DE" sz="1400" dirty="0" err="1">
                <a:solidFill>
                  <a:srgbClr val="64645F"/>
                </a:solidFill>
              </a:rPr>
              <a:t>Nutricomp</a:t>
            </a:r>
            <a:r>
              <a:rPr lang="de-DE" sz="1400" dirty="0">
                <a:solidFill>
                  <a:srgbClr val="64645F"/>
                </a:solidFill>
              </a:rPr>
              <a:t> Würzmischung – zur Zubereitung eines Shakes </a:t>
            </a:r>
          </a:p>
          <a:p>
            <a:endParaRPr lang="en-US" sz="1400" dirty="0">
              <a:solidFill>
                <a:srgbClr val="64645F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BFD77062-8675-4FED-DDA6-8E1FA06C6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8" cy="86380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Nährwertangaben (pro </a:t>
            </a:r>
            <a:r>
              <a:rPr lang="de-DE" dirty="0" err="1">
                <a:solidFill>
                  <a:schemeClr val="tx1"/>
                </a:solidFill>
              </a:rPr>
              <a:t>Sachet</a:t>
            </a:r>
            <a:r>
              <a:rPr lang="de-DE" dirty="0">
                <a:solidFill>
                  <a:schemeClr val="tx1"/>
                </a:solidFill>
              </a:rPr>
              <a:t> / je 10 g)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29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BCDBB0C-8A5F-4D5A-AA95-5E4E75F1E4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36726" y="724518"/>
            <a:ext cx="4859274" cy="553425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678071E-81F1-B74F-AD1F-9C8D1AFEBE57}"/>
              </a:ext>
            </a:extLst>
          </p:cNvPr>
          <p:cNvSpPr txBox="1"/>
          <p:nvPr/>
        </p:nvSpPr>
        <p:spPr>
          <a:xfrm>
            <a:off x="4196080" y="-78232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191BA31-C037-4243-976C-7CA07889D894}"/>
              </a:ext>
            </a:extLst>
          </p:cNvPr>
          <p:cNvGrpSpPr/>
          <p:nvPr/>
        </p:nvGrpSpPr>
        <p:grpSpPr>
          <a:xfrm>
            <a:off x="7140117" y="0"/>
            <a:ext cx="5051884" cy="6858000"/>
            <a:chOff x="6778690" y="455915"/>
            <a:chExt cx="3882556" cy="5709389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5313AA17-271F-754D-9479-920690A30951}"/>
                </a:ext>
              </a:extLst>
            </p:cNvPr>
            <p:cNvSpPr/>
            <p:nvPr/>
          </p:nvSpPr>
          <p:spPr bwMode="auto">
            <a:xfrm>
              <a:off x="6778690" y="455915"/>
              <a:ext cx="3869432" cy="613316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txBody>
            <a:bodyPr wrap="none" lIns="0" tIns="72000" rIns="0" bIns="72000" anchor="ctr"/>
            <a:lstStyle/>
            <a:p>
              <a:pPr algn="ctr"/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Vielfalt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Geschmacksrichtungen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A59F869B-B1EF-E74C-99C5-70BB018A9ECF}"/>
                </a:ext>
              </a:extLst>
            </p:cNvPr>
            <p:cNvSpPr/>
            <p:nvPr/>
          </p:nvSpPr>
          <p:spPr bwMode="gray">
            <a:xfrm>
              <a:off x="6791814" y="1054063"/>
              <a:ext cx="3869432" cy="5111241"/>
            </a:xfrm>
            <a:prstGeom prst="rect">
              <a:avLst/>
            </a:prstGeom>
            <a:solidFill>
              <a:srgbClr val="FAF9F5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BFD8840E-77EF-A54F-9E33-D18D2AD6E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6755" y="1292175"/>
              <a:ext cx="3539550" cy="4695736"/>
            </a:xfrm>
            <a:prstGeom prst="rect">
              <a:avLst/>
            </a:prstGeom>
          </p:spPr>
        </p:pic>
      </p:grpSp>
      <p:sp>
        <p:nvSpPr>
          <p:cNvPr id="43" name="Slide Number Placeholder 2" hidden="1">
            <a:extLst>
              <a:ext uri="{FF2B5EF4-FFF2-40B4-BE49-F238E27FC236}">
                <a16:creationId xmlns:a16="http://schemas.microsoft.com/office/drawing/2014/main" id="{AC7BC880-9C2A-874D-8961-28AD0B80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325" y="6380647"/>
            <a:ext cx="2844800" cy="323925"/>
          </a:xfrm>
        </p:spPr>
        <p:txBody>
          <a:bodyPr/>
          <a:lstStyle/>
          <a:p>
            <a:fld id="{8D981D2A-10EE-45CA-B672-13EC15929D9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2" name="Footer Placeholder 3" hidden="1">
            <a:extLst>
              <a:ext uri="{FF2B5EF4-FFF2-40B4-BE49-F238E27FC236}">
                <a16:creationId xmlns:a16="http://schemas.microsoft.com/office/drawing/2014/main" id="{597DC8B9-58DF-5042-BF6B-F3774C1EC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2065" y="6380647"/>
            <a:ext cx="3740144" cy="323925"/>
          </a:xfrm>
        </p:spPr>
        <p:txBody>
          <a:bodyPr/>
          <a:lstStyle/>
          <a:p>
            <a:r>
              <a:rPr lang="en-US" dirty="0"/>
              <a:t>B. Braun Deutschland GmbH &amp; Co. KG</a:t>
            </a:r>
          </a:p>
        </p:txBody>
      </p:sp>
      <p:sp>
        <p:nvSpPr>
          <p:cNvPr id="11" name="Rechteck 10">
            <a:hlinkClick r:id="rId4" action="ppaction://hlinksldjump"/>
            <a:extLst>
              <a:ext uri="{FF2B5EF4-FFF2-40B4-BE49-F238E27FC236}">
                <a16:creationId xmlns:a16="http://schemas.microsoft.com/office/drawing/2014/main" id="{E226E2A9-59DD-4803-96EA-2548C2523202}"/>
              </a:ext>
            </a:extLst>
          </p:cNvPr>
          <p:cNvSpPr/>
          <p:nvPr/>
        </p:nvSpPr>
        <p:spPr>
          <a:xfrm>
            <a:off x="537876" y="104043"/>
            <a:ext cx="10742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de-DE" sz="1400" dirty="0">
                <a:solidFill>
                  <a:srgbClr val="64645F"/>
                </a:solidFill>
              </a:rPr>
              <a:t>Das Produkt  |  </a:t>
            </a:r>
            <a:r>
              <a:rPr lang="de-DE" sz="1400" dirty="0" err="1">
                <a:solidFill>
                  <a:srgbClr val="64645F"/>
                </a:solidFill>
              </a:rPr>
              <a:t>Nutricomp</a:t>
            </a:r>
            <a:r>
              <a:rPr lang="de-DE" sz="1400" baseline="30000" dirty="0">
                <a:solidFill>
                  <a:srgbClr val="64645F"/>
                </a:solidFill>
              </a:rPr>
              <a:t>®</a:t>
            </a:r>
            <a:r>
              <a:rPr lang="de-DE" sz="1400" dirty="0">
                <a:solidFill>
                  <a:srgbClr val="64645F"/>
                </a:solidFill>
              </a:rPr>
              <a:t> Drink Plus </a:t>
            </a:r>
            <a:r>
              <a:rPr lang="de-DE" sz="1400" dirty="0" err="1">
                <a:solidFill>
                  <a:srgbClr val="64645F"/>
                </a:solidFill>
              </a:rPr>
              <a:t>Fibre</a:t>
            </a:r>
            <a:r>
              <a:rPr lang="de-DE" sz="1400" dirty="0">
                <a:solidFill>
                  <a:srgbClr val="64645F"/>
                </a:solidFill>
              </a:rPr>
              <a:t> + </a:t>
            </a:r>
            <a:r>
              <a:rPr lang="de-DE" sz="1400" dirty="0" err="1">
                <a:solidFill>
                  <a:srgbClr val="64645F"/>
                </a:solidFill>
              </a:rPr>
              <a:t>My</a:t>
            </a:r>
            <a:r>
              <a:rPr lang="de-DE" sz="1400" dirty="0">
                <a:solidFill>
                  <a:srgbClr val="64645F"/>
                </a:solidFill>
              </a:rPr>
              <a:t> </a:t>
            </a:r>
            <a:r>
              <a:rPr lang="de-DE" sz="1400" baseline="30000" dirty="0">
                <a:solidFill>
                  <a:srgbClr val="64645F"/>
                </a:solidFill>
              </a:rPr>
              <a:t>®</a:t>
            </a:r>
            <a:r>
              <a:rPr lang="de-DE" sz="1400" dirty="0" err="1">
                <a:solidFill>
                  <a:srgbClr val="64645F"/>
                </a:solidFill>
              </a:rPr>
              <a:t>Nutricomp</a:t>
            </a:r>
            <a:r>
              <a:rPr lang="de-DE" sz="1400" dirty="0">
                <a:solidFill>
                  <a:srgbClr val="64645F"/>
                </a:solidFill>
              </a:rPr>
              <a:t> </a:t>
            </a:r>
          </a:p>
          <a:p>
            <a:endParaRPr lang="en-US" sz="1400" dirty="0">
              <a:solidFill>
                <a:srgbClr val="6464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4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0678071E-81F1-B74F-AD1F-9C8D1AFEBE57}"/>
              </a:ext>
            </a:extLst>
          </p:cNvPr>
          <p:cNvSpPr txBox="1"/>
          <p:nvPr/>
        </p:nvSpPr>
        <p:spPr>
          <a:xfrm>
            <a:off x="4196080" y="-78232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3">
            <a:extLst>
              <a:ext uri="{FF2B5EF4-FFF2-40B4-BE49-F238E27FC236}">
                <a16:creationId xmlns:a16="http://schemas.microsoft.com/office/drawing/2014/main" id="{2F4617EB-9591-6242-9F5E-BE8B1D3AC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13" y="1880804"/>
            <a:ext cx="2436263" cy="365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9" rIns="121917" bIns="60959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en-US" sz="1575" dirty="0" err="1">
                <a:solidFill>
                  <a:srgbClr val="00A97A"/>
                </a:solidFill>
              </a:rPr>
              <a:t>Mischkarton</a:t>
            </a:r>
            <a:endParaRPr lang="en-US" sz="1575" dirty="0">
              <a:solidFill>
                <a:srgbClr val="00A97A"/>
              </a:solidFill>
            </a:endParaRPr>
          </a:p>
        </p:txBody>
      </p:sp>
      <p:sp>
        <p:nvSpPr>
          <p:cNvPr id="11" name="Textfeld 4">
            <a:extLst>
              <a:ext uri="{FF2B5EF4-FFF2-40B4-BE49-F238E27FC236}">
                <a16:creationId xmlns:a16="http://schemas.microsoft.com/office/drawing/2014/main" id="{ABF717C3-C8CC-D747-AB81-C6901C715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9766" y="1880804"/>
            <a:ext cx="3327782" cy="365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9" rIns="121917" bIns="60959">
            <a:spAutoFit/>
          </a:bodyPr>
          <a:lstStyle/>
          <a:p>
            <a:r>
              <a:rPr lang="en-US" sz="1575" dirty="0" err="1">
                <a:solidFill>
                  <a:srgbClr val="00A97A"/>
                </a:solidFill>
              </a:rPr>
              <a:t>Karton</a:t>
            </a:r>
            <a:r>
              <a:rPr lang="en-US" sz="1575" dirty="0">
                <a:solidFill>
                  <a:srgbClr val="00A97A"/>
                </a:solidFill>
              </a:rPr>
              <a:t> </a:t>
            </a:r>
            <a:r>
              <a:rPr lang="en-US" sz="1575" dirty="0" err="1">
                <a:solidFill>
                  <a:srgbClr val="00A97A"/>
                </a:solidFill>
              </a:rPr>
              <a:t>Einzelgeschmack</a:t>
            </a:r>
            <a:endParaRPr lang="en-US" sz="1575" dirty="0">
              <a:solidFill>
                <a:srgbClr val="00A97A"/>
              </a:solidFill>
            </a:endParaRPr>
          </a:p>
        </p:txBody>
      </p:sp>
      <p:sp>
        <p:nvSpPr>
          <p:cNvPr id="12" name="Textfeld 5">
            <a:extLst>
              <a:ext uri="{FF2B5EF4-FFF2-40B4-BE49-F238E27FC236}">
                <a16:creationId xmlns:a16="http://schemas.microsoft.com/office/drawing/2014/main" id="{956F8BC7-B9E0-9046-A45A-507D80125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4715" y="1880804"/>
            <a:ext cx="3696047" cy="36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9" rIns="121917" bIns="60959">
            <a:spAutoFit/>
          </a:bodyPr>
          <a:lstStyle/>
          <a:p>
            <a:pPr>
              <a:defRPr/>
            </a:pPr>
            <a:r>
              <a:rPr lang="en-US" sz="158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Basis-</a:t>
            </a:r>
            <a:r>
              <a:rPr lang="en-US" sz="158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Trinknahrung</a:t>
            </a:r>
            <a:r>
              <a:rPr lang="en-US" sz="158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58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Würzmischung</a:t>
            </a:r>
            <a:endParaRPr lang="en-US" sz="1580" dirty="0">
              <a:solidFill>
                <a:srgbClr val="00A9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7B240C9A-1BF8-024D-9347-320FA8B41154}"/>
              </a:ext>
            </a:extLst>
          </p:cNvPr>
          <p:cNvSpPr/>
          <p:nvPr/>
        </p:nvSpPr>
        <p:spPr>
          <a:xfrm>
            <a:off x="863422" y="4437112"/>
            <a:ext cx="3360372" cy="1846657"/>
          </a:xfrm>
          <a:prstGeom prst="rect">
            <a:avLst/>
          </a:prstGeom>
        </p:spPr>
        <p:txBody>
          <a:bodyPr wrap="square" lIns="121917" tIns="60959" rIns="47999" bIns="60959">
            <a:spAutoFit/>
          </a:bodyPr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en-US" sz="1600" noProof="1">
                <a:latin typeface="Arial" panose="020B0604020202020204" pitchFamily="34" charset="0"/>
                <a:cs typeface="Arial" panose="020B0604020202020204" pitchFamily="34" charset="0"/>
              </a:rPr>
              <a:t>Frühstück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sz="1600" noProof="1">
                <a:latin typeface="Arial" panose="020B0604020202020204" pitchFamily="34" charset="0"/>
                <a:cs typeface="Arial" panose="020B0604020202020204" pitchFamily="34" charset="0"/>
              </a:rPr>
              <a:t>Suppe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sz="1600" noProof="1">
                <a:latin typeface="Arial" panose="020B0604020202020204" pitchFamily="34" charset="0"/>
                <a:cs typeface="Arial" panose="020B0604020202020204" pitchFamily="34" charset="0"/>
              </a:rPr>
              <a:t>Hauptgang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sz="1600" noProof="1">
                <a:latin typeface="Arial" panose="020B0604020202020204" pitchFamily="34" charset="0"/>
                <a:cs typeface="Arial" panose="020B0604020202020204" pitchFamily="34" charset="0"/>
              </a:rPr>
              <a:t>Dessert</a:t>
            </a:r>
          </a:p>
          <a:p>
            <a:pPr>
              <a:defRPr/>
            </a:pPr>
            <a:endParaRPr lang="en-US" sz="16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noProof="1">
                <a:latin typeface="Arial" panose="020B0604020202020204" pitchFamily="34" charset="0"/>
                <a:cs typeface="Arial" panose="020B0604020202020204" pitchFamily="34" charset="0"/>
              </a:rPr>
              <a:t>Süße und herzhafte Geschmacksrichtungen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7F13E04-AF95-F84E-8A06-4DE2A005B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824" y="4437112"/>
            <a:ext cx="405469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9" rIns="0" bIns="60959">
            <a:spAutoFit/>
          </a:bodyPr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en-US" sz="1600" noProof="1">
                <a:latin typeface="Arial" panose="020B0604020202020204" pitchFamily="34" charset="0"/>
                <a:cs typeface="Arial" panose="020B0604020202020204" pitchFamily="34" charset="0"/>
              </a:rPr>
              <a:t>Alle zwölf Geschmacksrichtungen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BC31687-0A99-B449-8248-1673C4566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4715" y="4437112"/>
            <a:ext cx="3055627" cy="110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9" rIns="0" bIns="60959">
            <a:spAutoFit/>
          </a:bodyPr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Nutricomp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Drink Plus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Neutral + My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Nutricomp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Würzmischung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3CFAEB7F-7F58-B348-BAAC-D0D18C414B06}"/>
              </a:ext>
            </a:extLst>
          </p:cNvPr>
          <p:cNvCxnSpPr/>
          <p:nvPr/>
        </p:nvCxnSpPr>
        <p:spPr>
          <a:xfrm>
            <a:off x="4381743" y="1881188"/>
            <a:ext cx="0" cy="4211637"/>
          </a:xfrm>
          <a:prstGeom prst="line">
            <a:avLst/>
          </a:prstGeom>
          <a:ln>
            <a:solidFill>
              <a:srgbClr val="9C9A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F66587C9-0C5C-8942-A0F8-7462737656E5}"/>
              </a:ext>
            </a:extLst>
          </p:cNvPr>
          <p:cNvCxnSpPr/>
          <p:nvPr/>
        </p:nvCxnSpPr>
        <p:spPr>
          <a:xfrm>
            <a:off x="8311255" y="1881188"/>
            <a:ext cx="0" cy="4211637"/>
          </a:xfrm>
          <a:prstGeom prst="line">
            <a:avLst/>
          </a:prstGeom>
          <a:ln>
            <a:solidFill>
              <a:srgbClr val="9C9A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7E7A3631-6CA0-6E40-B7A2-04D09DFB8647}"/>
              </a:ext>
            </a:extLst>
          </p:cNvPr>
          <p:cNvSpPr txBox="1"/>
          <p:nvPr/>
        </p:nvSpPr>
        <p:spPr>
          <a:xfrm>
            <a:off x="9271000" y="7035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lide Number Placeholder 2" hidden="1">
            <a:extLst>
              <a:ext uri="{FF2B5EF4-FFF2-40B4-BE49-F238E27FC236}">
                <a16:creationId xmlns:a16="http://schemas.microsoft.com/office/drawing/2014/main" id="{8C27E59C-7370-AF4D-BDFD-A7FF15891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325" y="6380647"/>
            <a:ext cx="2844800" cy="323925"/>
          </a:xfrm>
        </p:spPr>
        <p:txBody>
          <a:bodyPr/>
          <a:lstStyle/>
          <a:p>
            <a:fld id="{8D981D2A-10EE-45CA-B672-13EC15929D9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8" name="Footer Placeholder 3" hidden="1">
            <a:extLst>
              <a:ext uri="{FF2B5EF4-FFF2-40B4-BE49-F238E27FC236}">
                <a16:creationId xmlns:a16="http://schemas.microsoft.com/office/drawing/2014/main" id="{78BDECCB-E248-744C-B67C-20FE8CD27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2065" y="6380647"/>
            <a:ext cx="3740144" cy="323925"/>
          </a:xfrm>
        </p:spPr>
        <p:txBody>
          <a:bodyPr/>
          <a:lstStyle/>
          <a:p>
            <a:r>
              <a:rPr lang="en-US"/>
              <a:t>B. Braun Deutschland GmbH &amp; Co. KG</a:t>
            </a:r>
            <a:endParaRPr lang="en-US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742C8709-D383-45CC-9700-293FA3482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23" y="2409571"/>
            <a:ext cx="2635116" cy="190029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5A12E8C0-0413-4F7E-A4D4-C894D6B8C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502" y="2409570"/>
            <a:ext cx="2127560" cy="190029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FC0EF57-687F-46BC-A08F-2CD7EEBB3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708" y="2293740"/>
            <a:ext cx="1840994" cy="2096688"/>
          </a:xfrm>
          <a:prstGeom prst="rect">
            <a:avLst/>
          </a:prstGeom>
        </p:spPr>
      </p:pic>
      <p:sp>
        <p:nvSpPr>
          <p:cNvPr id="2" name="Rechteck 1">
            <a:hlinkClick r:id="rId5" action="ppaction://hlinksldjump"/>
            <a:extLst>
              <a:ext uri="{FF2B5EF4-FFF2-40B4-BE49-F238E27FC236}">
                <a16:creationId xmlns:a16="http://schemas.microsoft.com/office/drawing/2014/main" id="{94AC6555-9A6B-2BB9-E69E-288B51B37D7C}"/>
              </a:ext>
            </a:extLst>
          </p:cNvPr>
          <p:cNvSpPr/>
          <p:nvPr/>
        </p:nvSpPr>
        <p:spPr>
          <a:xfrm>
            <a:off x="537876" y="104043"/>
            <a:ext cx="10742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de-DE" sz="1400" dirty="0">
                <a:solidFill>
                  <a:srgbClr val="64645F"/>
                </a:solidFill>
              </a:rPr>
              <a:t>Das Produkt  |  Verschiedene Gebinde</a:t>
            </a:r>
          </a:p>
          <a:p>
            <a:endParaRPr lang="en-US" sz="1400" dirty="0">
              <a:solidFill>
                <a:srgbClr val="64645F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67ADB08-4F73-7EEB-23EE-FA0EE76DE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8" cy="8638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Verschiedene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Gebinde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157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0678071E-81F1-B74F-AD1F-9C8D1AFEBE57}"/>
              </a:ext>
            </a:extLst>
          </p:cNvPr>
          <p:cNvSpPr txBox="1"/>
          <p:nvPr/>
        </p:nvSpPr>
        <p:spPr>
          <a:xfrm>
            <a:off x="4196080" y="-78232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E7A3631-6CA0-6E40-B7A2-04D09DFB8647}"/>
              </a:ext>
            </a:extLst>
          </p:cNvPr>
          <p:cNvSpPr txBox="1"/>
          <p:nvPr/>
        </p:nvSpPr>
        <p:spPr>
          <a:xfrm>
            <a:off x="9271000" y="7035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9094982F-3065-7F4E-8546-5EFF77B3C5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4701" y="1052306"/>
            <a:ext cx="8282597" cy="4824966"/>
          </a:xfrm>
          <a:prstGeom prst="rect">
            <a:avLst/>
          </a:prstGeom>
        </p:spPr>
      </p:pic>
      <p:sp>
        <p:nvSpPr>
          <p:cNvPr id="33" name="Slide Number Placeholder 2" hidden="1">
            <a:extLst>
              <a:ext uri="{FF2B5EF4-FFF2-40B4-BE49-F238E27FC236}">
                <a16:creationId xmlns:a16="http://schemas.microsoft.com/office/drawing/2014/main" id="{58D1DF93-C23E-4043-8341-3963E3F6F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325" y="6380647"/>
            <a:ext cx="2844800" cy="323925"/>
          </a:xfrm>
        </p:spPr>
        <p:txBody>
          <a:bodyPr/>
          <a:lstStyle/>
          <a:p>
            <a:fld id="{8D981D2A-10EE-45CA-B672-13EC15929D9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4" name="Footer Placeholder 3" hidden="1">
            <a:extLst>
              <a:ext uri="{FF2B5EF4-FFF2-40B4-BE49-F238E27FC236}">
                <a16:creationId xmlns:a16="http://schemas.microsoft.com/office/drawing/2014/main" id="{FDED3C29-ACCC-B243-A3EB-680022FFD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2065" y="6380647"/>
            <a:ext cx="3740144" cy="323925"/>
          </a:xfrm>
        </p:spPr>
        <p:txBody>
          <a:bodyPr/>
          <a:lstStyle/>
          <a:p>
            <a:r>
              <a:rPr lang="en-US"/>
              <a:t>B. Braun Deutschland GmbH &amp; Co. KG</a:t>
            </a:r>
            <a:endParaRPr lang="en-US" dirty="0"/>
          </a:p>
        </p:txBody>
      </p:sp>
      <p:sp>
        <p:nvSpPr>
          <p:cNvPr id="2" name="Rechteck 1">
            <a:hlinkClick r:id="rId3" action="ppaction://hlinksldjump"/>
            <a:extLst>
              <a:ext uri="{FF2B5EF4-FFF2-40B4-BE49-F238E27FC236}">
                <a16:creationId xmlns:a16="http://schemas.microsoft.com/office/drawing/2014/main" id="{CD64FDC6-FBFA-A033-0E6B-6DC3935E05B5}"/>
              </a:ext>
            </a:extLst>
          </p:cNvPr>
          <p:cNvSpPr/>
          <p:nvPr/>
        </p:nvSpPr>
        <p:spPr>
          <a:xfrm>
            <a:off x="537876" y="104043"/>
            <a:ext cx="10742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de-DE" sz="1400" dirty="0">
                <a:solidFill>
                  <a:srgbClr val="64645F"/>
                </a:solidFill>
              </a:rPr>
              <a:t>Das Produkt  |  Handelsformen</a:t>
            </a:r>
          </a:p>
        </p:txBody>
      </p:sp>
    </p:spTree>
    <p:extLst>
      <p:ext uri="{BB962C8B-B14F-4D97-AF65-F5344CB8AC3E}">
        <p14:creationId xmlns:p14="http://schemas.microsoft.com/office/powerpoint/2010/main" val="2510009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0678071E-81F1-B74F-AD1F-9C8D1AFEBE57}"/>
              </a:ext>
            </a:extLst>
          </p:cNvPr>
          <p:cNvSpPr txBox="1"/>
          <p:nvPr/>
        </p:nvSpPr>
        <p:spPr>
          <a:xfrm>
            <a:off x="4196080" y="-78232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E7A3631-6CA0-6E40-B7A2-04D09DFB8647}"/>
              </a:ext>
            </a:extLst>
          </p:cNvPr>
          <p:cNvSpPr txBox="1"/>
          <p:nvPr/>
        </p:nvSpPr>
        <p:spPr>
          <a:xfrm>
            <a:off x="9271000" y="7035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56EA659C-07E9-6842-90BC-6C6C38344E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4701" y="1020872"/>
            <a:ext cx="8282597" cy="4856400"/>
          </a:xfrm>
          <a:prstGeom prst="rect">
            <a:avLst/>
          </a:prstGeom>
        </p:spPr>
      </p:pic>
      <p:sp>
        <p:nvSpPr>
          <p:cNvPr id="13" name="Slide Number Placeholder 2" hidden="1">
            <a:extLst>
              <a:ext uri="{FF2B5EF4-FFF2-40B4-BE49-F238E27FC236}">
                <a16:creationId xmlns:a16="http://schemas.microsoft.com/office/drawing/2014/main" id="{03026750-E436-314B-B0C2-37CD5B034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325" y="6380647"/>
            <a:ext cx="2844800" cy="323925"/>
          </a:xfrm>
        </p:spPr>
        <p:txBody>
          <a:bodyPr/>
          <a:lstStyle/>
          <a:p>
            <a:fld id="{8D981D2A-10EE-45CA-B672-13EC15929D9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4" name="Footer Placeholder 3" hidden="1">
            <a:extLst>
              <a:ext uri="{FF2B5EF4-FFF2-40B4-BE49-F238E27FC236}">
                <a16:creationId xmlns:a16="http://schemas.microsoft.com/office/drawing/2014/main" id="{D51CB607-EA1F-DF45-A923-B490E3B52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2065" y="6380647"/>
            <a:ext cx="3740144" cy="323925"/>
          </a:xfrm>
        </p:spPr>
        <p:txBody>
          <a:bodyPr/>
          <a:lstStyle/>
          <a:p>
            <a:r>
              <a:rPr lang="en-US"/>
              <a:t>B. Braun Deutschland GmbH &amp; Co. KG</a:t>
            </a:r>
            <a:endParaRPr lang="en-US" dirty="0"/>
          </a:p>
        </p:txBody>
      </p:sp>
      <p:sp>
        <p:nvSpPr>
          <p:cNvPr id="2" name="Rechteck 1">
            <a:hlinkClick r:id="rId3" action="ppaction://hlinksldjump"/>
            <a:extLst>
              <a:ext uri="{FF2B5EF4-FFF2-40B4-BE49-F238E27FC236}">
                <a16:creationId xmlns:a16="http://schemas.microsoft.com/office/drawing/2014/main" id="{66B4BA65-1051-1E28-3B93-235BE9B04F78}"/>
              </a:ext>
            </a:extLst>
          </p:cNvPr>
          <p:cNvSpPr/>
          <p:nvPr/>
        </p:nvSpPr>
        <p:spPr>
          <a:xfrm>
            <a:off x="537876" y="104043"/>
            <a:ext cx="10742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de-DE" sz="1400" dirty="0">
                <a:solidFill>
                  <a:srgbClr val="64645F"/>
                </a:solidFill>
              </a:rPr>
              <a:t>Das Produkt  |  Handelsformen</a:t>
            </a:r>
          </a:p>
        </p:txBody>
      </p:sp>
    </p:spTree>
    <p:extLst>
      <p:ext uri="{BB962C8B-B14F-4D97-AF65-F5344CB8AC3E}">
        <p14:creationId xmlns:p14="http://schemas.microsoft.com/office/powerpoint/2010/main" val="3136801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0678071E-81F1-B74F-AD1F-9C8D1AFEBE57}"/>
              </a:ext>
            </a:extLst>
          </p:cNvPr>
          <p:cNvSpPr txBox="1"/>
          <p:nvPr/>
        </p:nvSpPr>
        <p:spPr>
          <a:xfrm>
            <a:off x="4196080" y="-78232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E7A3631-6CA0-6E40-B7A2-04D09DFB8647}"/>
              </a:ext>
            </a:extLst>
          </p:cNvPr>
          <p:cNvSpPr txBox="1"/>
          <p:nvPr/>
        </p:nvSpPr>
        <p:spPr>
          <a:xfrm>
            <a:off x="9271000" y="7035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56EA659C-07E9-6842-90BC-6C6C38344E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8483" y="1052735"/>
            <a:ext cx="8274759" cy="4820400"/>
          </a:xfrm>
          <a:prstGeom prst="rect">
            <a:avLst/>
          </a:prstGeom>
        </p:spPr>
      </p:pic>
      <p:sp>
        <p:nvSpPr>
          <p:cNvPr id="13" name="Slide Number Placeholder 2" hidden="1">
            <a:extLst>
              <a:ext uri="{FF2B5EF4-FFF2-40B4-BE49-F238E27FC236}">
                <a16:creationId xmlns:a16="http://schemas.microsoft.com/office/drawing/2014/main" id="{82960FDC-0A87-A74E-8D92-D14DF5012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325" y="6380647"/>
            <a:ext cx="2844800" cy="323925"/>
          </a:xfrm>
        </p:spPr>
        <p:txBody>
          <a:bodyPr/>
          <a:lstStyle/>
          <a:p>
            <a:fld id="{8D981D2A-10EE-45CA-B672-13EC15929D9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4" name="Footer Placeholder 3" hidden="1">
            <a:extLst>
              <a:ext uri="{FF2B5EF4-FFF2-40B4-BE49-F238E27FC236}">
                <a16:creationId xmlns:a16="http://schemas.microsoft.com/office/drawing/2014/main" id="{1070B786-DC34-694D-8B55-4A8A70F0D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2065" y="6380647"/>
            <a:ext cx="3740144" cy="323925"/>
          </a:xfrm>
        </p:spPr>
        <p:txBody>
          <a:bodyPr/>
          <a:lstStyle/>
          <a:p>
            <a:r>
              <a:rPr lang="en-US"/>
              <a:t>B. Braun Deutschland GmbH &amp; Co. KG</a:t>
            </a:r>
            <a:endParaRPr lang="en-US" dirty="0"/>
          </a:p>
        </p:txBody>
      </p:sp>
      <p:sp>
        <p:nvSpPr>
          <p:cNvPr id="2" name="Rechteck 1">
            <a:hlinkClick r:id="rId3" action="ppaction://hlinksldjump"/>
            <a:extLst>
              <a:ext uri="{FF2B5EF4-FFF2-40B4-BE49-F238E27FC236}">
                <a16:creationId xmlns:a16="http://schemas.microsoft.com/office/drawing/2014/main" id="{6AFAA5B4-44F5-0621-B995-DA34430BDEC0}"/>
              </a:ext>
            </a:extLst>
          </p:cNvPr>
          <p:cNvSpPr/>
          <p:nvPr/>
        </p:nvSpPr>
        <p:spPr>
          <a:xfrm>
            <a:off x="537876" y="104043"/>
            <a:ext cx="10742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de-DE" sz="1400" dirty="0">
                <a:solidFill>
                  <a:srgbClr val="64645F"/>
                </a:solidFill>
              </a:rPr>
              <a:t>Das Produkt  |  Handelsformen</a:t>
            </a:r>
          </a:p>
        </p:txBody>
      </p:sp>
    </p:spTree>
    <p:extLst>
      <p:ext uri="{BB962C8B-B14F-4D97-AF65-F5344CB8AC3E}">
        <p14:creationId xmlns:p14="http://schemas.microsoft.com/office/powerpoint/2010/main" val="284968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0678071E-81F1-B74F-AD1F-9C8D1AFEBE57}"/>
              </a:ext>
            </a:extLst>
          </p:cNvPr>
          <p:cNvSpPr txBox="1"/>
          <p:nvPr/>
        </p:nvSpPr>
        <p:spPr>
          <a:xfrm>
            <a:off x="4196080" y="-78232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E7A3631-6CA0-6E40-B7A2-04D09DFB8647}"/>
              </a:ext>
            </a:extLst>
          </p:cNvPr>
          <p:cNvSpPr txBox="1"/>
          <p:nvPr/>
        </p:nvSpPr>
        <p:spPr>
          <a:xfrm>
            <a:off x="9271000" y="7035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56EA659C-07E9-6842-90BC-6C6C38344E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5540" y="1052736"/>
            <a:ext cx="8261690" cy="5267414"/>
          </a:xfrm>
          <a:prstGeom prst="rect">
            <a:avLst/>
          </a:prstGeom>
        </p:spPr>
      </p:pic>
      <p:sp>
        <p:nvSpPr>
          <p:cNvPr id="14" name="Slide Number Placeholder 2" hidden="1">
            <a:extLst>
              <a:ext uri="{FF2B5EF4-FFF2-40B4-BE49-F238E27FC236}">
                <a16:creationId xmlns:a16="http://schemas.microsoft.com/office/drawing/2014/main" id="{CCC8C6A4-27DC-594D-90B0-D82250027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325" y="6380647"/>
            <a:ext cx="2844800" cy="323925"/>
          </a:xfrm>
        </p:spPr>
        <p:txBody>
          <a:bodyPr/>
          <a:lstStyle/>
          <a:p>
            <a:fld id="{8D981D2A-10EE-45CA-B672-13EC15929D9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5" name="Footer Placeholder 3" hidden="1">
            <a:extLst>
              <a:ext uri="{FF2B5EF4-FFF2-40B4-BE49-F238E27FC236}">
                <a16:creationId xmlns:a16="http://schemas.microsoft.com/office/drawing/2014/main" id="{9CBAD71B-3037-A347-AE0F-874809F77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2065" y="6380647"/>
            <a:ext cx="3740144" cy="323925"/>
          </a:xfrm>
        </p:spPr>
        <p:txBody>
          <a:bodyPr/>
          <a:lstStyle/>
          <a:p>
            <a:r>
              <a:rPr lang="en-US"/>
              <a:t>B. Braun Deutschland GmbH &amp; Co. KG</a:t>
            </a:r>
            <a:endParaRPr lang="en-US" dirty="0"/>
          </a:p>
        </p:txBody>
      </p:sp>
      <p:sp>
        <p:nvSpPr>
          <p:cNvPr id="2" name="Rechteck 1">
            <a:hlinkClick r:id="rId3" action="ppaction://hlinksldjump"/>
            <a:extLst>
              <a:ext uri="{FF2B5EF4-FFF2-40B4-BE49-F238E27FC236}">
                <a16:creationId xmlns:a16="http://schemas.microsoft.com/office/drawing/2014/main" id="{43F9D88F-1850-A898-B892-8B3B0F02371D}"/>
              </a:ext>
            </a:extLst>
          </p:cNvPr>
          <p:cNvSpPr/>
          <p:nvPr/>
        </p:nvSpPr>
        <p:spPr>
          <a:xfrm>
            <a:off x="537876" y="104043"/>
            <a:ext cx="10742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de-DE" sz="1400" dirty="0">
                <a:solidFill>
                  <a:srgbClr val="64645F"/>
                </a:solidFill>
              </a:rPr>
              <a:t>Das Produkt  |  Handelsformen</a:t>
            </a:r>
          </a:p>
        </p:txBody>
      </p:sp>
    </p:spTree>
    <p:extLst>
      <p:ext uri="{BB962C8B-B14F-4D97-AF65-F5344CB8AC3E}">
        <p14:creationId xmlns:p14="http://schemas.microsoft.com/office/powerpoint/2010/main" val="2715380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43A9C2-02D6-A0C6-53D4-9F608C229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Die </a:t>
            </a:r>
            <a:r>
              <a:rPr lang="en-US" dirty="0" err="1">
                <a:solidFill>
                  <a:schemeClr val="tx1"/>
                </a:solidFill>
              </a:rPr>
              <a:t>Zubereitung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ganz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einfach</a:t>
            </a:r>
            <a:r>
              <a:rPr lang="en-US" dirty="0">
                <a:solidFill>
                  <a:schemeClr val="tx1"/>
                </a:solidFill>
              </a:rPr>
              <a:t>!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B370D71-D6B1-43CA-896D-334DD5845F0A}"/>
              </a:ext>
            </a:extLst>
          </p:cNvPr>
          <p:cNvGrpSpPr/>
          <p:nvPr/>
        </p:nvGrpSpPr>
        <p:grpSpPr>
          <a:xfrm>
            <a:off x="2543273" y="1412776"/>
            <a:ext cx="6802093" cy="4583132"/>
            <a:chOff x="3287688" y="1344478"/>
            <a:chExt cx="6498733" cy="4424782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708E3C6E-A1E5-425E-9C49-4057E5428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7688" y="1344478"/>
              <a:ext cx="2018868" cy="2084514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C47C51DC-CE32-4A8B-B380-B95E1E085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47753" y="1348174"/>
              <a:ext cx="2002454" cy="2084520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8C809746-CF45-4F06-B111-5D14837DD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99611" y="1344478"/>
              <a:ext cx="1986810" cy="2084522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C2965A3-AD2E-4384-90DD-6277DEAC7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95895" y="3681042"/>
              <a:ext cx="2002454" cy="2084522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FBD05352-C108-429D-ADBA-D465EA5FE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47753" y="3684738"/>
              <a:ext cx="2002454" cy="2084522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20710428-6D1A-4F70-8E32-B782D87D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99611" y="3681042"/>
              <a:ext cx="1986810" cy="2084522"/>
            </a:xfrm>
            <a:prstGeom prst="rect">
              <a:avLst/>
            </a:prstGeom>
          </p:spPr>
        </p:pic>
      </p:grpSp>
      <p:sp>
        <p:nvSpPr>
          <p:cNvPr id="17" name="Rechteck 16">
            <a:hlinkClick r:id="rId10" action="ppaction://hlinksldjump"/>
            <a:extLst>
              <a:ext uri="{FF2B5EF4-FFF2-40B4-BE49-F238E27FC236}">
                <a16:creationId xmlns:a16="http://schemas.microsoft.com/office/drawing/2014/main" id="{5FA8DB82-AB26-4004-8F50-A8853EC41B63}"/>
              </a:ext>
            </a:extLst>
          </p:cNvPr>
          <p:cNvSpPr/>
          <p:nvPr/>
        </p:nvSpPr>
        <p:spPr>
          <a:xfrm>
            <a:off x="537876" y="104043"/>
            <a:ext cx="10742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de-DE" sz="1400" dirty="0">
                <a:solidFill>
                  <a:srgbClr val="64645F"/>
                </a:solidFill>
              </a:rPr>
              <a:t>Das Produkt  |  Zubereitung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6407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5">
            <a:extLst>
              <a:ext uri="{FF2B5EF4-FFF2-40B4-BE49-F238E27FC236}">
                <a16:creationId xmlns:a16="http://schemas.microsoft.com/office/drawing/2014/main" id="{C8A34971-7D72-F94E-B0DC-1A29A5798D27}"/>
              </a:ext>
            </a:extLst>
          </p:cNvPr>
          <p:cNvSpPr/>
          <p:nvPr/>
        </p:nvSpPr>
        <p:spPr bwMode="gray">
          <a:xfrm>
            <a:off x="6280297" y="1412775"/>
            <a:ext cx="3740139" cy="4464496"/>
          </a:xfrm>
          <a:prstGeom prst="rect">
            <a:avLst/>
          </a:prstGeom>
          <a:solidFill>
            <a:srgbClr val="E5F7F2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438A5078-E001-8E4F-BEC8-B0FFE16ABD1C}"/>
              </a:ext>
            </a:extLst>
          </p:cNvPr>
          <p:cNvSpPr/>
          <p:nvPr/>
        </p:nvSpPr>
        <p:spPr bwMode="gray">
          <a:xfrm>
            <a:off x="2175841" y="1412776"/>
            <a:ext cx="3740139" cy="4464496"/>
          </a:xfrm>
          <a:prstGeom prst="rect">
            <a:avLst/>
          </a:prstGeom>
          <a:solidFill>
            <a:srgbClr val="E5F7F2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678071E-81F1-B74F-AD1F-9C8D1AFEBE57}"/>
              </a:ext>
            </a:extLst>
          </p:cNvPr>
          <p:cNvSpPr txBox="1"/>
          <p:nvPr/>
        </p:nvSpPr>
        <p:spPr>
          <a:xfrm>
            <a:off x="4196080" y="-78232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E7A3631-6CA0-6E40-B7A2-04D09DFB8647}"/>
              </a:ext>
            </a:extLst>
          </p:cNvPr>
          <p:cNvSpPr txBox="1"/>
          <p:nvPr/>
        </p:nvSpPr>
        <p:spPr>
          <a:xfrm>
            <a:off x="9271000" y="7035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FEC84C9-3C12-5E40-B23B-3B9ED561D246}"/>
              </a:ext>
            </a:extLst>
          </p:cNvPr>
          <p:cNvSpPr/>
          <p:nvPr/>
        </p:nvSpPr>
        <p:spPr bwMode="auto">
          <a:xfrm>
            <a:off x="3240360" y="1250757"/>
            <a:ext cx="1631504" cy="324036"/>
          </a:xfrm>
          <a:prstGeom prst="rect">
            <a:avLst/>
          </a:prstGeom>
          <a:solidFill>
            <a:srgbClr val="9C9A94"/>
          </a:solidFill>
          <a:ln>
            <a:noFill/>
          </a:ln>
        </p:spPr>
        <p:txBody>
          <a:bodyPr wrap="none" lIns="0" tIns="72000" rIns="0" bIns="7200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FB8AE878-F412-9F45-B1BB-DE8818D5EAA1}"/>
              </a:ext>
            </a:extLst>
          </p:cNvPr>
          <p:cNvSpPr/>
          <p:nvPr/>
        </p:nvSpPr>
        <p:spPr bwMode="auto">
          <a:xfrm>
            <a:off x="7320136" y="1250757"/>
            <a:ext cx="1631504" cy="324036"/>
          </a:xfrm>
          <a:prstGeom prst="rect">
            <a:avLst/>
          </a:prstGeom>
          <a:solidFill>
            <a:srgbClr val="9C9A94"/>
          </a:solidFill>
          <a:ln>
            <a:noFill/>
          </a:ln>
        </p:spPr>
        <p:txBody>
          <a:bodyPr wrap="none" lIns="0" tIns="72000" rIns="0" bIns="72000" anchor="ctr"/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Hinweis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4CD4EB5-EE5F-E449-B321-DDE176FA4A91}"/>
              </a:ext>
            </a:extLst>
          </p:cNvPr>
          <p:cNvSpPr txBox="1"/>
          <p:nvPr/>
        </p:nvSpPr>
        <p:spPr>
          <a:xfrm>
            <a:off x="2495600" y="1968191"/>
            <a:ext cx="3333866" cy="35156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880"/>
              </a:lnSpc>
            </a:pPr>
            <a:r>
              <a:rPr lang="en-US" sz="14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Zubereitung</a:t>
            </a:r>
            <a:r>
              <a:rPr lang="en-US" sz="14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sz="14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süßen</a:t>
            </a:r>
            <a:r>
              <a:rPr lang="en-US" sz="14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Varianten</a:t>
            </a:r>
            <a:endParaRPr lang="en-US" sz="1400" dirty="0">
              <a:solidFill>
                <a:srgbClr val="00A9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80"/>
              </a:lnSpc>
            </a:pP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empfehlen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für die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süßen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1200" baseline="30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Nutricomp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Würzmischungen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neutrale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Nutricomp</a:t>
            </a:r>
            <a:r>
              <a:rPr lang="en-US" sz="1200" baseline="30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Drink Plus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Trinknahrung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 Shaken und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Verzehr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kühlen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So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diese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einem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noch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frischeren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Geschmackserlebnis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188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80"/>
              </a:lnSpc>
            </a:pPr>
            <a:r>
              <a:rPr lang="en-US" sz="14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Zubereitung</a:t>
            </a:r>
            <a:r>
              <a:rPr lang="en-US" sz="14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sz="14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herzhaften</a:t>
            </a:r>
            <a:r>
              <a:rPr lang="en-US" sz="14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Varianten</a:t>
            </a:r>
            <a:endParaRPr lang="en-US" sz="1400" dirty="0">
              <a:solidFill>
                <a:srgbClr val="00A9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80"/>
              </a:lnSpc>
            </a:pP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die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herzhaften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Varianten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zunächst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b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1200" baseline="30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Nutricomp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Würzmischung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neutralen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Nutricomp</a:t>
            </a:r>
            <a:r>
              <a:rPr lang="en-US" sz="1200" baseline="30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Drink Plus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Trinknahrung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mischen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anschließend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einer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schönen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Schale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Tasse z. B. in der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Mikrowelle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erwärmen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551845F5-6A1B-5C4C-96C6-0A6AC306D589}"/>
              </a:ext>
            </a:extLst>
          </p:cNvPr>
          <p:cNvSpPr txBox="1"/>
          <p:nvPr/>
        </p:nvSpPr>
        <p:spPr>
          <a:xfrm>
            <a:off x="6506550" y="1968191"/>
            <a:ext cx="3333866" cy="35156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880"/>
              </a:lnSpc>
            </a:pPr>
            <a:r>
              <a:rPr lang="en-US" sz="14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</a:t>
            </a:r>
            <a:r>
              <a:rPr lang="en-US" sz="14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en-US" sz="14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schonende</a:t>
            </a:r>
            <a:r>
              <a:rPr lang="en-US" sz="14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Zubereitung</a:t>
            </a:r>
            <a:r>
              <a:rPr lang="en-US" sz="14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empfehlen</a:t>
            </a:r>
            <a:r>
              <a:rPr lang="en-US" sz="14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en-US" sz="14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folgendes</a:t>
            </a:r>
            <a:r>
              <a:rPr lang="en-US" sz="14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Vorgehen</a:t>
            </a:r>
            <a:r>
              <a:rPr lang="en-US" sz="14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4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en-US" sz="14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sz="14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Erwärmung</a:t>
            </a:r>
            <a:r>
              <a:rPr lang="en-US" sz="14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ts val="1880"/>
              </a:lnSpc>
            </a:pPr>
            <a:r>
              <a:rPr lang="en-US" sz="12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|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Fertig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gemischte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Trinknahrung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z. B. in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Schale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Tasse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geben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80"/>
              </a:lnSpc>
            </a:pPr>
            <a:r>
              <a:rPr lang="en-US" sz="12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| 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Mischung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der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Mikrowelle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360 Watt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Minute lang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erwärmen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80"/>
              </a:lnSpc>
            </a:pPr>
            <a:r>
              <a:rPr lang="en-US" sz="12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|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Danach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gut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umrühren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weiteres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Mal </a:t>
            </a:r>
            <a:b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Minute in der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Mikrowelle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360 Watt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erwärmen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kochen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b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80"/>
              </a:lnSpc>
            </a:pP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Verzehr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noch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einmal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umrühren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Bitte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Trinkflasche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die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Mikrowelle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stellen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Slide Number Placeholder 2" hidden="1">
            <a:extLst>
              <a:ext uri="{FF2B5EF4-FFF2-40B4-BE49-F238E27FC236}">
                <a16:creationId xmlns:a16="http://schemas.microsoft.com/office/drawing/2014/main" id="{60E0C32E-802E-CD42-AA5F-EE6CBA3A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325" y="6380647"/>
            <a:ext cx="2844800" cy="323925"/>
          </a:xfrm>
        </p:spPr>
        <p:txBody>
          <a:bodyPr/>
          <a:lstStyle/>
          <a:p>
            <a:fld id="{8D981D2A-10EE-45CA-B672-13EC15929D9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2" name="Footer Placeholder 3" hidden="1">
            <a:extLst>
              <a:ext uri="{FF2B5EF4-FFF2-40B4-BE49-F238E27FC236}">
                <a16:creationId xmlns:a16="http://schemas.microsoft.com/office/drawing/2014/main" id="{798BCECE-2AF3-F54F-BA0F-C7637B40C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2065" y="6380647"/>
            <a:ext cx="3740144" cy="323925"/>
          </a:xfrm>
        </p:spPr>
        <p:txBody>
          <a:bodyPr/>
          <a:lstStyle/>
          <a:p>
            <a:r>
              <a:rPr lang="en-US"/>
              <a:t>B. Braun Deutschland GmbH &amp; Co. KG</a:t>
            </a:r>
            <a:endParaRPr lang="en-US" dirty="0"/>
          </a:p>
        </p:txBody>
      </p:sp>
      <p:sp>
        <p:nvSpPr>
          <p:cNvPr id="2" name="Rechteck 1">
            <a:hlinkClick r:id="rId2" action="ppaction://hlinksldjump"/>
            <a:extLst>
              <a:ext uri="{FF2B5EF4-FFF2-40B4-BE49-F238E27FC236}">
                <a16:creationId xmlns:a16="http://schemas.microsoft.com/office/drawing/2014/main" id="{28D40000-C51A-F819-07A0-841E05DAC6AF}"/>
              </a:ext>
            </a:extLst>
          </p:cNvPr>
          <p:cNvSpPr/>
          <p:nvPr/>
        </p:nvSpPr>
        <p:spPr>
          <a:xfrm>
            <a:off x="537876" y="104043"/>
            <a:ext cx="10742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de-DE" sz="1400" dirty="0">
                <a:solidFill>
                  <a:srgbClr val="64645F"/>
                </a:solidFill>
              </a:rPr>
              <a:t>Das Produkt  |  Zubereitung</a:t>
            </a:r>
          </a:p>
        </p:txBody>
      </p:sp>
    </p:spTree>
    <p:extLst>
      <p:ext uri="{BB962C8B-B14F-4D97-AF65-F5344CB8AC3E}">
        <p14:creationId xmlns:p14="http://schemas.microsoft.com/office/powerpoint/2010/main" val="2787515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7A3DFA-50C3-46DB-9568-8A7D565742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3412" y="1725969"/>
            <a:ext cx="10947190" cy="863800"/>
          </a:xfrm>
          <a:noFill/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  <a:tabLst>
                <a:tab pos="263525" algn="l"/>
              </a:tabLst>
            </a:pPr>
            <a:r>
              <a:rPr lang="en-US" sz="2000" dirty="0">
                <a:solidFill>
                  <a:srgbClr val="00A97A"/>
                </a:solidFill>
              </a:rPr>
              <a:t>1. </a:t>
            </a:r>
            <a:r>
              <a:rPr lang="en-US" sz="2000" dirty="0" err="1">
                <a:solidFill>
                  <a:srgbClr val="00A97A"/>
                </a:solidFill>
              </a:rPr>
              <a:t>Einsatz</a:t>
            </a:r>
            <a:r>
              <a:rPr lang="en-US" sz="2000" dirty="0">
                <a:solidFill>
                  <a:srgbClr val="00A97A"/>
                </a:solidFill>
              </a:rPr>
              <a:t> My </a:t>
            </a:r>
            <a:r>
              <a:rPr lang="en-US" sz="2000" baseline="30000" dirty="0">
                <a:solidFill>
                  <a:srgbClr val="00A97A"/>
                </a:solidFill>
              </a:rPr>
              <a:t>®</a:t>
            </a:r>
            <a:r>
              <a:rPr lang="en-US" sz="2000" dirty="0" err="1">
                <a:solidFill>
                  <a:srgbClr val="00A97A"/>
                </a:solidFill>
              </a:rPr>
              <a:t>Nutricomp</a:t>
            </a:r>
            <a:r>
              <a:rPr lang="en-US" sz="2000" dirty="0">
                <a:solidFill>
                  <a:srgbClr val="00A97A"/>
                </a:solidFill>
              </a:rPr>
              <a:t> </a:t>
            </a:r>
            <a:r>
              <a:rPr lang="en-US" sz="2000" dirty="0" err="1">
                <a:solidFill>
                  <a:srgbClr val="00A97A"/>
                </a:solidFill>
              </a:rPr>
              <a:t>bietet</a:t>
            </a:r>
            <a:r>
              <a:rPr lang="en-US" sz="2000" dirty="0">
                <a:solidFill>
                  <a:srgbClr val="00A97A"/>
                </a:solidFill>
              </a:rPr>
              <a:t> </a:t>
            </a:r>
            <a:r>
              <a:rPr lang="en-US" sz="2000" dirty="0" err="1">
                <a:solidFill>
                  <a:srgbClr val="00A97A"/>
                </a:solidFill>
              </a:rPr>
              <a:t>Unterstützungsmöglichkeiten</a:t>
            </a:r>
            <a:r>
              <a:rPr lang="en-US" sz="2000" dirty="0">
                <a:solidFill>
                  <a:srgbClr val="00A97A"/>
                </a:solidFill>
              </a:rPr>
              <a:t> </a:t>
            </a:r>
            <a:r>
              <a:rPr lang="en-US" sz="2000" dirty="0" err="1">
                <a:solidFill>
                  <a:srgbClr val="00A97A"/>
                </a:solidFill>
              </a:rPr>
              <a:t>zur</a:t>
            </a:r>
            <a:r>
              <a:rPr lang="en-US" sz="2000" dirty="0">
                <a:solidFill>
                  <a:srgbClr val="00A97A"/>
                </a:solidFill>
              </a:rPr>
              <a:t> </a:t>
            </a:r>
            <a:r>
              <a:rPr lang="en-US" sz="2000" dirty="0" err="1">
                <a:solidFill>
                  <a:srgbClr val="00A97A"/>
                </a:solidFill>
              </a:rPr>
              <a:t>Umsetzung</a:t>
            </a:r>
            <a:r>
              <a:rPr lang="en-US" sz="2000" dirty="0">
                <a:solidFill>
                  <a:srgbClr val="00A97A"/>
                </a:solidFill>
              </a:rPr>
              <a:t> des 	„</a:t>
            </a:r>
            <a:r>
              <a:rPr lang="en-US" sz="2000" dirty="0" err="1">
                <a:solidFill>
                  <a:srgbClr val="00A97A"/>
                </a:solidFill>
              </a:rPr>
              <a:t>Expertenstandards</a:t>
            </a:r>
            <a:r>
              <a:rPr lang="en-US" sz="2000" dirty="0">
                <a:solidFill>
                  <a:srgbClr val="00A97A"/>
                </a:solidFill>
              </a:rPr>
              <a:t>“ </a:t>
            </a:r>
            <a:r>
              <a:rPr lang="en-US" sz="2000" dirty="0" err="1">
                <a:solidFill>
                  <a:srgbClr val="00A97A"/>
                </a:solidFill>
              </a:rPr>
              <a:t>Ernährung</a:t>
            </a:r>
            <a:endParaRPr lang="en-US" sz="2400" dirty="0">
              <a:solidFill>
                <a:srgbClr val="00A97A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A81DCBB-932D-41FE-B767-7E482265C29C}"/>
              </a:ext>
            </a:extLst>
          </p:cNvPr>
          <p:cNvSpPr txBox="1"/>
          <p:nvPr/>
        </p:nvSpPr>
        <p:spPr>
          <a:xfrm>
            <a:off x="803413" y="3195299"/>
            <a:ext cx="6408711" cy="30052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Gewährleistung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Selbstbestimmung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Eigenaktivität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der Patient*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innen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fördernde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Unterstützung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Forderung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riechen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schmecken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sehen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….Patient*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innen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einbeziehen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Geschmacksvorlieben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der Patient*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innen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berücksichtigen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Für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geeignete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flexible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Speisen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und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Getränkeangebote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sowie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Darreichungsformen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sorgen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00079C2-02FF-42D9-A651-7CD913135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156" y="2157869"/>
            <a:ext cx="4012225" cy="220994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CC5DFC4-E8A5-46BE-8F5B-C4DC52F51948}"/>
              </a:ext>
            </a:extLst>
          </p:cNvPr>
          <p:cNvSpPr txBox="1"/>
          <p:nvPr/>
        </p:nvSpPr>
        <p:spPr>
          <a:xfrm>
            <a:off x="7288824" y="4381438"/>
            <a:ext cx="4903176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2"/>
                </a:solidFill>
              </a:rPr>
              <a:t>„</a:t>
            </a:r>
            <a:r>
              <a:rPr lang="en-US" sz="1100" b="1" dirty="0" err="1">
                <a:solidFill>
                  <a:schemeClr val="bg2"/>
                </a:solidFill>
              </a:rPr>
              <a:t>Zielsetzung</a:t>
            </a:r>
            <a:endParaRPr lang="en-US" sz="1100" b="1" dirty="0">
              <a:solidFill>
                <a:schemeClr val="bg2"/>
              </a:solidFill>
            </a:endParaRPr>
          </a:p>
          <a:p>
            <a:r>
              <a:rPr lang="en-US" sz="1100" dirty="0">
                <a:solidFill>
                  <a:schemeClr val="bg2"/>
                </a:solidFill>
              </a:rPr>
              <a:t>Der </a:t>
            </a:r>
            <a:r>
              <a:rPr lang="en-US" sz="1100" dirty="0" err="1">
                <a:solidFill>
                  <a:schemeClr val="bg2"/>
                </a:solidFill>
              </a:rPr>
              <a:t>vorliegende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Expertenstandard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beschreibt</a:t>
            </a:r>
            <a:r>
              <a:rPr lang="en-US" sz="1100" dirty="0">
                <a:solidFill>
                  <a:schemeClr val="bg2"/>
                </a:solidFill>
              </a:rPr>
              <a:t> den </a:t>
            </a:r>
            <a:r>
              <a:rPr lang="en-US" sz="1100" dirty="0" err="1">
                <a:solidFill>
                  <a:schemeClr val="bg2"/>
                </a:solidFill>
                <a:highlight>
                  <a:srgbClr val="FFFF00"/>
                </a:highlight>
              </a:rPr>
              <a:t>pflegerischen</a:t>
            </a:r>
            <a:r>
              <a:rPr lang="en-US" sz="1100" dirty="0">
                <a:solidFill>
                  <a:schemeClr val="bg2"/>
                </a:solidFill>
                <a:highlight>
                  <a:srgbClr val="FFFF00"/>
                </a:highlight>
              </a:rPr>
              <a:t> </a:t>
            </a:r>
            <a:r>
              <a:rPr lang="en-US" sz="1100" dirty="0" err="1">
                <a:solidFill>
                  <a:schemeClr val="bg2"/>
                </a:solidFill>
                <a:highlight>
                  <a:srgbClr val="FFFF00"/>
                </a:highlight>
              </a:rPr>
              <a:t>Beitrag</a:t>
            </a:r>
            <a:r>
              <a:rPr lang="en-US" sz="1100" dirty="0">
                <a:solidFill>
                  <a:schemeClr val="bg2"/>
                </a:solidFill>
                <a:highlight>
                  <a:srgbClr val="FFFF00"/>
                </a:highlight>
              </a:rPr>
              <a:t> </a:t>
            </a:r>
            <a:r>
              <a:rPr lang="en-US" sz="1100" dirty="0" err="1">
                <a:solidFill>
                  <a:schemeClr val="bg2"/>
                </a:solidFill>
                <a:highlight>
                  <a:srgbClr val="FFFF00"/>
                </a:highlight>
              </a:rPr>
              <a:t>zum</a:t>
            </a:r>
            <a:r>
              <a:rPr lang="en-US" sz="1100" dirty="0">
                <a:solidFill>
                  <a:schemeClr val="bg2"/>
                </a:solidFill>
                <a:highlight>
                  <a:srgbClr val="FFFF00"/>
                </a:highlight>
              </a:rPr>
              <a:t> </a:t>
            </a:r>
            <a:r>
              <a:rPr lang="en-US" sz="1100" dirty="0" err="1">
                <a:solidFill>
                  <a:schemeClr val="bg2"/>
                </a:solidFill>
                <a:highlight>
                  <a:srgbClr val="FFFF00"/>
                </a:highlight>
              </a:rPr>
              <a:t>Ernährungsmanagement</a:t>
            </a:r>
            <a:r>
              <a:rPr lang="en-US" sz="1100" dirty="0">
                <a:solidFill>
                  <a:schemeClr val="bg2"/>
                </a:solidFill>
              </a:rPr>
              <a:t> und </a:t>
            </a:r>
            <a:r>
              <a:rPr lang="en-US" sz="1100" dirty="0" err="1">
                <a:solidFill>
                  <a:schemeClr val="bg2"/>
                </a:solidFill>
              </a:rPr>
              <a:t>zielt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darauf</a:t>
            </a:r>
            <a:r>
              <a:rPr lang="en-US" sz="1100" dirty="0">
                <a:solidFill>
                  <a:schemeClr val="bg2"/>
                </a:solidFill>
              </a:rPr>
              <a:t> ab, </a:t>
            </a:r>
            <a:r>
              <a:rPr lang="en-US" sz="1100" dirty="0" err="1">
                <a:solidFill>
                  <a:schemeClr val="bg2"/>
                </a:solidFill>
              </a:rPr>
              <a:t>eine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  <a:highlight>
                  <a:srgbClr val="FFFF00"/>
                </a:highlight>
              </a:rPr>
              <a:t>bedürfnisorientierte</a:t>
            </a:r>
            <a:r>
              <a:rPr lang="en-US" sz="1100" dirty="0">
                <a:solidFill>
                  <a:schemeClr val="bg2"/>
                </a:solidFill>
                <a:highlight>
                  <a:srgbClr val="FFFF00"/>
                </a:highlight>
              </a:rPr>
              <a:t> und </a:t>
            </a:r>
            <a:r>
              <a:rPr lang="en-US" sz="1100" dirty="0" err="1">
                <a:solidFill>
                  <a:schemeClr val="bg2"/>
                </a:solidFill>
                <a:highlight>
                  <a:srgbClr val="FFFF00"/>
                </a:highlight>
              </a:rPr>
              <a:t>bedarfsgerechte</a:t>
            </a:r>
            <a:r>
              <a:rPr lang="en-US" sz="1100" dirty="0">
                <a:solidFill>
                  <a:schemeClr val="bg2"/>
                </a:solidFill>
                <a:highlight>
                  <a:srgbClr val="FFFF00"/>
                </a:highlight>
              </a:rPr>
              <a:t> </a:t>
            </a:r>
            <a:r>
              <a:rPr lang="en-US" sz="1100" dirty="0" err="1">
                <a:solidFill>
                  <a:schemeClr val="bg2"/>
                </a:solidFill>
                <a:highlight>
                  <a:srgbClr val="FFFF00"/>
                </a:highlight>
              </a:rPr>
              <a:t>orale</a:t>
            </a:r>
            <a:r>
              <a:rPr lang="en-US" sz="1100" dirty="0">
                <a:solidFill>
                  <a:schemeClr val="bg2"/>
                </a:solidFill>
                <a:highlight>
                  <a:srgbClr val="FFFF00"/>
                </a:highlight>
              </a:rPr>
              <a:t> </a:t>
            </a:r>
            <a:r>
              <a:rPr lang="en-US" sz="1100" dirty="0" err="1">
                <a:solidFill>
                  <a:schemeClr val="bg2"/>
                </a:solidFill>
                <a:highlight>
                  <a:srgbClr val="FFFF00"/>
                </a:highlight>
              </a:rPr>
              <a:t>Ernährung</a:t>
            </a:r>
            <a:r>
              <a:rPr lang="en-US" sz="1100" dirty="0">
                <a:solidFill>
                  <a:schemeClr val="bg2"/>
                </a:solidFill>
              </a:rPr>
              <a:t> von </a:t>
            </a:r>
            <a:r>
              <a:rPr lang="en-US" sz="1100" dirty="0" err="1">
                <a:solidFill>
                  <a:schemeClr val="bg2"/>
                </a:solidFill>
              </a:rPr>
              <a:t>kranken</a:t>
            </a:r>
            <a:r>
              <a:rPr lang="en-US" sz="1100" dirty="0">
                <a:solidFill>
                  <a:schemeClr val="bg2"/>
                </a:solidFill>
              </a:rPr>
              <a:t> und </a:t>
            </a:r>
            <a:r>
              <a:rPr lang="en-US" sz="1100" dirty="0" err="1">
                <a:solidFill>
                  <a:schemeClr val="bg2"/>
                </a:solidFill>
              </a:rPr>
              <a:t>pflegebedürftigen</a:t>
            </a:r>
            <a:r>
              <a:rPr lang="en-US" sz="1100" dirty="0">
                <a:solidFill>
                  <a:schemeClr val="bg2"/>
                </a:solidFill>
              </a:rPr>
              <a:t> Menschen </a:t>
            </a:r>
            <a:r>
              <a:rPr lang="en-US" sz="1100" dirty="0" err="1">
                <a:solidFill>
                  <a:schemeClr val="bg2"/>
                </a:solidFill>
              </a:rPr>
              <a:t>zu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sichern</a:t>
            </a:r>
            <a:r>
              <a:rPr lang="en-US" sz="1100" dirty="0">
                <a:solidFill>
                  <a:schemeClr val="bg2"/>
                </a:solidFill>
              </a:rPr>
              <a:t> und </a:t>
            </a:r>
            <a:r>
              <a:rPr lang="en-US" sz="1100" dirty="0" err="1">
                <a:solidFill>
                  <a:schemeClr val="bg2"/>
                </a:solidFill>
              </a:rPr>
              <a:t>zu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fördern</a:t>
            </a:r>
            <a:r>
              <a:rPr lang="en-US" sz="1100" dirty="0">
                <a:solidFill>
                  <a:schemeClr val="bg2"/>
                </a:solidFill>
              </a:rPr>
              <a:t>. </a:t>
            </a:r>
            <a:r>
              <a:rPr lang="en-US" sz="1100" dirty="0" err="1">
                <a:solidFill>
                  <a:schemeClr val="bg2"/>
                </a:solidFill>
              </a:rPr>
              <a:t>Mit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einer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  <a:highlight>
                  <a:srgbClr val="FFFF00"/>
                </a:highlight>
              </a:rPr>
              <a:t>angemessenen</a:t>
            </a:r>
            <a:r>
              <a:rPr lang="en-US" sz="1100" dirty="0">
                <a:solidFill>
                  <a:schemeClr val="bg2"/>
                </a:solidFill>
                <a:highlight>
                  <a:srgbClr val="FFFF00"/>
                </a:highlight>
              </a:rPr>
              <a:t> </a:t>
            </a:r>
            <a:r>
              <a:rPr lang="en-US" sz="1100" dirty="0" err="1">
                <a:solidFill>
                  <a:schemeClr val="bg2"/>
                </a:solidFill>
                <a:highlight>
                  <a:srgbClr val="FFFF00"/>
                </a:highlight>
              </a:rPr>
              <a:t>Unterstützung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bei</a:t>
            </a:r>
            <a:r>
              <a:rPr lang="en-US" sz="1100" dirty="0">
                <a:solidFill>
                  <a:schemeClr val="bg2"/>
                </a:solidFill>
              </a:rPr>
              <a:t> der </a:t>
            </a:r>
            <a:r>
              <a:rPr lang="en-US" sz="1100" dirty="0" err="1">
                <a:solidFill>
                  <a:schemeClr val="bg2"/>
                </a:solidFill>
              </a:rPr>
              <a:t>Aufnahme</a:t>
            </a:r>
            <a:r>
              <a:rPr lang="en-US" sz="1100" dirty="0">
                <a:solidFill>
                  <a:schemeClr val="bg2"/>
                </a:solidFill>
              </a:rPr>
              <a:t> von </a:t>
            </a:r>
            <a:r>
              <a:rPr lang="en-US" sz="1100" dirty="0" err="1">
                <a:solidFill>
                  <a:schemeClr val="bg2"/>
                </a:solidFill>
              </a:rPr>
              <a:t>Speisen</a:t>
            </a:r>
            <a:r>
              <a:rPr lang="en-US" sz="1100" dirty="0">
                <a:solidFill>
                  <a:schemeClr val="bg2"/>
                </a:solidFill>
              </a:rPr>
              <a:t> und </a:t>
            </a:r>
            <a:r>
              <a:rPr lang="en-US" sz="1100" dirty="0" err="1">
                <a:solidFill>
                  <a:schemeClr val="bg2"/>
                </a:solidFill>
              </a:rPr>
              <a:t>Getränken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sowie</a:t>
            </a:r>
            <a:r>
              <a:rPr lang="en-US" sz="1100" dirty="0">
                <a:solidFill>
                  <a:schemeClr val="bg2"/>
                </a:solidFill>
              </a:rPr>
              <a:t> der </a:t>
            </a:r>
            <a:r>
              <a:rPr lang="en-US" sz="1100" dirty="0" err="1">
                <a:solidFill>
                  <a:schemeClr val="bg2"/>
                </a:solidFill>
                <a:highlight>
                  <a:srgbClr val="FFFF00"/>
                </a:highlight>
              </a:rPr>
              <a:t>Gestaltung</a:t>
            </a:r>
            <a:r>
              <a:rPr lang="en-US" sz="1100" dirty="0">
                <a:solidFill>
                  <a:schemeClr val="bg2"/>
                </a:solidFill>
                <a:highlight>
                  <a:srgbClr val="FFFF00"/>
                </a:highlight>
              </a:rPr>
              <a:t> der </a:t>
            </a:r>
            <a:r>
              <a:rPr lang="en-US" sz="1100" dirty="0" err="1">
                <a:solidFill>
                  <a:schemeClr val="bg2"/>
                </a:solidFill>
                <a:highlight>
                  <a:srgbClr val="FFFF00"/>
                </a:highlight>
              </a:rPr>
              <a:t>Mahlzeiten</a:t>
            </a:r>
            <a:r>
              <a:rPr lang="en-US" sz="1100" dirty="0">
                <a:solidFill>
                  <a:schemeClr val="bg2"/>
                </a:solidFill>
                <a:highlight>
                  <a:srgbClr val="FFFF00"/>
                </a:highlight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wird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angestrebt</a:t>
            </a:r>
            <a:r>
              <a:rPr lang="en-US" sz="1100" dirty="0">
                <a:solidFill>
                  <a:schemeClr val="bg2"/>
                </a:solidFill>
              </a:rPr>
              <a:t>, </a:t>
            </a:r>
            <a:r>
              <a:rPr lang="en-US" sz="1100" dirty="0" err="1">
                <a:solidFill>
                  <a:schemeClr val="bg2"/>
                </a:solidFill>
              </a:rPr>
              <a:t>Mangelernährung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zu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verhindern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oder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bereits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bestehenden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Ernährungsdefiziten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zu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begegnen</a:t>
            </a:r>
            <a:r>
              <a:rPr lang="en-US" sz="1100" dirty="0">
                <a:solidFill>
                  <a:schemeClr val="bg2"/>
                </a:solidFill>
              </a:rPr>
              <a:t> [….] Aufgabe der </a:t>
            </a:r>
            <a:r>
              <a:rPr lang="en-US" sz="1100" dirty="0" err="1">
                <a:solidFill>
                  <a:schemeClr val="bg2"/>
                </a:solidFill>
              </a:rPr>
              <a:t>Pflege</a:t>
            </a:r>
            <a:r>
              <a:rPr lang="en-US" sz="1100" dirty="0">
                <a:solidFill>
                  <a:schemeClr val="bg2"/>
                </a:solidFill>
              </a:rPr>
              <a:t> muss </a:t>
            </a:r>
            <a:r>
              <a:rPr lang="en-US" sz="1100" dirty="0" err="1">
                <a:solidFill>
                  <a:schemeClr val="bg2"/>
                </a:solidFill>
              </a:rPr>
              <a:t>auch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bei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enteraler</a:t>
            </a:r>
            <a:r>
              <a:rPr lang="en-US" sz="1100" dirty="0">
                <a:solidFill>
                  <a:schemeClr val="bg2"/>
                </a:solidFill>
              </a:rPr>
              <a:t>/</a:t>
            </a:r>
            <a:r>
              <a:rPr lang="en-US" sz="1100" dirty="0" err="1">
                <a:solidFill>
                  <a:schemeClr val="bg2"/>
                </a:solidFill>
              </a:rPr>
              <a:t>parenteraler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Ernährung</a:t>
            </a:r>
            <a:r>
              <a:rPr lang="en-US" sz="1100" dirty="0">
                <a:solidFill>
                  <a:schemeClr val="bg2"/>
                </a:solidFill>
              </a:rPr>
              <a:t> sein, die </a:t>
            </a:r>
            <a:r>
              <a:rPr lang="en-US" sz="1100" dirty="0" err="1">
                <a:solidFill>
                  <a:schemeClr val="bg2"/>
                </a:solidFill>
                <a:highlight>
                  <a:srgbClr val="FFFF00"/>
                </a:highlight>
              </a:rPr>
              <a:t>orale</a:t>
            </a:r>
            <a:r>
              <a:rPr lang="en-US" sz="1100" dirty="0">
                <a:solidFill>
                  <a:schemeClr val="bg2"/>
                </a:solidFill>
                <a:highlight>
                  <a:srgbClr val="FFFF00"/>
                </a:highlight>
              </a:rPr>
              <a:t> </a:t>
            </a:r>
            <a:r>
              <a:rPr lang="en-US" sz="1100" dirty="0" err="1">
                <a:solidFill>
                  <a:schemeClr val="bg2"/>
                </a:solidFill>
                <a:highlight>
                  <a:srgbClr val="FFFF00"/>
                </a:highlight>
              </a:rPr>
              <a:t>Nahrungsaufnahme</a:t>
            </a:r>
            <a:r>
              <a:rPr lang="en-US" sz="1100" dirty="0">
                <a:solidFill>
                  <a:schemeClr val="bg2"/>
                </a:solidFill>
                <a:highlight>
                  <a:srgbClr val="FFFF00"/>
                </a:highlight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zu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unterstützen</a:t>
            </a:r>
            <a:r>
              <a:rPr lang="en-US" sz="1100" dirty="0">
                <a:solidFill>
                  <a:schemeClr val="bg2"/>
                </a:solidFill>
              </a:rPr>
              <a:t> - falls </a:t>
            </a:r>
            <a:r>
              <a:rPr lang="en-US" sz="1100" dirty="0" err="1">
                <a:solidFill>
                  <a:schemeClr val="bg2"/>
                </a:solidFill>
              </a:rPr>
              <a:t>kein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Schaden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damit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verursacht</a:t>
            </a:r>
            <a:r>
              <a:rPr lang="en-US" sz="1100" dirty="0">
                <a:solidFill>
                  <a:schemeClr val="bg2"/>
                </a:solidFill>
              </a:rPr>
              <a:t> </a:t>
            </a:r>
            <a:r>
              <a:rPr lang="en-US" sz="1100" dirty="0" err="1">
                <a:solidFill>
                  <a:schemeClr val="bg2"/>
                </a:solidFill>
              </a:rPr>
              <a:t>wird</a:t>
            </a:r>
            <a:r>
              <a:rPr lang="en-US" sz="1100" dirty="0">
                <a:solidFill>
                  <a:schemeClr val="bg2"/>
                </a:solidFill>
              </a:rPr>
              <a:t>…“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FCDAB592-82DC-54B1-EB01-41E6C5E4E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8" cy="8638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Vorteile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hteck 8">
            <a:hlinkClick r:id="rId3" action="ppaction://hlinksldjump"/>
            <a:extLst>
              <a:ext uri="{FF2B5EF4-FFF2-40B4-BE49-F238E27FC236}">
                <a16:creationId xmlns:a16="http://schemas.microsoft.com/office/drawing/2014/main" id="{1E878E72-7ADB-B58B-295F-0ADDA0937CE2}"/>
              </a:ext>
            </a:extLst>
          </p:cNvPr>
          <p:cNvSpPr/>
          <p:nvPr/>
        </p:nvSpPr>
        <p:spPr>
          <a:xfrm>
            <a:off x="537876" y="104043"/>
            <a:ext cx="10742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de-DE" sz="1400" dirty="0">
                <a:solidFill>
                  <a:srgbClr val="64645F"/>
                </a:solidFill>
              </a:rPr>
              <a:t>Vorteile |  für Kunden / die Einrichtung</a:t>
            </a:r>
          </a:p>
        </p:txBody>
      </p:sp>
    </p:spTree>
    <p:extLst>
      <p:ext uri="{BB962C8B-B14F-4D97-AF65-F5344CB8AC3E}">
        <p14:creationId xmlns:p14="http://schemas.microsoft.com/office/powerpoint/2010/main" val="3571332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314E9931-85E9-A5DA-3AC2-E02DDAC1E8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9815505"/>
              </p:ext>
            </p:extLst>
          </p:nvPr>
        </p:nvGraphicFramePr>
        <p:xfrm>
          <a:off x="731404" y="728700"/>
          <a:ext cx="10876395" cy="3126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6620">
                  <a:extLst>
                    <a:ext uri="{9D8B030D-6E8A-4147-A177-3AD203B41FA5}">
                      <a16:colId xmlns:a16="http://schemas.microsoft.com/office/drawing/2014/main" val="181737549"/>
                    </a:ext>
                  </a:extLst>
                </a:gridCol>
                <a:gridCol w="6762232">
                  <a:extLst>
                    <a:ext uri="{9D8B030D-6E8A-4147-A177-3AD203B41FA5}">
                      <a16:colId xmlns:a16="http://schemas.microsoft.com/office/drawing/2014/main" val="3203805605"/>
                    </a:ext>
                  </a:extLst>
                </a:gridCol>
                <a:gridCol w="3207543">
                  <a:extLst>
                    <a:ext uri="{9D8B030D-6E8A-4147-A177-3AD203B41FA5}">
                      <a16:colId xmlns:a16="http://schemas.microsoft.com/office/drawing/2014/main" val="74669974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endParaRPr lang="de-DE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Agenda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459283"/>
                  </a:ext>
                </a:extLst>
              </a:tr>
              <a:tr h="549475"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chemeClr val="tx2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Produktkonzept</a:t>
                      </a:r>
                      <a:r>
                        <a:rPr lang="en-US" sz="2800" dirty="0"/>
                        <a:t> und </a:t>
                      </a:r>
                      <a:r>
                        <a:rPr lang="en-US" sz="2800" dirty="0" err="1"/>
                        <a:t>Produktidee</a:t>
                      </a:r>
                      <a:endParaRPr lang="de-D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000215"/>
                  </a:ext>
                </a:extLst>
              </a:tr>
              <a:tr h="549475"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chemeClr val="tx2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Das </a:t>
                      </a:r>
                      <a:r>
                        <a:rPr lang="en-US" sz="2800" dirty="0" err="1"/>
                        <a:t>Produkt</a:t>
                      </a:r>
                      <a:endParaRPr lang="de-D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118126"/>
                  </a:ext>
                </a:extLst>
              </a:tr>
              <a:tr h="557234"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chemeClr val="tx2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Vorteile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für</a:t>
                      </a:r>
                      <a:r>
                        <a:rPr lang="en-US" sz="2800" dirty="0"/>
                        <a:t> Kunden / </a:t>
                      </a:r>
                      <a:r>
                        <a:rPr lang="en-US" sz="2800" dirty="0" err="1"/>
                        <a:t>Einrichtung</a:t>
                      </a:r>
                      <a:endParaRPr lang="de-D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157787"/>
                  </a:ext>
                </a:extLst>
              </a:tr>
              <a:tr h="1037898"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chemeClr val="tx2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dirty="0"/>
                        <a:t>Verordnung</a:t>
                      </a:r>
                    </a:p>
                    <a:p>
                      <a:endParaRPr lang="de-D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450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2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7A3DFA-50C3-46DB-9568-8A7D565742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3412" y="1725969"/>
            <a:ext cx="10947190" cy="863800"/>
          </a:xfrm>
          <a:noFill/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  <a:tabLst>
                <a:tab pos="263525" algn="l"/>
              </a:tabLst>
            </a:pPr>
            <a:r>
              <a:rPr lang="en-US" sz="2000" dirty="0">
                <a:solidFill>
                  <a:srgbClr val="00A97A"/>
                </a:solidFill>
              </a:rPr>
              <a:t>2. </a:t>
            </a:r>
            <a:r>
              <a:rPr lang="en-US" sz="2000" dirty="0" err="1">
                <a:solidFill>
                  <a:srgbClr val="00A97A"/>
                </a:solidFill>
                <a:latin typeface="Arial"/>
                <a:cs typeface="Arial"/>
              </a:rPr>
              <a:t>Möglichkeiten</a:t>
            </a:r>
            <a:r>
              <a:rPr lang="en-US" sz="2000" dirty="0">
                <a:solidFill>
                  <a:srgbClr val="00A97A"/>
                </a:solidFill>
                <a:latin typeface="Arial"/>
                <a:cs typeface="Arial"/>
              </a:rPr>
              <a:t> die Patient*</a:t>
            </a:r>
            <a:r>
              <a:rPr lang="en-US" sz="2000" dirty="0" err="1">
                <a:solidFill>
                  <a:srgbClr val="00A97A"/>
                </a:solidFill>
                <a:latin typeface="Arial"/>
                <a:cs typeface="Arial"/>
              </a:rPr>
              <a:t>innen</a:t>
            </a:r>
            <a:r>
              <a:rPr lang="en-US" sz="2000" dirty="0">
                <a:solidFill>
                  <a:srgbClr val="00A97A"/>
                </a:solidFill>
                <a:latin typeface="Arial"/>
                <a:cs typeface="Arial"/>
              </a:rPr>
              <a:t> in die </a:t>
            </a:r>
            <a:r>
              <a:rPr lang="en-US" sz="2000" dirty="0" err="1">
                <a:solidFill>
                  <a:srgbClr val="00A97A"/>
                </a:solidFill>
                <a:latin typeface="Arial"/>
                <a:cs typeface="Arial"/>
              </a:rPr>
              <a:t>Entscheidung</a:t>
            </a:r>
            <a:r>
              <a:rPr lang="en-US" sz="2000" dirty="0">
                <a:solidFill>
                  <a:srgbClr val="00A97A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rgbClr val="00A97A"/>
                </a:solidFill>
                <a:latin typeface="Arial"/>
                <a:cs typeface="Arial"/>
              </a:rPr>
              <a:t>einzubeziehen</a:t>
            </a:r>
            <a:r>
              <a:rPr lang="en-US" sz="2000" dirty="0">
                <a:solidFill>
                  <a:srgbClr val="00A97A"/>
                </a:solidFill>
                <a:latin typeface="Arial"/>
                <a:cs typeface="Arial"/>
              </a:rPr>
              <a:t> – </a:t>
            </a:r>
            <a:r>
              <a:rPr lang="en-US" sz="2000" dirty="0" err="1">
                <a:solidFill>
                  <a:srgbClr val="00A97A"/>
                </a:solidFill>
                <a:latin typeface="Arial"/>
                <a:cs typeface="Arial"/>
              </a:rPr>
              <a:t>mehr</a:t>
            </a:r>
            <a:r>
              <a:rPr lang="en-US" sz="2000" dirty="0">
                <a:solidFill>
                  <a:srgbClr val="00A97A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rgbClr val="00A97A"/>
                </a:solidFill>
                <a:latin typeface="Arial"/>
                <a:cs typeface="Arial"/>
              </a:rPr>
              <a:t>Wertschätzung</a:t>
            </a:r>
            <a:r>
              <a:rPr lang="en-US" sz="2000" dirty="0">
                <a:solidFill>
                  <a:srgbClr val="00A97A"/>
                </a:solidFill>
                <a:latin typeface="Arial"/>
                <a:cs typeface="Arial"/>
              </a:rPr>
              <a:t> und </a:t>
            </a:r>
            <a:r>
              <a:rPr lang="en-US" sz="2000" dirty="0" err="1">
                <a:solidFill>
                  <a:srgbClr val="00A97A"/>
                </a:solidFill>
                <a:latin typeface="Arial"/>
                <a:cs typeface="Arial"/>
              </a:rPr>
              <a:t>Identifikation</a:t>
            </a:r>
            <a:r>
              <a:rPr lang="en-US" sz="2000" dirty="0">
                <a:solidFill>
                  <a:srgbClr val="00A97A"/>
                </a:solidFill>
                <a:latin typeface="Arial"/>
                <a:cs typeface="Arial"/>
              </a:rPr>
              <a:t> – </a:t>
            </a:r>
            <a:r>
              <a:rPr lang="en-US" sz="2000" dirty="0" err="1">
                <a:solidFill>
                  <a:srgbClr val="00A97A"/>
                </a:solidFill>
                <a:latin typeface="Arial"/>
                <a:cs typeface="Arial"/>
              </a:rPr>
              <a:t>Deutliche</a:t>
            </a:r>
            <a:r>
              <a:rPr lang="en-US" sz="2000" dirty="0">
                <a:solidFill>
                  <a:srgbClr val="00A97A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rgbClr val="00A97A"/>
                </a:solidFill>
                <a:latin typeface="Arial"/>
                <a:cs typeface="Arial"/>
              </a:rPr>
              <a:t>Abhebung</a:t>
            </a:r>
            <a:r>
              <a:rPr lang="en-US" sz="2000" dirty="0">
                <a:solidFill>
                  <a:srgbClr val="00A97A"/>
                </a:solidFill>
                <a:latin typeface="Arial"/>
                <a:cs typeface="Arial"/>
              </a:rPr>
              <a:t> von </a:t>
            </a:r>
            <a:r>
              <a:rPr lang="en-US" sz="2000" dirty="0" err="1">
                <a:solidFill>
                  <a:srgbClr val="00A97A"/>
                </a:solidFill>
                <a:latin typeface="Arial"/>
                <a:cs typeface="Arial"/>
              </a:rPr>
              <a:t>anderen</a:t>
            </a:r>
            <a:r>
              <a:rPr lang="en-US" sz="2000" dirty="0">
                <a:solidFill>
                  <a:srgbClr val="00A97A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rgbClr val="00A97A"/>
                </a:solidFill>
                <a:latin typeface="Arial"/>
                <a:cs typeface="Arial"/>
              </a:rPr>
              <a:t>Einrichtungen</a:t>
            </a:r>
            <a:endParaRPr lang="en-US" sz="2000" dirty="0">
              <a:solidFill>
                <a:srgbClr val="00A97A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A81DCBB-932D-41FE-B767-7E482265C29C}"/>
              </a:ext>
            </a:extLst>
          </p:cNvPr>
          <p:cNvSpPr txBox="1"/>
          <p:nvPr/>
        </p:nvSpPr>
        <p:spPr>
          <a:xfrm>
            <a:off x="803413" y="3195299"/>
            <a:ext cx="4489023" cy="13138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Arial"/>
                <a:cs typeface="Arial"/>
              </a:rPr>
              <a:t>Wahlmöglichkeiten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wie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bei</a:t>
            </a:r>
            <a:r>
              <a:rPr lang="en-US" sz="1600" dirty="0">
                <a:latin typeface="Arial"/>
                <a:cs typeface="Arial"/>
              </a:rPr>
              <a:t> der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„</a:t>
            </a:r>
            <a:r>
              <a:rPr lang="en-US" sz="1600" dirty="0" err="1">
                <a:latin typeface="Arial"/>
                <a:cs typeface="Arial"/>
              </a:rPr>
              <a:t>Normalkost</a:t>
            </a:r>
            <a:r>
              <a:rPr lang="en-US" sz="1600" dirty="0">
                <a:latin typeface="Arial"/>
                <a:cs typeface="Arial"/>
              </a:rPr>
              <a:t>“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Arial"/>
                <a:cs typeface="Arial"/>
              </a:rPr>
              <a:t>Auswahl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entsprechender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Geschmacks</a:t>
            </a:r>
            <a:r>
              <a:rPr lang="en-US" sz="1600" dirty="0">
                <a:latin typeface="Arial"/>
                <a:cs typeface="Arial"/>
              </a:rPr>
              <a:t>- </a:t>
            </a:r>
            <a:r>
              <a:rPr lang="en-US" sz="1600" dirty="0" err="1">
                <a:latin typeface="Arial"/>
                <a:cs typeface="Arial"/>
              </a:rPr>
              <a:t>vorlieben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passend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zur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Tageszeit</a:t>
            </a:r>
            <a:endParaRPr lang="en-US" sz="1600" dirty="0">
              <a:latin typeface="Arial"/>
              <a:cs typeface="Arial"/>
            </a:endParaRPr>
          </a:p>
          <a:p>
            <a:pPr>
              <a:buClr>
                <a:srgbClr val="00B482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49F343-EEBD-4BB1-9179-35678635A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739" y="2672916"/>
            <a:ext cx="4541863" cy="3089757"/>
          </a:xfrm>
          <a:prstGeom prst="rect">
            <a:avLst/>
          </a:prstGeom>
          <a:ln>
            <a:solidFill>
              <a:srgbClr val="6E6E6E"/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A5EE5A3-A543-44FC-B10E-FC77E4F3C4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78785" y="2672916"/>
            <a:ext cx="2034430" cy="4018019"/>
          </a:xfrm>
          <a:prstGeom prst="rect">
            <a:avLst/>
          </a:prstGeom>
          <a:ln>
            <a:solidFill>
              <a:srgbClr val="6E6E6E"/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Rechteck 1">
            <a:hlinkClick r:id="rId4" action="ppaction://hlinksldjump"/>
            <a:extLst>
              <a:ext uri="{FF2B5EF4-FFF2-40B4-BE49-F238E27FC236}">
                <a16:creationId xmlns:a16="http://schemas.microsoft.com/office/drawing/2014/main" id="{4B48DAB1-ADDC-9A9A-B51F-2247EB7BC0C5}"/>
              </a:ext>
            </a:extLst>
          </p:cNvPr>
          <p:cNvSpPr/>
          <p:nvPr/>
        </p:nvSpPr>
        <p:spPr>
          <a:xfrm>
            <a:off x="537876" y="104043"/>
            <a:ext cx="10742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de-DE" sz="1400" dirty="0">
                <a:solidFill>
                  <a:srgbClr val="64645F"/>
                </a:solidFill>
              </a:rPr>
              <a:t>Vorteile |  für Kunden / die Einrichtung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1C36849-D345-260E-AB2C-7388E6F62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8" cy="8638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Vorteile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62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7A3DFA-50C3-46DB-9568-8A7D565742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3412" y="1725969"/>
            <a:ext cx="10947190" cy="863800"/>
          </a:xfrm>
          <a:noFill/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  <a:tabLst>
                <a:tab pos="263525" algn="l"/>
              </a:tabLst>
            </a:pPr>
            <a:r>
              <a:rPr lang="en-US" sz="2000" dirty="0">
                <a:solidFill>
                  <a:srgbClr val="00A97A"/>
                </a:solidFill>
              </a:rPr>
              <a:t>3. </a:t>
            </a:r>
            <a:r>
              <a:rPr lang="en-US" sz="2000" dirty="0" err="1">
                <a:solidFill>
                  <a:srgbClr val="00A97A"/>
                </a:solidFill>
                <a:latin typeface="Arial"/>
                <a:cs typeface="Arial"/>
              </a:rPr>
              <a:t>Große</a:t>
            </a:r>
            <a:r>
              <a:rPr lang="en-US" sz="2000" dirty="0">
                <a:solidFill>
                  <a:srgbClr val="00A97A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rgbClr val="00A97A"/>
                </a:solidFill>
                <a:latin typeface="Arial"/>
                <a:cs typeface="Arial"/>
              </a:rPr>
              <a:t>Auswahl</a:t>
            </a:r>
            <a:r>
              <a:rPr lang="en-US" sz="2000" dirty="0">
                <a:solidFill>
                  <a:srgbClr val="00A97A"/>
                </a:solidFill>
                <a:latin typeface="Arial"/>
                <a:cs typeface="Arial"/>
              </a:rPr>
              <a:t> – </a:t>
            </a:r>
            <a:r>
              <a:rPr lang="en-US" sz="2000" dirty="0" err="1">
                <a:solidFill>
                  <a:srgbClr val="00A97A"/>
                </a:solidFill>
                <a:latin typeface="Arial"/>
                <a:cs typeface="Arial"/>
              </a:rPr>
              <a:t>wenig</a:t>
            </a:r>
            <a:r>
              <a:rPr lang="en-US" sz="2000" dirty="0">
                <a:solidFill>
                  <a:srgbClr val="00A97A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rgbClr val="00A97A"/>
                </a:solidFill>
                <a:latin typeface="Arial"/>
                <a:cs typeface="Arial"/>
              </a:rPr>
              <a:t>Lagervolumen</a:t>
            </a:r>
            <a:endParaRPr lang="en-US" sz="2000" dirty="0">
              <a:solidFill>
                <a:srgbClr val="00A97A"/>
              </a:solidFill>
            </a:endParaRP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E4AFC443-D3DB-409C-8E2D-196CAA34C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412" y="2882116"/>
            <a:ext cx="5417688" cy="2988332"/>
          </a:xfrm>
        </p:spPr>
        <p:txBody>
          <a:bodyPr/>
          <a:lstStyle/>
          <a:p>
            <a:pPr lvl="0"/>
            <a:endParaRPr lang="en-US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Nur </a:t>
            </a:r>
            <a:r>
              <a:rPr lang="en-US" sz="1600" u="sng" dirty="0" err="1">
                <a:solidFill>
                  <a:schemeClr val="tx1"/>
                </a:solidFill>
              </a:rPr>
              <a:t>eine</a:t>
            </a:r>
            <a:r>
              <a:rPr lang="en-US" sz="1600" dirty="0">
                <a:solidFill>
                  <a:schemeClr val="tx1"/>
                </a:solidFill>
              </a:rPr>
              <a:t> Basis-</a:t>
            </a:r>
            <a:r>
              <a:rPr lang="en-US" sz="1600" dirty="0" err="1">
                <a:solidFill>
                  <a:schemeClr val="tx1"/>
                </a:solidFill>
              </a:rPr>
              <a:t>Trinknahrung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Nutricomp</a:t>
            </a:r>
            <a:r>
              <a:rPr lang="en-US" sz="1600" baseline="30000" dirty="0">
                <a:solidFill>
                  <a:schemeClr val="tx1"/>
                </a:solidFill>
              </a:rPr>
              <a:t>®</a:t>
            </a:r>
            <a:r>
              <a:rPr lang="en-US" sz="1600" dirty="0">
                <a:solidFill>
                  <a:schemeClr val="tx1"/>
                </a:solidFill>
              </a:rPr>
              <a:t> Drink Plus </a:t>
            </a:r>
            <a:r>
              <a:rPr lang="en-US" sz="1600" dirty="0" err="1">
                <a:solidFill>
                  <a:schemeClr val="tx1"/>
                </a:solidFill>
              </a:rPr>
              <a:t>Fibre</a:t>
            </a:r>
            <a:r>
              <a:rPr lang="en-US" sz="1600" dirty="0">
                <a:solidFill>
                  <a:schemeClr val="tx1"/>
                </a:solidFill>
              </a:rPr>
              <a:t> Neutral </a:t>
            </a:r>
            <a:r>
              <a:rPr lang="en-US" sz="1600" dirty="0" err="1">
                <a:solidFill>
                  <a:schemeClr val="tx1"/>
                </a:solidFill>
              </a:rPr>
              <a:t>erforderlich</a:t>
            </a:r>
            <a:endParaRPr lang="en-US" sz="1600" dirty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My </a:t>
            </a:r>
            <a:r>
              <a:rPr lang="en-US" sz="1600" baseline="30000" dirty="0">
                <a:solidFill>
                  <a:schemeClr val="tx1"/>
                </a:solidFill>
              </a:rPr>
              <a:t>®</a:t>
            </a:r>
            <a:r>
              <a:rPr lang="en-US" sz="1600" dirty="0" err="1">
                <a:solidFill>
                  <a:schemeClr val="tx1"/>
                </a:solidFill>
              </a:rPr>
              <a:t>Nutricomp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einfach</a:t>
            </a:r>
            <a:r>
              <a:rPr lang="en-US" sz="1600" dirty="0">
                <a:solidFill>
                  <a:schemeClr val="tx1"/>
                </a:solidFill>
              </a:rPr>
              <a:t> der </a:t>
            </a:r>
            <a:r>
              <a:rPr lang="en-US" sz="1600" dirty="0" err="1">
                <a:solidFill>
                  <a:schemeClr val="tx1"/>
                </a:solidFill>
              </a:rPr>
              <a:t>vollbilanzierten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 err="1">
                <a:solidFill>
                  <a:schemeClr val="tx1"/>
                </a:solidFill>
              </a:rPr>
              <a:t>Trinknahrung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Nutricomp</a:t>
            </a:r>
            <a:r>
              <a:rPr lang="en-US" sz="1600" baseline="30000" dirty="0">
                <a:solidFill>
                  <a:schemeClr val="tx1"/>
                </a:solidFill>
              </a:rPr>
              <a:t>®</a:t>
            </a:r>
            <a:r>
              <a:rPr lang="en-US" sz="1600" dirty="0">
                <a:solidFill>
                  <a:schemeClr val="tx1"/>
                </a:solidFill>
              </a:rPr>
              <a:t> Drink Plus </a:t>
            </a:r>
            <a:r>
              <a:rPr lang="en-US" sz="1600" dirty="0" err="1">
                <a:solidFill>
                  <a:schemeClr val="tx1"/>
                </a:solidFill>
              </a:rPr>
              <a:t>Fibre</a:t>
            </a:r>
            <a:r>
              <a:rPr lang="en-US" sz="1600" dirty="0">
                <a:solidFill>
                  <a:schemeClr val="tx1"/>
                </a:solidFill>
              </a:rPr>
              <a:t> Neutral </a:t>
            </a:r>
            <a:r>
              <a:rPr lang="en-US" sz="1600" dirty="0" err="1">
                <a:solidFill>
                  <a:schemeClr val="tx1"/>
                </a:solidFill>
              </a:rPr>
              <a:t>hinzufügen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tx1"/>
                </a:solidFill>
              </a:rPr>
              <a:t>Große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Geschmacksvielfalt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bei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geringem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Lagervolumen</a:t>
            </a:r>
            <a:endParaRPr lang="en-US" sz="1600" dirty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tx1"/>
                </a:solidFill>
              </a:rPr>
              <a:t>Optimierung</a:t>
            </a:r>
            <a:r>
              <a:rPr lang="en-US" sz="1600" dirty="0">
                <a:solidFill>
                  <a:schemeClr val="tx1"/>
                </a:solidFill>
              </a:rPr>
              <a:t> des </a:t>
            </a:r>
            <a:r>
              <a:rPr lang="en-US" sz="1600" dirty="0" err="1">
                <a:solidFill>
                  <a:schemeClr val="tx1"/>
                </a:solidFill>
              </a:rPr>
              <a:t>Platzbedarfs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durch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Mischkartons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chemeClr val="tx2"/>
              </a:buClr>
            </a:pPr>
            <a:endParaRPr lang="en-US" sz="1600" dirty="0"/>
          </a:p>
          <a:p>
            <a:pPr lvl="0"/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FC7CB38-3E7F-456D-A31F-9AF2FDE13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100" y="2882116"/>
            <a:ext cx="2040592" cy="149625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2A5857C-DB31-4792-8FB0-BF3F0A5EA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137" y="2871413"/>
            <a:ext cx="2040592" cy="150486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DE05716-E9F9-465A-B569-3D3D6B8A1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100" y="4905164"/>
            <a:ext cx="2040593" cy="150744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61EC19D-5EB5-4B44-ADC5-CB7095DFA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8137" y="4898306"/>
            <a:ext cx="2172465" cy="157919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DA9A241-4836-4547-9D9E-551E47D4E4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829" y="3456623"/>
            <a:ext cx="1138172" cy="2202261"/>
          </a:xfrm>
          <a:prstGeom prst="rect">
            <a:avLst/>
          </a:prstGeom>
        </p:spPr>
      </p:pic>
      <p:sp>
        <p:nvSpPr>
          <p:cNvPr id="2" name="Rechteck 1">
            <a:hlinkClick r:id="rId7" action="ppaction://hlinksldjump"/>
            <a:extLst>
              <a:ext uri="{FF2B5EF4-FFF2-40B4-BE49-F238E27FC236}">
                <a16:creationId xmlns:a16="http://schemas.microsoft.com/office/drawing/2014/main" id="{D126B49C-BEEF-D7A6-2491-54976EE2F2D5}"/>
              </a:ext>
            </a:extLst>
          </p:cNvPr>
          <p:cNvSpPr/>
          <p:nvPr/>
        </p:nvSpPr>
        <p:spPr>
          <a:xfrm>
            <a:off x="537876" y="104043"/>
            <a:ext cx="10742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de-DE" sz="1400" dirty="0">
                <a:solidFill>
                  <a:srgbClr val="64645F"/>
                </a:solidFill>
              </a:rPr>
              <a:t>Vorteile |  für Kunden / die Einrichtung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C153ACD-8DB1-DF41-7021-66D100FEC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8" cy="8638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Vorteile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43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7A3DFA-50C3-46DB-9568-8A7D565742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3412" y="1725969"/>
            <a:ext cx="10947190" cy="863800"/>
          </a:xfrm>
          <a:noFill/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  <a:tabLst>
                <a:tab pos="263525" algn="l"/>
              </a:tabLst>
            </a:pPr>
            <a:r>
              <a:rPr lang="en-US" sz="2000" dirty="0">
                <a:solidFill>
                  <a:srgbClr val="00A97A"/>
                </a:solidFill>
              </a:rPr>
              <a:t>4. </a:t>
            </a:r>
            <a:r>
              <a:rPr lang="en-US" sz="2000" dirty="0">
                <a:solidFill>
                  <a:srgbClr val="00A97A"/>
                </a:solidFill>
                <a:latin typeface="Arial"/>
                <a:cs typeface="Arial"/>
              </a:rPr>
              <a:t>Basis-</a:t>
            </a:r>
            <a:r>
              <a:rPr lang="en-US" sz="2000" dirty="0" err="1">
                <a:solidFill>
                  <a:srgbClr val="00A97A"/>
                </a:solidFill>
                <a:latin typeface="Arial"/>
                <a:cs typeface="Arial"/>
              </a:rPr>
              <a:t>Trinknahrung</a:t>
            </a:r>
            <a:r>
              <a:rPr lang="en-US" sz="2000" dirty="0">
                <a:solidFill>
                  <a:srgbClr val="00A97A"/>
                </a:solidFill>
                <a:latin typeface="Arial"/>
                <a:cs typeface="Arial"/>
              </a:rPr>
              <a:t> – </a:t>
            </a:r>
            <a:r>
              <a:rPr lang="en-US" sz="2000" dirty="0" err="1">
                <a:solidFill>
                  <a:srgbClr val="00A97A"/>
                </a:solidFill>
                <a:latin typeface="Arial"/>
                <a:cs typeface="Arial"/>
              </a:rPr>
              <a:t>Weniger</a:t>
            </a:r>
            <a:r>
              <a:rPr lang="en-US" sz="2000" dirty="0">
                <a:solidFill>
                  <a:srgbClr val="00A97A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rgbClr val="00A97A"/>
                </a:solidFill>
                <a:latin typeface="Arial"/>
                <a:cs typeface="Arial"/>
              </a:rPr>
              <a:t>Verfall</a:t>
            </a:r>
            <a:endParaRPr lang="en-US" sz="2000" dirty="0">
              <a:solidFill>
                <a:srgbClr val="00A97A"/>
              </a:solidFill>
            </a:endParaRP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E4AFC443-D3DB-409C-8E2D-196CAA34C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232" y="2644599"/>
            <a:ext cx="7308812" cy="3525038"/>
          </a:xfrm>
        </p:spPr>
        <p:txBody>
          <a:bodyPr vert="horz" lIns="0" tIns="0" rIns="0" bIns="0" rtlCol="0" anchor="t">
            <a:noAutofit/>
          </a:bodyPr>
          <a:lstStyle/>
          <a:p>
            <a:pPr lvl="0"/>
            <a:endParaRPr lang="en-US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Nur </a:t>
            </a:r>
            <a:r>
              <a:rPr lang="en-US" sz="1600" u="sng" dirty="0" err="1">
                <a:solidFill>
                  <a:schemeClr val="tx1"/>
                </a:solidFill>
                <a:latin typeface="Arial"/>
                <a:cs typeface="Arial"/>
              </a:rPr>
              <a:t>eine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 Basis-</a:t>
            </a: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</a:rPr>
              <a:t>Trinknahrung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</a:rPr>
              <a:t>Nutricomp</a:t>
            </a:r>
            <a:r>
              <a:rPr lang="en-US" sz="1600" baseline="30000" dirty="0">
                <a:solidFill>
                  <a:schemeClr val="tx1"/>
                </a:solidFill>
                <a:latin typeface="Arial"/>
                <a:cs typeface="Arial"/>
              </a:rPr>
              <a:t>®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 Drink Plus </a:t>
            </a: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</a:rPr>
              <a:t>Fibre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 Neutral </a:t>
            </a: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</a:rPr>
              <a:t>erforderlich</a:t>
            </a: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</a:rPr>
              <a:t>Nutricomp</a:t>
            </a:r>
            <a:r>
              <a:rPr lang="en-US" sz="1600" baseline="30000" dirty="0">
                <a:solidFill>
                  <a:schemeClr val="tx1"/>
                </a:solidFill>
                <a:latin typeface="Arial"/>
                <a:cs typeface="Arial"/>
              </a:rPr>
              <a:t>®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 Drink Plus </a:t>
            </a: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</a:rPr>
              <a:t>Fibre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 Neutral: 18 </a:t>
            </a: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</a:rPr>
              <a:t>Monate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 MHD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</a:rPr>
              <a:t>Würzmischung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 My </a:t>
            </a:r>
            <a:r>
              <a:rPr lang="en-US" sz="1600" baseline="30000" dirty="0">
                <a:solidFill>
                  <a:schemeClr val="tx1"/>
                </a:solidFill>
                <a:latin typeface="Arial"/>
                <a:cs typeface="Arial"/>
              </a:rPr>
              <a:t>®</a:t>
            </a: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</a:rPr>
              <a:t>Nutricomp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: 24 </a:t>
            </a: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</a:rPr>
              <a:t>Monate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 MHD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Eine Basis-</a:t>
            </a: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</a:rPr>
              <a:t>Trinknahrung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 = 12 </a:t>
            </a: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</a:rPr>
              <a:t>unterschiedliche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</a:rPr>
              <a:t>Geschmacksrichtungen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rial"/>
                <a:cs typeface="Arial"/>
                <a:sym typeface="Wingdings" panose="05000000000000000000" pitchFamily="2" charset="2"/>
              </a:rPr>
              <a:t>  </a:t>
            </a: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  <a:sym typeface="Wingdings" panose="05000000000000000000" pitchFamily="2" charset="2"/>
              </a:rPr>
              <a:t>schnellerer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  <a:sym typeface="Wingdings" panose="05000000000000000000" pitchFamily="2" charset="2"/>
              </a:rPr>
              <a:t>Umschlag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  <a:sym typeface="Wingdings" panose="05000000000000000000" pitchFamily="2" charset="2"/>
              </a:rPr>
              <a:t>mit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  <a:sym typeface="Wingdings" panose="05000000000000000000" pitchFamily="2" charset="2"/>
              </a:rPr>
              <a:t>geringerem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/>
                <a:cs typeface="Arial"/>
                <a:sym typeface="Wingdings" panose="05000000000000000000" pitchFamily="2" charset="2"/>
              </a:rPr>
              <a:t>Verfall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  <a:sym typeface="Wingdings" panose="05000000000000000000" pitchFamily="2" charset="2"/>
              </a:rPr>
              <a:t> </a:t>
            </a:r>
            <a:endParaRPr lang="en-US" sz="1600" dirty="0">
              <a:solidFill>
                <a:schemeClr val="tx1"/>
              </a:solidFill>
            </a:endParaRPr>
          </a:p>
          <a:p>
            <a:pPr lvl="0">
              <a:buClr>
                <a:schemeClr val="tx2"/>
              </a:buClr>
            </a:pPr>
            <a:endParaRPr lang="en-US" sz="1600" dirty="0"/>
          </a:p>
          <a:p>
            <a:pPr lvl="0"/>
            <a:endParaRPr lang="en-US" dirty="0"/>
          </a:p>
        </p:txBody>
      </p:sp>
      <p:pic>
        <p:nvPicPr>
          <p:cNvPr id="14" name="Inhaltsplatzhalter 6">
            <a:extLst>
              <a:ext uri="{FF2B5EF4-FFF2-40B4-BE49-F238E27FC236}">
                <a16:creationId xmlns:a16="http://schemas.microsoft.com/office/drawing/2014/main" id="{7F8CB135-D942-4633-83FC-2D34E1FB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56340" y="3012872"/>
            <a:ext cx="1238090" cy="2510720"/>
          </a:xfrm>
          <a:prstGeom prst="rect">
            <a:avLst/>
          </a:prstGeom>
        </p:spPr>
      </p:pic>
      <p:sp>
        <p:nvSpPr>
          <p:cNvPr id="2" name="Rechteck 1">
            <a:hlinkClick r:id="rId3" action="ppaction://hlinksldjump"/>
            <a:extLst>
              <a:ext uri="{FF2B5EF4-FFF2-40B4-BE49-F238E27FC236}">
                <a16:creationId xmlns:a16="http://schemas.microsoft.com/office/drawing/2014/main" id="{8D0A66CF-1A17-66B4-11A5-D9CFE49B75A7}"/>
              </a:ext>
            </a:extLst>
          </p:cNvPr>
          <p:cNvSpPr/>
          <p:nvPr/>
        </p:nvSpPr>
        <p:spPr>
          <a:xfrm>
            <a:off x="537876" y="104043"/>
            <a:ext cx="10742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de-DE" sz="1400" dirty="0">
                <a:solidFill>
                  <a:srgbClr val="64645F"/>
                </a:solidFill>
              </a:rPr>
              <a:t>Vorteile |  für Kunden / die Einrichtung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422B400-DD44-912F-2806-A26AEAE8A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8" cy="8638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Vorteile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62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EADC15-C172-4FD2-A311-4DC870E0F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242" y="2060848"/>
            <a:ext cx="10798539" cy="3924222"/>
          </a:xfrm>
        </p:spPr>
        <p:txBody>
          <a:bodyPr/>
          <a:lstStyle/>
          <a:p>
            <a:r>
              <a:rPr lang="en-US" sz="1800" dirty="0" err="1">
                <a:solidFill>
                  <a:srgbClr val="00A97A"/>
                </a:solidFill>
              </a:rPr>
              <a:t>Welche</a:t>
            </a:r>
            <a:r>
              <a:rPr lang="en-US" sz="1800" dirty="0">
                <a:solidFill>
                  <a:srgbClr val="00A97A"/>
                </a:solidFill>
              </a:rPr>
              <a:t> </a:t>
            </a:r>
            <a:r>
              <a:rPr lang="en-US" sz="1800" dirty="0" err="1">
                <a:solidFill>
                  <a:srgbClr val="00A97A"/>
                </a:solidFill>
              </a:rPr>
              <a:t>Produkte</a:t>
            </a:r>
            <a:r>
              <a:rPr lang="en-US" sz="1800" dirty="0">
                <a:solidFill>
                  <a:srgbClr val="00A97A"/>
                </a:solidFill>
              </a:rPr>
              <a:t> </a:t>
            </a:r>
            <a:r>
              <a:rPr lang="en-US" sz="1800" dirty="0" err="1">
                <a:solidFill>
                  <a:srgbClr val="00A97A"/>
                </a:solidFill>
              </a:rPr>
              <a:t>sind</a:t>
            </a:r>
            <a:r>
              <a:rPr lang="en-US" sz="1800" dirty="0">
                <a:solidFill>
                  <a:srgbClr val="00A97A"/>
                </a:solidFill>
              </a:rPr>
              <a:t> </a:t>
            </a:r>
            <a:r>
              <a:rPr lang="en-US" sz="1800" dirty="0" err="1">
                <a:solidFill>
                  <a:srgbClr val="00A97A"/>
                </a:solidFill>
              </a:rPr>
              <a:t>verordnungsfähig</a:t>
            </a:r>
            <a:r>
              <a:rPr lang="en-US" sz="1800" dirty="0">
                <a:solidFill>
                  <a:srgbClr val="00A97A"/>
                </a:solidFill>
              </a:rPr>
              <a:t>?</a:t>
            </a:r>
          </a:p>
          <a:p>
            <a:endParaRPr lang="en-US" sz="1800" dirty="0"/>
          </a:p>
          <a:p>
            <a:r>
              <a:rPr lang="en-US" sz="1600" dirty="0" err="1">
                <a:solidFill>
                  <a:schemeClr val="tx1"/>
                </a:solidFill>
              </a:rPr>
              <a:t>Lebensmittel</a:t>
            </a:r>
            <a:r>
              <a:rPr lang="en-US" sz="1600" dirty="0">
                <a:solidFill>
                  <a:schemeClr val="tx1"/>
                </a:solidFill>
              </a:rPr>
              <a:t> für </a:t>
            </a:r>
            <a:r>
              <a:rPr lang="en-US" sz="1600" dirty="0" err="1">
                <a:solidFill>
                  <a:schemeClr val="tx1"/>
                </a:solidFill>
              </a:rPr>
              <a:t>besondere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medizinische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Zwecke</a:t>
            </a:r>
            <a:r>
              <a:rPr lang="en-US" sz="1600" dirty="0">
                <a:solidFill>
                  <a:schemeClr val="tx1"/>
                </a:solidFill>
              </a:rPr>
              <a:t> (</a:t>
            </a:r>
            <a:r>
              <a:rPr lang="en-US" sz="1600" dirty="0" err="1">
                <a:solidFill>
                  <a:schemeClr val="tx1"/>
                </a:solidFill>
              </a:rPr>
              <a:t>bilanzierte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Diäten</a:t>
            </a:r>
            <a:r>
              <a:rPr lang="en-US" sz="1600" dirty="0">
                <a:solidFill>
                  <a:schemeClr val="tx1"/>
                </a:solidFill>
              </a:rPr>
              <a:t>) </a:t>
            </a:r>
            <a:r>
              <a:rPr lang="en-US" sz="1600" dirty="0" err="1">
                <a:solidFill>
                  <a:schemeClr val="tx1"/>
                </a:solidFill>
              </a:rPr>
              <a:t>sind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verordnungsfähig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  <a:r>
              <a:rPr lang="en-US" sz="1600" dirty="0" err="1">
                <a:solidFill>
                  <a:schemeClr val="tx1"/>
                </a:solidFill>
              </a:rPr>
              <a:t>Diese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Produkte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müssen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vollbilanziert</a:t>
            </a:r>
            <a:r>
              <a:rPr lang="en-US" sz="1600" dirty="0">
                <a:solidFill>
                  <a:schemeClr val="tx1"/>
                </a:solidFill>
              </a:rPr>
              <a:t> sein, </a:t>
            </a:r>
            <a:r>
              <a:rPr lang="en-US" sz="1600" dirty="0" err="1">
                <a:solidFill>
                  <a:schemeClr val="tx1"/>
                </a:solidFill>
              </a:rPr>
              <a:t>d.h.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zur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ausschließlichen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Ernährung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geeignet</a:t>
            </a:r>
            <a:r>
              <a:rPr lang="en-US" sz="1600" dirty="0">
                <a:solidFill>
                  <a:schemeClr val="tx1"/>
                </a:solidFill>
              </a:rPr>
              <a:t> und </a:t>
            </a:r>
            <a:r>
              <a:rPr lang="en-US" sz="1600" dirty="0" err="1">
                <a:solidFill>
                  <a:schemeClr val="tx1"/>
                </a:solidFill>
              </a:rPr>
              <a:t>einen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Energiegehalt</a:t>
            </a:r>
            <a:r>
              <a:rPr lang="en-US" sz="1600" dirty="0">
                <a:solidFill>
                  <a:schemeClr val="tx1"/>
                </a:solidFill>
              </a:rPr>
              <a:t> von </a:t>
            </a:r>
            <a:r>
              <a:rPr lang="en-US" sz="1600" dirty="0" err="1">
                <a:solidFill>
                  <a:schemeClr val="tx1"/>
                </a:solidFill>
              </a:rPr>
              <a:t>mindestens</a:t>
            </a:r>
            <a:r>
              <a:rPr lang="en-US" sz="1600" dirty="0">
                <a:solidFill>
                  <a:schemeClr val="tx1"/>
                </a:solidFill>
              </a:rPr>
              <a:t> 1 kcal/ml </a:t>
            </a:r>
            <a:r>
              <a:rPr lang="en-US" sz="1600" dirty="0" err="1">
                <a:solidFill>
                  <a:schemeClr val="tx1"/>
                </a:solidFill>
              </a:rPr>
              <a:t>aufweisen</a:t>
            </a:r>
            <a:r>
              <a:rPr lang="en-US" sz="1600" dirty="0">
                <a:solidFill>
                  <a:schemeClr val="tx1"/>
                </a:solidFill>
              </a:rPr>
              <a:t>. Wie alle </a:t>
            </a:r>
            <a:r>
              <a:rPr lang="en-US" sz="1600" dirty="0" err="1">
                <a:solidFill>
                  <a:schemeClr val="tx1"/>
                </a:solidFill>
              </a:rPr>
              <a:t>Nutricomp</a:t>
            </a:r>
            <a:r>
              <a:rPr lang="en-US" sz="1600" baseline="30000" dirty="0">
                <a:solidFill>
                  <a:schemeClr val="tx1"/>
                </a:solidFill>
              </a:rPr>
              <a:t>®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Trinknahrungen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ist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auch</a:t>
            </a:r>
            <a:r>
              <a:rPr lang="en-US" sz="1600" dirty="0">
                <a:solidFill>
                  <a:schemeClr val="tx1"/>
                </a:solidFill>
              </a:rPr>
              <a:t> die </a:t>
            </a:r>
            <a:r>
              <a:rPr lang="en-US" sz="1600" dirty="0" err="1">
                <a:solidFill>
                  <a:schemeClr val="tx1"/>
                </a:solidFill>
              </a:rPr>
              <a:t>neutrale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vollbilanzierte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Trinknahrung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Nutricomp</a:t>
            </a:r>
            <a:r>
              <a:rPr lang="en-US" sz="1600" baseline="30000" dirty="0">
                <a:solidFill>
                  <a:schemeClr val="tx1"/>
                </a:solidFill>
              </a:rPr>
              <a:t>®</a:t>
            </a:r>
            <a:r>
              <a:rPr lang="en-US" sz="1600" dirty="0">
                <a:solidFill>
                  <a:schemeClr val="tx1"/>
                </a:solidFill>
              </a:rPr>
              <a:t> Drink Plus </a:t>
            </a:r>
            <a:r>
              <a:rPr lang="en-US" sz="1600" dirty="0" err="1">
                <a:solidFill>
                  <a:schemeClr val="tx1"/>
                </a:solidFill>
              </a:rPr>
              <a:t>Fibre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verordnungsfähig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Die </a:t>
            </a:r>
            <a:r>
              <a:rPr lang="en-US" sz="1600" dirty="0" err="1">
                <a:solidFill>
                  <a:schemeClr val="tx1"/>
                </a:solidFill>
              </a:rPr>
              <a:t>Würzmischungen</a:t>
            </a:r>
            <a:r>
              <a:rPr lang="en-US" sz="1600" dirty="0">
                <a:solidFill>
                  <a:schemeClr val="tx1"/>
                </a:solidFill>
              </a:rPr>
              <a:t> My </a:t>
            </a:r>
            <a:r>
              <a:rPr lang="en-US" sz="1600" baseline="30000" dirty="0">
                <a:solidFill>
                  <a:schemeClr val="tx1"/>
                </a:solidFill>
              </a:rPr>
              <a:t>®</a:t>
            </a:r>
            <a:r>
              <a:rPr lang="en-US" sz="1600" dirty="0" err="1">
                <a:solidFill>
                  <a:schemeClr val="tx1"/>
                </a:solidFill>
              </a:rPr>
              <a:t>Nutricomp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sind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Lebensmittel</a:t>
            </a:r>
            <a:r>
              <a:rPr lang="en-US" sz="1600" dirty="0">
                <a:solidFill>
                  <a:schemeClr val="tx1"/>
                </a:solidFill>
              </a:rPr>
              <a:t> und </a:t>
            </a:r>
            <a:r>
              <a:rPr lang="en-US" sz="1600" dirty="0" err="1">
                <a:solidFill>
                  <a:schemeClr val="tx1"/>
                </a:solidFill>
              </a:rPr>
              <a:t>nicht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zu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Lasten</a:t>
            </a:r>
            <a:r>
              <a:rPr lang="en-US" sz="1600" dirty="0">
                <a:solidFill>
                  <a:schemeClr val="tx1"/>
                </a:solidFill>
              </a:rPr>
              <a:t> der </a:t>
            </a:r>
            <a:r>
              <a:rPr lang="en-US" sz="1600" dirty="0" err="1">
                <a:solidFill>
                  <a:schemeClr val="tx1"/>
                </a:solidFill>
              </a:rPr>
              <a:t>gesetzlichen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Krankenkassen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verordnungsfähig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err="1">
                <a:solidFill>
                  <a:schemeClr val="tx1"/>
                </a:solidFill>
              </a:rPr>
              <a:t>Detaillierte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Informationen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zur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Verordnung</a:t>
            </a:r>
            <a:r>
              <a:rPr lang="en-US" sz="1600" dirty="0">
                <a:solidFill>
                  <a:schemeClr val="tx1"/>
                </a:solidFill>
              </a:rPr>
              <a:t> von </a:t>
            </a:r>
            <a:r>
              <a:rPr lang="en-US" sz="1600" dirty="0" err="1">
                <a:solidFill>
                  <a:schemeClr val="tx1"/>
                </a:solidFill>
              </a:rPr>
              <a:t>Nutricomp</a:t>
            </a:r>
            <a:r>
              <a:rPr lang="en-US" sz="1600" baseline="30000" dirty="0">
                <a:solidFill>
                  <a:schemeClr val="tx1"/>
                </a:solidFill>
              </a:rPr>
              <a:t> ®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Trinknahrungen</a:t>
            </a:r>
            <a:r>
              <a:rPr lang="en-US" sz="1600" dirty="0">
                <a:solidFill>
                  <a:schemeClr val="tx1"/>
                </a:solidFill>
              </a:rPr>
              <a:t> und My </a:t>
            </a:r>
            <a:r>
              <a:rPr lang="en-US" sz="1600" baseline="30000" dirty="0">
                <a:solidFill>
                  <a:schemeClr val="tx1"/>
                </a:solidFill>
              </a:rPr>
              <a:t>®</a:t>
            </a:r>
            <a:r>
              <a:rPr lang="en-US" sz="1600" dirty="0" err="1">
                <a:solidFill>
                  <a:schemeClr val="tx1"/>
                </a:solidFill>
              </a:rPr>
              <a:t>Nutricomp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erhalten</a:t>
            </a:r>
            <a:r>
              <a:rPr lang="en-US" sz="1600" dirty="0">
                <a:solidFill>
                  <a:schemeClr val="tx1"/>
                </a:solidFill>
              </a:rPr>
              <a:t> Sie </a:t>
            </a:r>
            <a:r>
              <a:rPr lang="en-US" sz="1600" dirty="0" err="1">
                <a:solidFill>
                  <a:schemeClr val="tx1"/>
                </a:solidFill>
              </a:rPr>
              <a:t>im</a:t>
            </a:r>
            <a:r>
              <a:rPr lang="en-US" sz="1600" dirty="0">
                <a:solidFill>
                  <a:schemeClr val="tx1"/>
                </a:solidFill>
              </a:rPr>
              <a:t> Flyer Art.-Nr. 4006534.</a:t>
            </a:r>
          </a:p>
        </p:txBody>
      </p:sp>
      <p:sp>
        <p:nvSpPr>
          <p:cNvPr id="7" name="Rechteck 6">
            <a:hlinkClick r:id="rId2" action="ppaction://hlinksldjump"/>
            <a:extLst>
              <a:ext uri="{FF2B5EF4-FFF2-40B4-BE49-F238E27FC236}">
                <a16:creationId xmlns:a16="http://schemas.microsoft.com/office/drawing/2014/main" id="{7457BD27-05DB-6F7D-BE20-D9A027AD8F81}"/>
              </a:ext>
            </a:extLst>
          </p:cNvPr>
          <p:cNvSpPr/>
          <p:nvPr/>
        </p:nvSpPr>
        <p:spPr>
          <a:xfrm>
            <a:off x="537876" y="104043"/>
            <a:ext cx="10742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de-DE" sz="1400" dirty="0">
                <a:solidFill>
                  <a:srgbClr val="64645F"/>
                </a:solidFill>
              </a:rPr>
              <a:t>Verordnung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F6D298E-1925-56EE-A055-366E943E9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8" cy="8638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Verordnungsfähigkeit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33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EADC15-C172-4FD2-A311-4DC870E0F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6074" y="2132856"/>
            <a:ext cx="5219221" cy="367249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A97A"/>
                </a:solidFill>
              </a:rPr>
              <a:t>Wie </a:t>
            </a:r>
            <a:r>
              <a:rPr lang="en-US" sz="1800" dirty="0" err="1">
                <a:solidFill>
                  <a:srgbClr val="00A97A"/>
                </a:solidFill>
              </a:rPr>
              <a:t>wird</a:t>
            </a:r>
            <a:r>
              <a:rPr lang="en-US" sz="1800" dirty="0">
                <a:solidFill>
                  <a:srgbClr val="00A97A"/>
                </a:solidFill>
              </a:rPr>
              <a:t> die </a:t>
            </a:r>
            <a:r>
              <a:rPr lang="en-US" sz="1800" dirty="0" err="1">
                <a:solidFill>
                  <a:srgbClr val="00A97A"/>
                </a:solidFill>
              </a:rPr>
              <a:t>Trinknahrung</a:t>
            </a:r>
            <a:r>
              <a:rPr lang="en-US" sz="1800" dirty="0">
                <a:solidFill>
                  <a:srgbClr val="00A97A"/>
                </a:solidFill>
              </a:rPr>
              <a:t> </a:t>
            </a:r>
            <a:r>
              <a:rPr lang="en-US" sz="1800" dirty="0" err="1">
                <a:solidFill>
                  <a:srgbClr val="00A97A"/>
                </a:solidFill>
              </a:rPr>
              <a:t>rezeptiert</a:t>
            </a:r>
            <a:r>
              <a:rPr lang="en-US" sz="1800" dirty="0">
                <a:solidFill>
                  <a:srgbClr val="00A97A"/>
                </a:solidFill>
              </a:rPr>
              <a:t>?</a:t>
            </a:r>
          </a:p>
          <a:p>
            <a:r>
              <a:rPr lang="en-US" sz="1600" dirty="0" err="1">
                <a:solidFill>
                  <a:schemeClr val="tx1"/>
                </a:solidFill>
              </a:rPr>
              <a:t>Trinknahrung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wird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nach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aktueller</a:t>
            </a:r>
            <a:r>
              <a:rPr lang="en-US" sz="1600" dirty="0">
                <a:solidFill>
                  <a:schemeClr val="tx1"/>
                </a:solidFill>
              </a:rPr>
              <a:t> AM-RL </a:t>
            </a:r>
            <a:r>
              <a:rPr lang="en-US" sz="1600" dirty="0" err="1">
                <a:solidFill>
                  <a:schemeClr val="tx1"/>
                </a:solidFill>
              </a:rPr>
              <a:t>wie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ein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Arzneimittel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verordnet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somit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bestehen</a:t>
            </a:r>
            <a:r>
              <a:rPr lang="en-US" sz="1600" dirty="0">
                <a:solidFill>
                  <a:schemeClr val="tx1"/>
                </a:solidFill>
              </a:rPr>
              <a:t> die </a:t>
            </a:r>
            <a:r>
              <a:rPr lang="en-US" sz="1600" dirty="0" err="1">
                <a:solidFill>
                  <a:schemeClr val="tx1"/>
                </a:solidFill>
              </a:rPr>
              <a:t>gleichen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Anforderungen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wie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bei</a:t>
            </a:r>
            <a:r>
              <a:rPr lang="en-US" sz="1600" dirty="0">
                <a:solidFill>
                  <a:schemeClr val="tx1"/>
                </a:solidFill>
              </a:rPr>
              <a:t> der </a:t>
            </a:r>
            <a:r>
              <a:rPr lang="en-US" sz="1600" dirty="0" err="1">
                <a:solidFill>
                  <a:schemeClr val="tx1"/>
                </a:solidFill>
              </a:rPr>
              <a:t>Rezeptierung</a:t>
            </a:r>
            <a:r>
              <a:rPr lang="en-US" sz="1600" dirty="0">
                <a:solidFill>
                  <a:schemeClr val="tx1"/>
                </a:solidFill>
              </a:rPr>
              <a:t> von </a:t>
            </a:r>
            <a:r>
              <a:rPr lang="en-US" sz="1600" dirty="0" err="1">
                <a:solidFill>
                  <a:schemeClr val="tx1"/>
                </a:solidFill>
              </a:rPr>
              <a:t>Arzneimitteln</a:t>
            </a:r>
            <a:r>
              <a:rPr lang="en-US" sz="1600" dirty="0">
                <a:solidFill>
                  <a:schemeClr val="tx1"/>
                </a:solidFill>
              </a:rPr>
              <a:t>. Die </a:t>
            </a:r>
            <a:r>
              <a:rPr lang="en-US" sz="1600" dirty="0" err="1">
                <a:solidFill>
                  <a:schemeClr val="tx1"/>
                </a:solidFill>
              </a:rPr>
              <a:t>Kosten</a:t>
            </a:r>
            <a:r>
              <a:rPr lang="en-US" sz="1600" dirty="0">
                <a:solidFill>
                  <a:schemeClr val="tx1"/>
                </a:solidFill>
              </a:rPr>
              <a:t> für die </a:t>
            </a:r>
            <a:r>
              <a:rPr lang="en-US" sz="1600" dirty="0" err="1">
                <a:solidFill>
                  <a:schemeClr val="tx1"/>
                </a:solidFill>
              </a:rPr>
              <a:t>Rezeptierung</a:t>
            </a:r>
            <a:r>
              <a:rPr lang="en-US" sz="1600" dirty="0">
                <a:solidFill>
                  <a:schemeClr val="tx1"/>
                </a:solidFill>
              </a:rPr>
              <a:t> von </a:t>
            </a:r>
            <a:r>
              <a:rPr lang="en-US" sz="1600" dirty="0" err="1">
                <a:solidFill>
                  <a:schemeClr val="tx1"/>
                </a:solidFill>
              </a:rPr>
              <a:t>enteraler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Ernährung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werden</a:t>
            </a:r>
            <a:r>
              <a:rPr lang="en-US" sz="1600" dirty="0">
                <a:solidFill>
                  <a:schemeClr val="tx1"/>
                </a:solidFill>
              </a:rPr>
              <a:t> dem </a:t>
            </a:r>
            <a:r>
              <a:rPr lang="en-US" sz="1600" dirty="0" err="1">
                <a:solidFill>
                  <a:schemeClr val="tx1"/>
                </a:solidFill>
              </a:rPr>
              <a:t>Richtgrößenvolumen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zugeordnet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BA11AAB-7816-4334-9949-F8DE3FA57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975" y="2407106"/>
            <a:ext cx="5218641" cy="3195998"/>
          </a:xfrm>
          <a:prstGeom prst="rect">
            <a:avLst/>
          </a:prstGeom>
          <a:noFill/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1F20456-35B4-4211-98C2-63BA9EB08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764" y="4069365"/>
            <a:ext cx="1829055" cy="1533739"/>
          </a:xfrm>
          <a:prstGeom prst="rect">
            <a:avLst/>
          </a:prstGeom>
        </p:spPr>
      </p:pic>
      <p:sp>
        <p:nvSpPr>
          <p:cNvPr id="9" name="Rechteck 8">
            <a:hlinkClick r:id="rId4" action="ppaction://hlinksldjump"/>
            <a:extLst>
              <a:ext uri="{FF2B5EF4-FFF2-40B4-BE49-F238E27FC236}">
                <a16:creationId xmlns:a16="http://schemas.microsoft.com/office/drawing/2014/main" id="{26F5BB38-2212-2742-E21D-EC2A9F8BBC66}"/>
              </a:ext>
            </a:extLst>
          </p:cNvPr>
          <p:cNvSpPr/>
          <p:nvPr/>
        </p:nvSpPr>
        <p:spPr>
          <a:xfrm>
            <a:off x="537876" y="104043"/>
            <a:ext cx="10742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de-DE" sz="1400" dirty="0">
                <a:solidFill>
                  <a:srgbClr val="64645F"/>
                </a:solidFill>
              </a:rPr>
              <a:t>Verordnung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4AA5426-C5CF-5CF9-C4D3-1FDEA77E0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8" cy="8638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Verordnungsfähigkeit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58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EADC15-C172-4FD2-A311-4DC870E0F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6074" y="2133070"/>
            <a:ext cx="5757978" cy="39242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A97A"/>
                </a:solidFill>
              </a:rPr>
              <a:t>Wie </a:t>
            </a:r>
            <a:r>
              <a:rPr lang="en-US" sz="1800" dirty="0" err="1">
                <a:solidFill>
                  <a:srgbClr val="00A97A"/>
                </a:solidFill>
              </a:rPr>
              <a:t>wird</a:t>
            </a:r>
            <a:r>
              <a:rPr lang="en-US" sz="1800" dirty="0">
                <a:solidFill>
                  <a:srgbClr val="00A97A"/>
                </a:solidFill>
              </a:rPr>
              <a:t> die </a:t>
            </a:r>
            <a:r>
              <a:rPr lang="en-US" sz="1800" dirty="0" err="1">
                <a:solidFill>
                  <a:srgbClr val="00A97A"/>
                </a:solidFill>
              </a:rPr>
              <a:t>Würzmischung</a:t>
            </a:r>
            <a:r>
              <a:rPr lang="en-US" sz="1800" dirty="0">
                <a:solidFill>
                  <a:srgbClr val="00A97A"/>
                </a:solidFill>
              </a:rPr>
              <a:t> My </a:t>
            </a:r>
            <a:r>
              <a:rPr lang="en-US" sz="1800" baseline="30000" dirty="0">
                <a:solidFill>
                  <a:srgbClr val="00A97A"/>
                </a:solidFill>
              </a:rPr>
              <a:t>®</a:t>
            </a:r>
            <a:r>
              <a:rPr lang="en-US" sz="1800" dirty="0" err="1">
                <a:solidFill>
                  <a:srgbClr val="00A97A"/>
                </a:solidFill>
              </a:rPr>
              <a:t>Nutricomp</a:t>
            </a:r>
            <a:r>
              <a:rPr lang="en-US" sz="1800" dirty="0">
                <a:solidFill>
                  <a:srgbClr val="00A97A"/>
                </a:solidFill>
              </a:rPr>
              <a:t> </a:t>
            </a:r>
            <a:r>
              <a:rPr lang="en-US" sz="1800" dirty="0" err="1">
                <a:solidFill>
                  <a:srgbClr val="00A97A"/>
                </a:solidFill>
              </a:rPr>
              <a:t>verordnet</a:t>
            </a:r>
            <a:r>
              <a:rPr lang="en-US" sz="1800" dirty="0">
                <a:solidFill>
                  <a:srgbClr val="00A97A"/>
                </a:solidFill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Für die </a:t>
            </a:r>
            <a:r>
              <a:rPr lang="en-US" sz="1600" dirty="0" err="1">
                <a:solidFill>
                  <a:schemeClr val="tx1"/>
                </a:solidFill>
              </a:rPr>
              <a:t>Verordnung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kann</a:t>
            </a:r>
            <a:r>
              <a:rPr lang="en-US" sz="1600" dirty="0">
                <a:solidFill>
                  <a:schemeClr val="tx1"/>
                </a:solidFill>
              </a:rPr>
              <a:t> das „</a:t>
            </a:r>
            <a:r>
              <a:rPr lang="en-US" sz="1600" dirty="0" err="1">
                <a:solidFill>
                  <a:schemeClr val="tx1"/>
                </a:solidFill>
              </a:rPr>
              <a:t>grüne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Rezept</a:t>
            </a:r>
            <a:r>
              <a:rPr lang="en-US" sz="1600" dirty="0">
                <a:solidFill>
                  <a:schemeClr val="tx1"/>
                </a:solidFill>
              </a:rPr>
              <a:t>“ </a:t>
            </a:r>
            <a:r>
              <a:rPr lang="en-US" sz="1600" dirty="0" err="1">
                <a:solidFill>
                  <a:schemeClr val="tx1"/>
                </a:solidFill>
              </a:rPr>
              <a:t>verwendet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werden</a:t>
            </a:r>
            <a:r>
              <a:rPr lang="en-US" sz="1600" dirty="0">
                <a:solidFill>
                  <a:schemeClr val="tx1"/>
                </a:solidFill>
              </a:rPr>
              <a:t>. Die </a:t>
            </a:r>
            <a:r>
              <a:rPr lang="en-US" sz="1600" dirty="0" err="1">
                <a:solidFill>
                  <a:schemeClr val="tx1"/>
                </a:solidFill>
              </a:rPr>
              <a:t>Würzmischungen</a:t>
            </a:r>
            <a:r>
              <a:rPr lang="en-US" sz="1600" dirty="0">
                <a:solidFill>
                  <a:schemeClr val="tx1"/>
                </a:solidFill>
              </a:rPr>
              <a:t> My </a:t>
            </a:r>
            <a:r>
              <a:rPr lang="en-US" sz="1600" baseline="30000" dirty="0">
                <a:solidFill>
                  <a:schemeClr val="tx1"/>
                </a:solidFill>
              </a:rPr>
              <a:t>®</a:t>
            </a:r>
            <a:r>
              <a:rPr lang="en-US" sz="1600" dirty="0" err="1">
                <a:solidFill>
                  <a:schemeClr val="tx1"/>
                </a:solidFill>
              </a:rPr>
              <a:t>Nutricomp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sind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nicht</a:t>
            </a:r>
            <a:r>
              <a:rPr lang="en-US" sz="1600" dirty="0">
                <a:solidFill>
                  <a:schemeClr val="tx1"/>
                </a:solidFill>
              </a:rPr>
              <a:t> zu </a:t>
            </a:r>
            <a:r>
              <a:rPr lang="en-US" sz="1600" dirty="0" err="1">
                <a:solidFill>
                  <a:schemeClr val="tx1"/>
                </a:solidFill>
              </a:rPr>
              <a:t>Lasten</a:t>
            </a:r>
            <a:r>
              <a:rPr lang="en-US" sz="1600" dirty="0">
                <a:solidFill>
                  <a:schemeClr val="tx1"/>
                </a:solidFill>
              </a:rPr>
              <a:t> der </a:t>
            </a:r>
            <a:r>
              <a:rPr lang="en-US" sz="1600" dirty="0" err="1">
                <a:solidFill>
                  <a:schemeClr val="tx1"/>
                </a:solidFill>
              </a:rPr>
              <a:t>gesetzlichen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Krankenkassen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verordnungsfähig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Dieses </a:t>
            </a:r>
            <a:r>
              <a:rPr lang="en-US" sz="1600" dirty="0" err="1">
                <a:solidFill>
                  <a:schemeClr val="tx1"/>
                </a:solidFill>
              </a:rPr>
              <a:t>Rezept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dient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lediglich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als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Empfehlung</a:t>
            </a:r>
            <a:r>
              <a:rPr lang="en-US" sz="1600" dirty="0">
                <a:solidFill>
                  <a:schemeClr val="tx1"/>
                </a:solidFill>
              </a:rPr>
              <a:t> des </a:t>
            </a:r>
            <a:r>
              <a:rPr lang="en-US" sz="1600" dirty="0" err="1">
                <a:solidFill>
                  <a:schemeClr val="tx1"/>
                </a:solidFill>
              </a:rPr>
              <a:t>Arztes</a:t>
            </a:r>
            <a:r>
              <a:rPr lang="en-US" sz="1600" dirty="0">
                <a:solidFill>
                  <a:schemeClr val="tx1"/>
                </a:solidFill>
              </a:rPr>
              <a:t> und </a:t>
            </a:r>
            <a:r>
              <a:rPr lang="en-US" sz="1600" dirty="0" err="1">
                <a:solidFill>
                  <a:schemeClr val="tx1"/>
                </a:solidFill>
              </a:rPr>
              <a:t>als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Merkhilfe</a:t>
            </a:r>
            <a:r>
              <a:rPr lang="en-US" sz="1600" dirty="0">
                <a:solidFill>
                  <a:schemeClr val="tx1"/>
                </a:solidFill>
              </a:rPr>
              <a:t> für den </a:t>
            </a:r>
            <a:r>
              <a:rPr lang="en-US" sz="1600" dirty="0" err="1">
                <a:solidFill>
                  <a:schemeClr val="tx1"/>
                </a:solidFill>
              </a:rPr>
              <a:t>Patienten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bezüglich</a:t>
            </a:r>
            <a:r>
              <a:rPr lang="en-US" sz="1600" dirty="0">
                <a:solidFill>
                  <a:schemeClr val="tx1"/>
                </a:solidFill>
              </a:rPr>
              <a:t> des </a:t>
            </a:r>
            <a:r>
              <a:rPr lang="en-US" sz="1600" dirty="0" err="1">
                <a:solidFill>
                  <a:schemeClr val="tx1"/>
                </a:solidFill>
              </a:rPr>
              <a:t>Produktnamens</a:t>
            </a:r>
            <a:r>
              <a:rPr lang="en-US" sz="1600" dirty="0">
                <a:solidFill>
                  <a:schemeClr val="tx1"/>
                </a:solidFill>
              </a:rPr>
              <a:t> und der </a:t>
            </a:r>
            <a:r>
              <a:rPr lang="en-US" sz="1600" dirty="0" err="1">
                <a:solidFill>
                  <a:schemeClr val="tx1"/>
                </a:solidFill>
              </a:rPr>
              <a:t>Darreichungsform</a:t>
            </a:r>
            <a:r>
              <a:rPr lang="en-US" sz="1600" dirty="0">
                <a:solidFill>
                  <a:schemeClr val="tx1"/>
                </a:solidFill>
              </a:rPr>
              <a:t>. Die </a:t>
            </a:r>
            <a:r>
              <a:rPr lang="en-US" sz="1600" dirty="0" err="1">
                <a:solidFill>
                  <a:schemeClr val="tx1"/>
                </a:solidFill>
              </a:rPr>
              <a:t>Angabe</a:t>
            </a:r>
            <a:r>
              <a:rPr lang="en-US" sz="1600" dirty="0">
                <a:solidFill>
                  <a:schemeClr val="tx1"/>
                </a:solidFill>
              </a:rPr>
              <a:t> der PZN </a:t>
            </a:r>
            <a:r>
              <a:rPr lang="en-US" sz="1600" dirty="0" err="1">
                <a:solidFill>
                  <a:schemeClr val="tx1"/>
                </a:solidFill>
              </a:rPr>
              <a:t>ist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hilfreich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um das </a:t>
            </a:r>
            <a:r>
              <a:rPr lang="en-US" sz="1600" dirty="0" err="1">
                <a:solidFill>
                  <a:schemeClr val="tx1"/>
                </a:solidFill>
              </a:rPr>
              <a:t>Produkt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eindeutig</a:t>
            </a:r>
            <a:r>
              <a:rPr lang="en-US" sz="1600" dirty="0">
                <a:solidFill>
                  <a:schemeClr val="tx1"/>
                </a:solidFill>
              </a:rPr>
              <a:t> zu </a:t>
            </a:r>
            <a:r>
              <a:rPr lang="en-US" sz="1600" dirty="0" err="1">
                <a:solidFill>
                  <a:schemeClr val="tx1"/>
                </a:solidFill>
              </a:rPr>
              <a:t>identifizieren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F6681E-6668-4FB4-B62D-1ED1853E1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076" y="2636912"/>
            <a:ext cx="5218641" cy="3195998"/>
          </a:xfrm>
          <a:prstGeom prst="rect">
            <a:avLst/>
          </a:prstGeom>
          <a:noFill/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E803DAA-2ECA-483B-A045-0B1D334E3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48" y="4400741"/>
            <a:ext cx="1603452" cy="1432169"/>
          </a:xfrm>
          <a:prstGeom prst="rect">
            <a:avLst/>
          </a:prstGeom>
        </p:spPr>
      </p:pic>
      <p:sp>
        <p:nvSpPr>
          <p:cNvPr id="8" name="Rechteck 7">
            <a:hlinkClick r:id="rId4" action="ppaction://hlinksldjump"/>
            <a:extLst>
              <a:ext uri="{FF2B5EF4-FFF2-40B4-BE49-F238E27FC236}">
                <a16:creationId xmlns:a16="http://schemas.microsoft.com/office/drawing/2014/main" id="{657CE3F8-740B-A787-E6F2-C36F662CB209}"/>
              </a:ext>
            </a:extLst>
          </p:cNvPr>
          <p:cNvSpPr/>
          <p:nvPr/>
        </p:nvSpPr>
        <p:spPr>
          <a:xfrm>
            <a:off x="537876" y="104043"/>
            <a:ext cx="10742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de-DE" sz="1400" dirty="0">
                <a:solidFill>
                  <a:srgbClr val="64645F"/>
                </a:solidFill>
              </a:rPr>
              <a:t>Verordnung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3D2953C-FF43-2734-C5CB-C7BDB1593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8" cy="8638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Verordnungsfähigkeit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1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EADC15-C172-4FD2-A311-4DC870E0F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6074" y="2133070"/>
            <a:ext cx="6190026" cy="39242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A97A"/>
                </a:solidFill>
              </a:rPr>
              <a:t>Wie </a:t>
            </a:r>
            <a:r>
              <a:rPr lang="en-US" sz="1800" dirty="0" err="1">
                <a:solidFill>
                  <a:srgbClr val="00A97A"/>
                </a:solidFill>
              </a:rPr>
              <a:t>erfolgt</a:t>
            </a:r>
            <a:r>
              <a:rPr lang="en-US" sz="1800" dirty="0">
                <a:solidFill>
                  <a:srgbClr val="00A97A"/>
                </a:solidFill>
              </a:rPr>
              <a:t> die </a:t>
            </a:r>
            <a:r>
              <a:rPr lang="en-US" sz="1800" dirty="0" err="1">
                <a:solidFill>
                  <a:srgbClr val="00A97A"/>
                </a:solidFill>
              </a:rPr>
              <a:t>Rezeptierung</a:t>
            </a:r>
            <a:r>
              <a:rPr lang="en-US" sz="1800" dirty="0">
                <a:solidFill>
                  <a:srgbClr val="00A97A"/>
                </a:solidFill>
              </a:rPr>
              <a:t> auf </a:t>
            </a:r>
            <a:r>
              <a:rPr lang="en-US" sz="1800" dirty="0" err="1">
                <a:solidFill>
                  <a:srgbClr val="00A97A"/>
                </a:solidFill>
              </a:rPr>
              <a:t>einem</a:t>
            </a:r>
            <a:r>
              <a:rPr lang="en-US" sz="1800" dirty="0">
                <a:solidFill>
                  <a:srgbClr val="00A97A"/>
                </a:solidFill>
              </a:rPr>
              <a:t> </a:t>
            </a:r>
            <a:r>
              <a:rPr lang="en-US" sz="1800" dirty="0" err="1">
                <a:solidFill>
                  <a:srgbClr val="00A97A"/>
                </a:solidFill>
              </a:rPr>
              <a:t>Privatrezept</a:t>
            </a:r>
            <a:r>
              <a:rPr lang="en-US" sz="1800" dirty="0">
                <a:solidFill>
                  <a:srgbClr val="00A97A"/>
                </a:solidFill>
              </a:rPr>
              <a:t> (PKV)?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Die </a:t>
            </a:r>
            <a:r>
              <a:rPr lang="en-US" sz="1600" dirty="0" err="1">
                <a:solidFill>
                  <a:schemeClr val="tx1"/>
                </a:solidFill>
              </a:rPr>
              <a:t>Trinknahrung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wird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wie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ein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Arzneimittel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verordnet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Ob die </a:t>
            </a:r>
            <a:r>
              <a:rPr lang="en-US" sz="1600" dirty="0" err="1">
                <a:solidFill>
                  <a:schemeClr val="tx1"/>
                </a:solidFill>
              </a:rPr>
              <a:t>Kosten</a:t>
            </a:r>
            <a:r>
              <a:rPr lang="en-US" sz="1600" dirty="0">
                <a:solidFill>
                  <a:schemeClr val="tx1"/>
                </a:solidFill>
              </a:rPr>
              <a:t> für die </a:t>
            </a:r>
            <a:r>
              <a:rPr lang="en-US" sz="1600" dirty="0" err="1">
                <a:solidFill>
                  <a:schemeClr val="tx1"/>
                </a:solidFill>
              </a:rPr>
              <a:t>Würzmischung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übernommen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werden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muss </a:t>
            </a:r>
            <a:r>
              <a:rPr lang="en-US" sz="1600" dirty="0" err="1">
                <a:solidFill>
                  <a:schemeClr val="tx1"/>
                </a:solidFill>
              </a:rPr>
              <a:t>individuell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mit</a:t>
            </a:r>
            <a:r>
              <a:rPr lang="en-US" sz="1600" dirty="0">
                <a:solidFill>
                  <a:schemeClr val="tx1"/>
                </a:solidFill>
              </a:rPr>
              <a:t> dem </a:t>
            </a:r>
            <a:r>
              <a:rPr lang="en-US" sz="1600" dirty="0" err="1">
                <a:solidFill>
                  <a:schemeClr val="tx1"/>
                </a:solidFill>
              </a:rPr>
              <a:t>jeweiligen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Versicherer</a:t>
            </a:r>
            <a:r>
              <a:rPr lang="en-US" sz="1600" dirty="0">
                <a:solidFill>
                  <a:schemeClr val="tx1"/>
                </a:solidFill>
              </a:rPr>
              <a:t> des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 err="1">
                <a:solidFill>
                  <a:schemeClr val="tx1"/>
                </a:solidFill>
              </a:rPr>
              <a:t>Patienten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abgeklärt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werden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73E064-04A6-4222-BF9E-21F09A0AE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861" y="2602621"/>
            <a:ext cx="5218641" cy="320717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E7368DA-B009-486B-BCC3-2CE1C8F1E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60" y="3962722"/>
            <a:ext cx="1618913" cy="1843762"/>
          </a:xfrm>
          <a:prstGeom prst="rect">
            <a:avLst/>
          </a:prstGeom>
        </p:spPr>
      </p:pic>
      <p:sp>
        <p:nvSpPr>
          <p:cNvPr id="8" name="Rechteck 7">
            <a:hlinkClick r:id="rId4" action="ppaction://hlinksldjump"/>
            <a:extLst>
              <a:ext uri="{FF2B5EF4-FFF2-40B4-BE49-F238E27FC236}">
                <a16:creationId xmlns:a16="http://schemas.microsoft.com/office/drawing/2014/main" id="{303C2159-D9F1-06AB-5037-36CD8F72E06B}"/>
              </a:ext>
            </a:extLst>
          </p:cNvPr>
          <p:cNvSpPr/>
          <p:nvPr/>
        </p:nvSpPr>
        <p:spPr>
          <a:xfrm>
            <a:off x="537876" y="104043"/>
            <a:ext cx="10742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de-DE" sz="1400" dirty="0">
                <a:solidFill>
                  <a:srgbClr val="64645F"/>
                </a:solidFill>
              </a:rPr>
              <a:t>Verordnung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6F86599-04F3-F97D-AF52-FB43FD46F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8" cy="8638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Verordnungsfähigkeit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92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0678071E-81F1-B74F-AD1F-9C8D1AFEBE57}"/>
              </a:ext>
            </a:extLst>
          </p:cNvPr>
          <p:cNvSpPr txBox="1"/>
          <p:nvPr/>
        </p:nvSpPr>
        <p:spPr>
          <a:xfrm>
            <a:off x="4196080" y="-78232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E7A3631-6CA0-6E40-B7A2-04D09DFB8647}"/>
              </a:ext>
            </a:extLst>
          </p:cNvPr>
          <p:cNvSpPr txBox="1"/>
          <p:nvPr/>
        </p:nvSpPr>
        <p:spPr>
          <a:xfrm>
            <a:off x="9271000" y="7035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ooter Placeholder 3" hidden="1">
            <a:extLst>
              <a:ext uri="{FF2B5EF4-FFF2-40B4-BE49-F238E27FC236}">
                <a16:creationId xmlns:a16="http://schemas.microsoft.com/office/drawing/2014/main" id="{9F47D816-A63E-C743-8CB9-B1AC3464A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2065" y="6380647"/>
            <a:ext cx="3740144" cy="323925"/>
          </a:xfrm>
        </p:spPr>
        <p:txBody>
          <a:bodyPr/>
          <a:lstStyle/>
          <a:p>
            <a:r>
              <a:rPr lang="en-US"/>
              <a:t>B. Braun Melsungen AG </a:t>
            </a:r>
            <a:endParaRPr lang="en-US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4508A79-20CE-8B4A-BC74-DF617640E7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 bwMode="gray">
          <a:xfrm>
            <a:off x="-2822" y="1"/>
            <a:ext cx="1219482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57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93C1C9-F416-2A23-DD8B-658494EBBF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err="1"/>
              <a:t>Haben</a:t>
            </a:r>
            <a:r>
              <a:rPr lang="en-US" sz="5400" dirty="0"/>
              <a:t> Sie </a:t>
            </a:r>
            <a:r>
              <a:rPr lang="en-US" sz="5400" dirty="0" err="1"/>
              <a:t>Fragen</a:t>
            </a:r>
            <a:r>
              <a:rPr lang="en-US" sz="5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61603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Ein Bild, das Person, drinnen, Küche, Vorbereiten enthält.&#10;&#10;Automatisch generierte Beschreibung">
            <a:extLst>
              <a:ext uri="{FF2B5EF4-FFF2-40B4-BE49-F238E27FC236}">
                <a16:creationId xmlns:a16="http://schemas.microsoft.com/office/drawing/2014/main" id="{1E6C9645-8EAD-46A9-1F53-E9AAE1E92ED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4112" b="14112"/>
          <a:stretch/>
        </p:blipFill>
        <p:spPr>
          <a:xfrm>
            <a:off x="1" y="1016732"/>
            <a:ext cx="12192000" cy="5841268"/>
          </a:xfrm>
          <a:prstGeom prst="rect">
            <a:avLst/>
          </a:prstGeom>
          <a:noFill/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68C9520-8EC3-6A88-9E49-02065067B8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367808" cy="23848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B7602C8-B051-270E-5134-AE88D2911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751" y="728700"/>
            <a:ext cx="3778305" cy="1289419"/>
          </a:xfrm>
        </p:spPr>
        <p:txBody>
          <a:bodyPr anchor="ctr"/>
          <a:lstStyle/>
          <a:p>
            <a:r>
              <a:rPr lang="en-US" sz="3600" dirty="0"/>
              <a:t>VIELEN DANK!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177D553-4F72-3CB2-5B16-26A0B9273D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4750" y="1553430"/>
            <a:ext cx="3778305" cy="432048"/>
          </a:xfrm>
        </p:spPr>
        <p:txBody>
          <a:bodyPr/>
          <a:lstStyle/>
          <a:p>
            <a:r>
              <a:rPr lang="en-US" dirty="0"/>
              <a:t>Insert date, insert your name</a:t>
            </a:r>
          </a:p>
        </p:txBody>
      </p:sp>
    </p:spTree>
    <p:extLst>
      <p:ext uri="{BB962C8B-B14F-4D97-AF65-F5344CB8AC3E}">
        <p14:creationId xmlns:p14="http://schemas.microsoft.com/office/powerpoint/2010/main" val="899787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29D6E5-6B46-302D-9511-E8AFC5D43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Trinknahrung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err="1">
                <a:solidFill>
                  <a:schemeClr val="tx1"/>
                </a:solidFill>
              </a:rPr>
              <a:t>Frage</a:t>
            </a:r>
            <a:r>
              <a:rPr lang="en-US" dirty="0">
                <a:solidFill>
                  <a:schemeClr val="tx1"/>
                </a:solidFill>
              </a:rPr>
              <a:t> der Compliance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5387B3-17EF-15D1-523C-92832A20E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1600" dirty="0" err="1">
                <a:solidFill>
                  <a:schemeClr val="tx1"/>
                </a:solidFill>
              </a:rPr>
              <a:t>Viele</a:t>
            </a:r>
            <a:r>
              <a:rPr lang="en-US" sz="1600" dirty="0">
                <a:solidFill>
                  <a:schemeClr val="tx1"/>
                </a:solidFill>
              </a:rPr>
              <a:t> Patient*</a:t>
            </a:r>
            <a:r>
              <a:rPr lang="en-US" sz="1600" dirty="0" err="1">
                <a:solidFill>
                  <a:schemeClr val="tx1"/>
                </a:solidFill>
              </a:rPr>
              <a:t>innen</a:t>
            </a:r>
            <a:r>
              <a:rPr lang="en-US" sz="1600" dirty="0">
                <a:solidFill>
                  <a:schemeClr val="tx1"/>
                </a:solidFill>
              </a:rPr>
              <a:t>, die Oral Nutritional Supplements (ONS) </a:t>
            </a:r>
            <a:r>
              <a:rPr lang="en-US" sz="1600" dirty="0" err="1">
                <a:solidFill>
                  <a:schemeClr val="tx1"/>
                </a:solidFill>
              </a:rPr>
              <a:t>erhalten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benötigen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eine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rgbClr val="00B482"/>
                </a:solidFill>
              </a:rPr>
              <a:t>„</a:t>
            </a:r>
            <a:r>
              <a:rPr lang="en-US" sz="1600" dirty="0" err="1">
                <a:solidFill>
                  <a:srgbClr val="00B482"/>
                </a:solidFill>
              </a:rPr>
              <a:t>Langzeit</a:t>
            </a:r>
            <a:r>
              <a:rPr lang="en-US" sz="1600" dirty="0">
                <a:solidFill>
                  <a:srgbClr val="00B482"/>
                </a:solidFill>
              </a:rPr>
              <a:t>“-Compliance</a:t>
            </a:r>
            <a:r>
              <a:rPr lang="en-US" sz="1600" baseline="30000" dirty="0"/>
              <a:t> </a:t>
            </a:r>
            <a:r>
              <a:rPr lang="en-US" sz="1600" baseline="30000" dirty="0">
                <a:solidFill>
                  <a:srgbClr val="00B482"/>
                </a:solidFill>
                <a:hlinkClick r:id="" action="ppaction://noaction"/>
              </a:rPr>
              <a:t>1</a:t>
            </a:r>
            <a:endParaRPr lang="en-US" sz="1600" baseline="30000" dirty="0">
              <a:solidFill>
                <a:srgbClr val="00B48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baseline="30000" dirty="0">
              <a:solidFill>
                <a:srgbClr val="00B482"/>
              </a:solidFill>
            </a:endParaRPr>
          </a:p>
          <a:p>
            <a:pPr>
              <a:buNone/>
            </a:pPr>
            <a:r>
              <a:rPr lang="en-US" sz="1600" dirty="0" err="1">
                <a:solidFill>
                  <a:schemeClr val="tx1"/>
                </a:solidFill>
              </a:rPr>
              <a:t>Anhaltender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oder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wiederholter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Konsum</a:t>
            </a:r>
            <a:r>
              <a:rPr lang="en-US" sz="1600" dirty="0">
                <a:solidFill>
                  <a:schemeClr val="tx1"/>
                </a:solidFill>
              </a:rPr>
              <a:t> von ONS </a:t>
            </a:r>
            <a:r>
              <a:rPr lang="en-US" sz="1600" dirty="0" err="1">
                <a:solidFill>
                  <a:schemeClr val="tx1"/>
                </a:solidFill>
              </a:rPr>
              <a:t>führt</a:t>
            </a:r>
            <a:r>
              <a:rPr lang="en-US" sz="1600" dirty="0">
                <a:solidFill>
                  <a:schemeClr val="tx1"/>
                </a:solidFill>
              </a:rPr>
              <a:t> zu </a:t>
            </a:r>
            <a:r>
              <a:rPr lang="en-US" sz="1600" dirty="0" err="1">
                <a:solidFill>
                  <a:srgbClr val="00B87E"/>
                </a:solidFill>
              </a:rPr>
              <a:t>Geschmacks</a:t>
            </a:r>
            <a:r>
              <a:rPr lang="en-US" sz="1600" dirty="0">
                <a:solidFill>
                  <a:srgbClr val="00B87E"/>
                </a:solidFill>
              </a:rPr>
              <a:t>-Fatigue</a:t>
            </a:r>
            <a:r>
              <a:rPr lang="en-US" sz="1600" baseline="30000" dirty="0"/>
              <a:t> </a:t>
            </a:r>
            <a:r>
              <a:rPr lang="en-US" sz="1600" baseline="30000" dirty="0">
                <a:solidFill>
                  <a:srgbClr val="00B87E"/>
                </a:solidFill>
                <a:hlinkClick r:id="" action="ppaction://noaction"/>
              </a:rPr>
              <a:t>1</a:t>
            </a:r>
            <a:r>
              <a:rPr lang="en-US" sz="1600" baseline="30000" dirty="0"/>
              <a:t> </a:t>
            </a:r>
            <a:r>
              <a:rPr lang="en-US" sz="1600" dirty="0">
                <a:solidFill>
                  <a:schemeClr val="tx1"/>
                </a:solidFill>
              </a:rPr>
              <a:t>(„</a:t>
            </a:r>
            <a:r>
              <a:rPr lang="en-US" sz="1600" dirty="0" err="1">
                <a:solidFill>
                  <a:schemeClr val="tx1"/>
                </a:solidFill>
              </a:rPr>
              <a:t>Geschmacks-Müdigkeit</a:t>
            </a:r>
            <a:r>
              <a:rPr lang="en-US" sz="1600" dirty="0">
                <a:solidFill>
                  <a:schemeClr val="tx1"/>
                </a:solidFill>
              </a:rPr>
              <a:t>“), </a:t>
            </a:r>
            <a:r>
              <a:rPr lang="en-US" sz="1600" dirty="0" err="1">
                <a:solidFill>
                  <a:schemeClr val="tx1"/>
                </a:solidFill>
              </a:rPr>
              <a:t>einer</a:t>
            </a:r>
            <a:r>
              <a:rPr lang="en-US" sz="1600" dirty="0">
                <a:solidFill>
                  <a:schemeClr val="tx1"/>
                </a:solidFill>
              </a:rPr>
              <a:t> der </a:t>
            </a:r>
            <a:r>
              <a:rPr lang="en-US" sz="1600" dirty="0" err="1">
                <a:solidFill>
                  <a:schemeClr val="tx1"/>
                </a:solidFill>
              </a:rPr>
              <a:t>Gründe</a:t>
            </a:r>
            <a:r>
              <a:rPr lang="en-US" sz="1600" dirty="0">
                <a:solidFill>
                  <a:schemeClr val="tx1"/>
                </a:solidFill>
              </a:rPr>
              <a:t> für </a:t>
            </a:r>
            <a:r>
              <a:rPr lang="en-US" sz="1600" dirty="0" err="1">
                <a:solidFill>
                  <a:schemeClr val="tx1"/>
                </a:solidFill>
              </a:rPr>
              <a:t>eine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schlechte</a:t>
            </a:r>
            <a:r>
              <a:rPr lang="en-US" sz="1600" dirty="0">
                <a:solidFill>
                  <a:schemeClr val="tx1"/>
                </a:solidFill>
              </a:rPr>
              <a:t> Compliance</a:t>
            </a:r>
            <a:endParaRPr lang="en-US" sz="800" dirty="0">
              <a:solidFill>
                <a:schemeClr val="tx1"/>
              </a:solidFill>
            </a:endParaRPr>
          </a:p>
          <a:p>
            <a:pPr>
              <a:buNone/>
            </a:pPr>
            <a:endParaRPr lang="en-US" sz="800" dirty="0"/>
          </a:p>
          <a:p>
            <a:pPr marL="463550" lvl="1" indent="-285750"/>
            <a:r>
              <a:rPr lang="en-US" sz="1600" dirty="0">
                <a:solidFill>
                  <a:schemeClr val="tx1"/>
                </a:solidFill>
              </a:rPr>
              <a:t>Compliance von ONS </a:t>
            </a:r>
            <a:r>
              <a:rPr lang="en-US" sz="1600" dirty="0" err="1">
                <a:solidFill>
                  <a:schemeClr val="tx1"/>
                </a:solidFill>
              </a:rPr>
              <a:t>wird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mit</a:t>
            </a:r>
            <a:r>
              <a:rPr lang="en-US" sz="1600" dirty="0">
                <a:solidFill>
                  <a:schemeClr val="tx1"/>
                </a:solidFill>
              </a:rPr>
              <a:t> 35-81 % </a:t>
            </a:r>
            <a:r>
              <a:rPr lang="en-US" sz="1600" dirty="0" err="1">
                <a:solidFill>
                  <a:schemeClr val="tx1"/>
                </a:solidFill>
              </a:rPr>
              <a:t>angegeben</a:t>
            </a:r>
            <a:r>
              <a:rPr lang="en-US" sz="1600" baseline="30000" dirty="0">
                <a:solidFill>
                  <a:schemeClr val="tx1"/>
                </a:solidFill>
              </a:rPr>
              <a:t> </a:t>
            </a:r>
            <a:r>
              <a:rPr lang="en-US" sz="1600" baseline="30000" dirty="0">
                <a:hlinkClick r:id="" action="ppaction://noaction"/>
              </a:rPr>
              <a:t>2</a:t>
            </a:r>
            <a:endParaRPr lang="en-US" sz="1600" baseline="30000" dirty="0"/>
          </a:p>
          <a:p>
            <a:pPr marL="463550" lvl="1" indent="-285750"/>
            <a:r>
              <a:rPr lang="en-US" sz="1600" dirty="0">
                <a:solidFill>
                  <a:schemeClr val="tx1"/>
                </a:solidFill>
              </a:rPr>
              <a:t>Um die Compliance und </a:t>
            </a:r>
            <a:r>
              <a:rPr lang="en-US" sz="1600" dirty="0" err="1">
                <a:solidFill>
                  <a:schemeClr val="tx1"/>
                </a:solidFill>
              </a:rPr>
              <a:t>Effektivität</a:t>
            </a:r>
            <a:r>
              <a:rPr lang="en-US" sz="1600" dirty="0">
                <a:solidFill>
                  <a:schemeClr val="tx1"/>
                </a:solidFill>
              </a:rPr>
              <a:t> von ONS zu </a:t>
            </a:r>
            <a:r>
              <a:rPr lang="en-US" sz="1600" dirty="0" err="1">
                <a:solidFill>
                  <a:schemeClr val="tx1"/>
                </a:solidFill>
              </a:rPr>
              <a:t>optimieren</a:t>
            </a:r>
            <a:r>
              <a:rPr lang="en-US" sz="1600" dirty="0">
                <a:solidFill>
                  <a:schemeClr val="tx1"/>
                </a:solidFill>
              </a:rPr>
              <a:t>, muss das </a:t>
            </a:r>
            <a:r>
              <a:rPr lang="en-US" sz="1600" dirty="0" err="1">
                <a:solidFill>
                  <a:schemeClr val="tx1"/>
                </a:solidFill>
              </a:rPr>
              <a:t>Geschmacks-Profil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verbessert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werden</a:t>
            </a:r>
            <a:r>
              <a:rPr lang="en-US" sz="1600" baseline="30000" dirty="0">
                <a:solidFill>
                  <a:schemeClr val="tx1"/>
                </a:solidFill>
              </a:rPr>
              <a:t> </a:t>
            </a:r>
            <a:r>
              <a:rPr lang="en-US" sz="1600" baseline="30000" dirty="0">
                <a:hlinkClick r:id="" action="ppaction://noaction"/>
              </a:rPr>
              <a:t>3</a:t>
            </a:r>
            <a:endParaRPr lang="en-US" sz="1600" baseline="30000" dirty="0"/>
          </a:p>
          <a:p>
            <a:pPr marL="463550" lvl="1" indent="-285750"/>
            <a:r>
              <a:rPr lang="en-US" sz="1600" dirty="0">
                <a:solidFill>
                  <a:schemeClr val="tx1"/>
                </a:solidFill>
              </a:rPr>
              <a:t>ONS, die </a:t>
            </a:r>
            <a:r>
              <a:rPr lang="en-US" sz="1600" dirty="0" err="1">
                <a:solidFill>
                  <a:schemeClr val="tx1"/>
                </a:solidFill>
              </a:rPr>
              <a:t>eine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vielfältige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Auswahl</a:t>
            </a:r>
            <a:r>
              <a:rPr lang="en-US" sz="1600" dirty="0">
                <a:solidFill>
                  <a:schemeClr val="tx1"/>
                </a:solidFill>
              </a:rPr>
              <a:t> an </a:t>
            </a:r>
            <a:r>
              <a:rPr lang="en-US" sz="1600" dirty="0" err="1">
                <a:solidFill>
                  <a:schemeClr val="tx1"/>
                </a:solidFill>
              </a:rPr>
              <a:t>Geschmacksrichtungen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bieten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können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hilfreich</a:t>
            </a:r>
            <a:r>
              <a:rPr lang="en-US" sz="1600" dirty="0">
                <a:solidFill>
                  <a:schemeClr val="tx1"/>
                </a:solidFill>
              </a:rPr>
              <a:t> sein </a:t>
            </a:r>
            <a:r>
              <a:rPr lang="en-US" sz="1600" dirty="0" err="1">
                <a:solidFill>
                  <a:schemeClr val="tx1"/>
                </a:solidFill>
              </a:rPr>
              <a:t>bei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 err="1">
                <a:solidFill>
                  <a:schemeClr val="tx1"/>
                </a:solidFill>
              </a:rPr>
              <a:t>Geschmacks</a:t>
            </a:r>
            <a:r>
              <a:rPr lang="en-US" sz="1600" dirty="0">
                <a:solidFill>
                  <a:schemeClr val="tx1"/>
                </a:solidFill>
              </a:rPr>
              <a:t>-Fatigue</a:t>
            </a:r>
            <a:r>
              <a:rPr lang="en-US" sz="1600" baseline="30000" dirty="0"/>
              <a:t> </a:t>
            </a:r>
            <a:r>
              <a:rPr lang="en-US" sz="1600" baseline="30000" dirty="0">
                <a:hlinkClick r:id="" action="ppaction://noaction"/>
              </a:rPr>
              <a:t>1</a:t>
            </a:r>
            <a:endParaRPr lang="en-US" sz="1600" baseline="30000" dirty="0"/>
          </a:p>
          <a:p>
            <a:pPr lvl="1" indent="0">
              <a:buNone/>
            </a:pPr>
            <a:endParaRPr lang="en-US" sz="1600" baseline="30000" dirty="0"/>
          </a:p>
          <a:p>
            <a:pPr>
              <a:buNone/>
            </a:pPr>
            <a:r>
              <a:rPr lang="en-US" sz="1600" dirty="0">
                <a:solidFill>
                  <a:schemeClr val="tx1"/>
                </a:solidFill>
              </a:rPr>
              <a:t>Bei bis zu 75 % der </a:t>
            </a:r>
            <a:r>
              <a:rPr lang="en-US" sz="1600" dirty="0" err="1">
                <a:solidFill>
                  <a:schemeClr val="tx1"/>
                </a:solidFill>
              </a:rPr>
              <a:t>onkologischen</a:t>
            </a:r>
            <a:r>
              <a:rPr lang="en-US" sz="1600" dirty="0">
                <a:solidFill>
                  <a:schemeClr val="tx1"/>
                </a:solidFill>
              </a:rPr>
              <a:t> Patient*</a:t>
            </a:r>
            <a:r>
              <a:rPr lang="en-US" sz="1600" dirty="0" err="1">
                <a:solidFill>
                  <a:schemeClr val="tx1"/>
                </a:solidFill>
              </a:rPr>
              <a:t>innen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treten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unter</a:t>
            </a:r>
            <a:r>
              <a:rPr lang="en-US" sz="1600" dirty="0">
                <a:solidFill>
                  <a:schemeClr val="tx1"/>
                </a:solidFill>
              </a:rPr>
              <a:t> der </a:t>
            </a:r>
            <a:r>
              <a:rPr lang="en-US" sz="1600" dirty="0" err="1">
                <a:solidFill>
                  <a:schemeClr val="tx1"/>
                </a:solidFill>
              </a:rPr>
              <a:t>Therapie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00B482"/>
                </a:solidFill>
              </a:rPr>
              <a:t>Geschmacksstörungen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tx1"/>
                </a:solidFill>
              </a:rPr>
              <a:t>auf</a:t>
            </a:r>
            <a:r>
              <a:rPr lang="en-US" sz="1600" dirty="0"/>
              <a:t> </a:t>
            </a:r>
            <a:r>
              <a:rPr lang="en-US" sz="1600" baseline="30000" dirty="0">
                <a:hlinkClick r:id="" action="ppaction://noaction"/>
              </a:rPr>
              <a:t>4,5</a:t>
            </a:r>
            <a:endParaRPr lang="en-US" sz="800" baseline="30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800" baseline="30000" dirty="0"/>
          </a:p>
          <a:p>
            <a:pPr marL="463550" lvl="1" indent="-285750"/>
            <a:r>
              <a:rPr lang="en-US" sz="1600" dirty="0">
                <a:solidFill>
                  <a:schemeClr val="tx1"/>
                </a:solidFill>
              </a:rPr>
              <a:t>Um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00B482"/>
                </a:solidFill>
              </a:rPr>
              <a:t>individuelle</a:t>
            </a:r>
            <a:r>
              <a:rPr lang="en-US" sz="1600" dirty="0">
                <a:solidFill>
                  <a:srgbClr val="00B482"/>
                </a:solidFill>
              </a:rPr>
              <a:t> </a:t>
            </a:r>
            <a:r>
              <a:rPr lang="en-US" sz="1600" dirty="0" err="1">
                <a:solidFill>
                  <a:srgbClr val="00B482"/>
                </a:solidFill>
              </a:rPr>
              <a:t>Vorlieben</a:t>
            </a:r>
            <a:r>
              <a:rPr lang="en-US" sz="1600" dirty="0">
                <a:solidFill>
                  <a:srgbClr val="00B482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von Patient*</a:t>
            </a:r>
            <a:r>
              <a:rPr lang="en-US" sz="1600" dirty="0" err="1">
                <a:solidFill>
                  <a:schemeClr val="tx1"/>
                </a:solidFill>
              </a:rPr>
              <a:t>innen</a:t>
            </a:r>
            <a:r>
              <a:rPr lang="en-US" sz="1600" dirty="0">
                <a:solidFill>
                  <a:schemeClr val="tx1"/>
                </a:solidFill>
              </a:rPr>
              <a:t> zu </a:t>
            </a:r>
            <a:r>
              <a:rPr lang="en-US" sz="1600" dirty="0" err="1">
                <a:solidFill>
                  <a:schemeClr val="tx1"/>
                </a:solidFill>
              </a:rPr>
              <a:t>berücksichtigen</a:t>
            </a:r>
            <a:r>
              <a:rPr lang="en-US" sz="1600" dirty="0">
                <a:solidFill>
                  <a:schemeClr val="tx1"/>
                </a:solidFill>
              </a:rPr>
              <a:t> und </a:t>
            </a:r>
            <a:r>
              <a:rPr lang="en-US" sz="1600" dirty="0" err="1">
                <a:solidFill>
                  <a:schemeClr val="tx1"/>
                </a:solidFill>
              </a:rPr>
              <a:t>eine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schlechte</a:t>
            </a:r>
            <a:r>
              <a:rPr lang="en-US" sz="1600" dirty="0">
                <a:solidFill>
                  <a:schemeClr val="tx1"/>
                </a:solidFill>
              </a:rPr>
              <a:t> Compliance zu </a:t>
            </a:r>
            <a:r>
              <a:rPr lang="en-US" sz="1600" dirty="0" err="1">
                <a:solidFill>
                  <a:schemeClr val="tx1"/>
                </a:solidFill>
              </a:rPr>
              <a:t>minimieren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sollte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eine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Reihe</a:t>
            </a:r>
            <a:r>
              <a:rPr lang="en-US" sz="1600" dirty="0">
                <a:solidFill>
                  <a:schemeClr val="tx1"/>
                </a:solidFill>
              </a:rPr>
              <a:t> von </a:t>
            </a:r>
            <a:r>
              <a:rPr lang="en-US" sz="1600" dirty="0" err="1">
                <a:solidFill>
                  <a:schemeClr val="tx1"/>
                </a:solidFill>
              </a:rPr>
              <a:t>Geschmacksrichtungen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angeboten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werden</a:t>
            </a:r>
            <a:r>
              <a:rPr lang="en-US" sz="1600" baseline="30000" dirty="0"/>
              <a:t> </a:t>
            </a:r>
            <a:r>
              <a:rPr lang="en-US" sz="1600" baseline="30000" dirty="0">
                <a:hlinkClick r:id="" action="ppaction://noaction"/>
              </a:rPr>
              <a:t>3</a:t>
            </a:r>
            <a:endParaRPr lang="en-US" sz="1600" baseline="30000" dirty="0"/>
          </a:p>
          <a:p>
            <a:pPr>
              <a:buNone/>
            </a:pPr>
            <a:endParaRPr lang="en-US" sz="1600" baseline="30000" dirty="0"/>
          </a:p>
          <a:p>
            <a:pPr lvl="1" indent="0">
              <a:buNone/>
            </a:pPr>
            <a:endParaRPr lang="en-US" sz="1600" baseline="30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baseline="30000" dirty="0">
              <a:solidFill>
                <a:srgbClr val="00B482"/>
              </a:solidFill>
            </a:endParaRPr>
          </a:p>
          <a:p>
            <a:endParaRPr lang="en-US" dirty="0"/>
          </a:p>
        </p:txBody>
      </p:sp>
      <p:sp>
        <p:nvSpPr>
          <p:cNvPr id="15" name="Rechteck 14">
            <a:hlinkClick r:id="rId3" action="ppaction://hlinksldjump"/>
            <a:extLst>
              <a:ext uri="{FF2B5EF4-FFF2-40B4-BE49-F238E27FC236}">
                <a16:creationId xmlns:a16="http://schemas.microsoft.com/office/drawing/2014/main" id="{8331DC2D-D6EE-2AB9-44D8-963E41DC4ACD}"/>
              </a:ext>
            </a:extLst>
          </p:cNvPr>
          <p:cNvSpPr/>
          <p:nvPr/>
        </p:nvSpPr>
        <p:spPr>
          <a:xfrm>
            <a:off x="537876" y="104043"/>
            <a:ext cx="6098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en-US" sz="1400" dirty="0" err="1">
                <a:solidFill>
                  <a:srgbClr val="64645F"/>
                </a:solidFill>
              </a:rPr>
              <a:t>Produktkonzept</a:t>
            </a:r>
            <a:r>
              <a:rPr lang="en-US" sz="1400" dirty="0">
                <a:solidFill>
                  <a:srgbClr val="64645F"/>
                </a:solidFill>
              </a:rPr>
              <a:t> &amp; </a:t>
            </a:r>
            <a:r>
              <a:rPr lang="en-US" sz="1400" dirty="0" err="1">
                <a:solidFill>
                  <a:srgbClr val="64645F"/>
                </a:solidFill>
              </a:rPr>
              <a:t>Produktidee</a:t>
            </a:r>
            <a:endParaRPr lang="en-US" sz="1400" dirty="0">
              <a:solidFill>
                <a:srgbClr val="6464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48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8" hidden="1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B. Braun Melsungen AG </a:t>
            </a:r>
          </a:p>
        </p:txBody>
      </p:sp>
      <p:sp>
        <p:nvSpPr>
          <p:cNvPr id="8" name="Foliennummernplatzhalter 7" hidden="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81D2A-10EE-45CA-B672-13EC15929D94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solidFill>
                  <a:schemeClr val="tx1"/>
                </a:solidFill>
              </a:rPr>
              <a:t>Impressum</a:t>
            </a:r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b="1" dirty="0">
                <a:solidFill>
                  <a:schemeClr val="tx1"/>
                </a:solidFill>
              </a:rPr>
              <a:t>Anschrift</a:t>
            </a:r>
          </a:p>
          <a:p>
            <a:r>
              <a:rPr lang="de-DE" sz="1600" dirty="0">
                <a:solidFill>
                  <a:schemeClr val="tx1"/>
                </a:solidFill>
              </a:rPr>
              <a:t>B. Braun Deutschland GmbH &amp; Co. KG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Carl-Braun-Straße 1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D-34212 Melsungen</a:t>
            </a:r>
          </a:p>
          <a:p>
            <a:endParaRPr lang="de-DE" sz="1800" dirty="0">
              <a:solidFill>
                <a:schemeClr val="tx1"/>
              </a:solidFill>
            </a:endParaRPr>
          </a:p>
          <a:p>
            <a:r>
              <a:rPr lang="de-DE" sz="1800" b="1" dirty="0">
                <a:solidFill>
                  <a:schemeClr val="tx1"/>
                </a:solidFill>
              </a:rPr>
              <a:t>Disclaimer</a:t>
            </a:r>
          </a:p>
          <a:p>
            <a:r>
              <a:rPr lang="de-DE" sz="1600" dirty="0">
                <a:solidFill>
                  <a:schemeClr val="tx1"/>
                </a:solidFill>
              </a:rPr>
              <a:t>Alle Urheberrechte an den Daten und Dokumentationen bleiben ausdrücklich der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B. Braun Melsungen AG vorbehalten. Die Inhalte stehen den Nutzern nur zur Einsicht zur Verfügung. </a:t>
            </a:r>
          </a:p>
          <a:p>
            <a:r>
              <a:rPr lang="de-DE" sz="1600" dirty="0">
                <a:solidFill>
                  <a:schemeClr val="tx1"/>
                </a:solidFill>
              </a:rPr>
              <a:t>Die – auch auszugsweise – Vervielfältigung von Dokumentationen ist untersagt und bedarf der ausdrücklichen Vereinbarung.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r>
              <a:rPr lang="de-DE" sz="1800" b="1" dirty="0">
                <a:solidFill>
                  <a:schemeClr val="tx1"/>
                </a:solidFill>
              </a:rPr>
              <a:t>Stand</a:t>
            </a:r>
          </a:p>
          <a:p>
            <a:r>
              <a:rPr lang="de-DE" sz="1600" dirty="0">
                <a:solidFill>
                  <a:schemeClr val="tx1"/>
                </a:solidFill>
              </a:rPr>
              <a:t>10-2023 / </a:t>
            </a:r>
            <a:r>
              <a:rPr lang="de-DE" sz="1600">
                <a:solidFill>
                  <a:schemeClr val="tx1"/>
                </a:solidFill>
              </a:rPr>
              <a:t>Dokumenten-Nr.: MCO-WM-004295, Version 1.0</a:t>
            </a:r>
            <a:endParaRPr lang="de-DE" sz="1600" dirty="0">
              <a:solidFill>
                <a:srgbClr val="FF0000"/>
              </a:solidFill>
            </a:endParaRPr>
          </a:p>
          <a:p>
            <a:r>
              <a:rPr lang="de-DE" sz="1600" dirty="0">
                <a:solidFill>
                  <a:schemeClr val="tx1"/>
                </a:solidFill>
              </a:rPr>
              <a:t>Zur Abgabe an Kunden</a:t>
            </a:r>
          </a:p>
          <a:p>
            <a:endParaRPr lang="de-DE" sz="1800" dirty="0">
              <a:solidFill>
                <a:srgbClr val="2B2B2B"/>
              </a:solidFill>
            </a:endParaRPr>
          </a:p>
          <a:p>
            <a:endParaRPr lang="de-DE" sz="18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515812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solidFill>
                  <a:schemeClr val="tx1"/>
                </a:solidFill>
              </a:rPr>
              <a:t>Bildverzeichnis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879986"/>
              </p:ext>
            </p:extLst>
          </p:nvPr>
        </p:nvGraphicFramePr>
        <p:xfrm>
          <a:off x="803412" y="2062931"/>
          <a:ext cx="10798140" cy="4565557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716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0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880"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noProof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Seite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A97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noProof="1">
                          <a:solidFill>
                            <a:schemeClr val="bg1"/>
                          </a:solidFill>
                          <a:latin typeface="+mn-lt"/>
                        </a:rPr>
                        <a:t>Bildname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A9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Copyright / Quelle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A9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083"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1,5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My </a:t>
                      </a:r>
                      <a:r>
                        <a:rPr lang="en-US" sz="1200" b="0" baseline="30000" noProof="1">
                          <a:solidFill>
                            <a:schemeClr val="tx1"/>
                          </a:solidFill>
                        </a:rPr>
                        <a:t>®</a:t>
                      </a:r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Nutricomp - Titelbild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  <a:latin typeface="+mn-lt"/>
                        </a:rPr>
                        <a:t>B. Braun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541"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My </a:t>
                      </a:r>
                      <a:r>
                        <a:rPr lang="en-US" sz="1200" b="0" baseline="30000" noProof="1">
                          <a:solidFill>
                            <a:schemeClr val="tx1"/>
                          </a:solidFill>
                        </a:rPr>
                        <a:t>®</a:t>
                      </a:r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Nutricomp – Jogurth-Waldfrucht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  <a:latin typeface="+mn-lt"/>
                        </a:rPr>
                        <a:t>B. Braun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48498"/>
                  </a:ext>
                </a:extLst>
              </a:tr>
              <a:tr h="404541"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cs typeface="Arial" panose="020B0604020202020204" pitchFamily="34" charset="0"/>
                        </a:rPr>
                        <a:t>Prof. Dr. Marc E. Martignoni, und PD Dr. med. Michael Adolph</a:t>
                      </a:r>
                      <a:endParaRPr lang="en-US" sz="1200" b="0" noProof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  <a:latin typeface="+mn-lt"/>
                        </a:rPr>
                        <a:t>B. Braun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268"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5,7,8,9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My </a:t>
                      </a:r>
                      <a:r>
                        <a:rPr lang="en-US" sz="1200" b="0" baseline="30000" noProof="1">
                          <a:solidFill>
                            <a:schemeClr val="tx1"/>
                          </a:solidFill>
                        </a:rPr>
                        <a:t>®</a:t>
                      </a:r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Nutricomp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  <a:latin typeface="+mn-lt"/>
                        </a:rPr>
                        <a:t>B. Braun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18"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11-17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My </a:t>
                      </a:r>
                      <a:r>
                        <a:rPr lang="en-US" sz="1200" b="0" baseline="30000" noProof="1">
                          <a:solidFill>
                            <a:schemeClr val="tx1"/>
                          </a:solidFill>
                        </a:rPr>
                        <a:t>®</a:t>
                      </a:r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Nutricomp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  <a:latin typeface="+mn-lt"/>
                        </a:rPr>
                        <a:t>B. Braun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452"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20,21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My </a:t>
                      </a:r>
                      <a:r>
                        <a:rPr lang="en-US" sz="1200" b="0" baseline="30000" noProof="1">
                          <a:solidFill>
                            <a:schemeClr val="tx1"/>
                          </a:solidFill>
                        </a:rPr>
                        <a:t>®</a:t>
                      </a:r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Nutricomp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>
                          <a:solidFill>
                            <a:schemeClr val="tx1"/>
                          </a:solidFill>
                          <a:latin typeface="+mn-lt"/>
                        </a:rPr>
                        <a:t>B. Braun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083"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Nutricomp</a:t>
                      </a:r>
                      <a:r>
                        <a:rPr lang="en-US" sz="1200" b="0" baseline="30000" noProof="1">
                          <a:solidFill>
                            <a:schemeClr val="tx1"/>
                          </a:solidFill>
                        </a:rPr>
                        <a:t>®</a:t>
                      </a:r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 Drink Plus Fibre Neutral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  <a:latin typeface="+mn-lt"/>
                        </a:rPr>
                        <a:t>B. Braun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083"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Nutricomp</a:t>
                      </a:r>
                      <a:r>
                        <a:rPr lang="en-US" sz="1200" b="0" baseline="30000" noProof="1">
                          <a:solidFill>
                            <a:schemeClr val="tx1"/>
                          </a:solidFill>
                        </a:rPr>
                        <a:t>®</a:t>
                      </a:r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 Drink Plus Fibre Neutral, Kassenrezept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  <a:latin typeface="+mn-lt"/>
                        </a:rPr>
                        <a:t>B. Braun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9083"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My </a:t>
                      </a:r>
                      <a:r>
                        <a:rPr lang="en-US" sz="1200" b="0" baseline="30000" noProof="1">
                          <a:solidFill>
                            <a:schemeClr val="tx1"/>
                          </a:solidFill>
                        </a:rPr>
                        <a:t>®</a:t>
                      </a:r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Nutricomp, grünes Rezept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  <a:latin typeface="+mn-lt"/>
                        </a:rPr>
                        <a:t>B. Braun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9083"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26 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My </a:t>
                      </a:r>
                      <a:r>
                        <a:rPr lang="en-US" sz="1200" b="0" baseline="30000" noProof="1">
                          <a:solidFill>
                            <a:schemeClr val="tx1"/>
                          </a:solidFill>
                        </a:rPr>
                        <a:t>®</a:t>
                      </a:r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Nutricomp, Privatrezept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  <a:latin typeface="+mn-lt"/>
                        </a:rPr>
                        <a:t>B. Braun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9083"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My </a:t>
                      </a:r>
                      <a:r>
                        <a:rPr lang="en-US" sz="1200" b="0" baseline="30000" noProof="1">
                          <a:solidFill>
                            <a:schemeClr val="tx1"/>
                          </a:solidFill>
                        </a:rPr>
                        <a:t>®</a:t>
                      </a:r>
                      <a:r>
                        <a:rPr lang="en-US" sz="1200" b="0" noProof="1">
                          <a:solidFill>
                            <a:schemeClr val="tx1"/>
                          </a:solidFill>
                        </a:rPr>
                        <a:t>Nutricomp - Zubereitung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1">
                          <a:solidFill>
                            <a:schemeClr val="tx1"/>
                          </a:solidFill>
                          <a:latin typeface="+mn-lt"/>
                        </a:rPr>
                        <a:t>B. Braun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05929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77896403-31CB-F14A-BD34-24DAED0E3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8" cy="863800"/>
          </a:xfrm>
        </p:spPr>
        <p:txBody>
          <a:bodyPr anchor="b"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Literaturverzeichnis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2" hidden="1">
            <a:extLst>
              <a:ext uri="{FF2B5EF4-FFF2-40B4-BE49-F238E27FC236}">
                <a16:creationId xmlns:a16="http://schemas.microsoft.com/office/drawing/2014/main" id="{23F2AEB2-8CFB-2941-BAF7-3A87DECB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325" y="6380647"/>
            <a:ext cx="2844800" cy="3239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D981D2A-10EE-45CA-B672-13EC15929D94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CFA3E98F-C4F8-C64C-A41B-D5E6801CD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598329"/>
              </p:ext>
            </p:extLst>
          </p:nvPr>
        </p:nvGraphicFramePr>
        <p:xfrm>
          <a:off x="806074" y="1916832"/>
          <a:ext cx="9656074" cy="250562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047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8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176">
                <a:tc>
                  <a:txBody>
                    <a:bodyPr/>
                    <a:lstStyle/>
                    <a:p>
                      <a:pPr algn="r"/>
                      <a:r>
                        <a:rPr lang="en-US" sz="1400" b="0" kern="1200" noProof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Verweis</a:t>
                      </a:r>
                    </a:p>
                  </a:txBody>
                  <a:tcPr marL="81191" marR="81191" marT="40595" marB="40595" anchor="ctr">
                    <a:lnL w="12700" cmpd="sng"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B48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noProof="1">
                          <a:solidFill>
                            <a:schemeClr val="bg1"/>
                          </a:solidFill>
                          <a:latin typeface="+mn-lt"/>
                        </a:rPr>
                        <a:t>Literatur</a:t>
                      </a:r>
                      <a:r>
                        <a:rPr lang="en-US" sz="1400" b="0" baseline="0" noProof="1">
                          <a:solidFill>
                            <a:schemeClr val="bg1"/>
                          </a:solidFill>
                          <a:latin typeface="+mn-lt"/>
                        </a:rPr>
                        <a:t> / Quelle</a:t>
                      </a:r>
                      <a:endParaRPr lang="en-US" sz="1400" b="0" noProof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81191" marR="81191" marT="40595" marB="40595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B4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049">
                <a:tc>
                  <a:txBody>
                    <a:bodyPr/>
                    <a:lstStyle/>
                    <a:p>
                      <a:pPr algn="r"/>
                      <a:r>
                        <a:rPr lang="en-US" sz="1100" b="0" noProof="1">
                          <a:solidFill>
                            <a:srgbClr val="00A97A"/>
                          </a:solidFill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</a:t>
                      </a:r>
                      <a:endParaRPr lang="en-US" sz="1100" b="0" noProof="1">
                        <a:solidFill>
                          <a:srgbClr val="00A97A"/>
                        </a:solidFill>
                      </a:endParaRPr>
                    </a:p>
                  </a:txBody>
                  <a:tcPr marL="81191" marR="81191" marT="40595" marB="40595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Ravasco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P. Aspects of taste and compliance in patients with cancer.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Eur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J Oncol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Nurs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2005; 9 Suppl 2:S84-91.</a:t>
                      </a:r>
                    </a:p>
                  </a:txBody>
                  <a:tcPr marL="81191" marR="81191" marT="40595" marB="4059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431">
                <a:tc>
                  <a:txBody>
                    <a:bodyPr/>
                    <a:lstStyle/>
                    <a:p>
                      <a:pPr algn="r"/>
                      <a:r>
                        <a:rPr lang="en-US" sz="1100" b="0" noProof="1">
                          <a:solidFill>
                            <a:srgbClr val="00A97A"/>
                          </a:solidFill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</a:t>
                      </a:r>
                      <a:endParaRPr lang="en-US" sz="1100" b="0" noProof="1">
                        <a:solidFill>
                          <a:srgbClr val="00A97A"/>
                        </a:solidFill>
                      </a:endParaRPr>
                    </a:p>
                  </a:txBody>
                  <a:tcPr marL="81191" marR="81191" marT="40595" marB="40595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Hubbard GP, Elia M,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Holdoway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A, Stratton RJ. A systematic review of compliance to oral nutritional supplements. Clin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Nutr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2012; 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31(3):293–312.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191" marR="81191" marT="40595" marB="4059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431">
                <a:tc>
                  <a:txBody>
                    <a:bodyPr/>
                    <a:lstStyle/>
                    <a:p>
                      <a:pPr algn="r"/>
                      <a:r>
                        <a:rPr lang="en-US" sz="1100" b="0" noProof="1">
                          <a:solidFill>
                            <a:srgbClr val="00A97A"/>
                          </a:solidFill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</a:t>
                      </a:r>
                      <a:endParaRPr lang="en-US" sz="1100" b="0" noProof="1">
                        <a:solidFill>
                          <a:srgbClr val="00A97A"/>
                        </a:solidFill>
                      </a:endParaRPr>
                    </a:p>
                  </a:txBody>
                  <a:tcPr marL="81191" marR="81191" marT="40595" marB="40595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Galaniha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LT, McClements DJ,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Nolden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A. Opportunities to improve oral nutritional supplements for managing malnutrition in cancer patients: 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A food design approach. Trends in Food Science &amp; Technology 2020; 102:254–60.</a:t>
                      </a:r>
                    </a:p>
                  </a:txBody>
                  <a:tcPr marL="81191" marR="81191" marT="40595" marB="4059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431">
                <a:tc>
                  <a:txBody>
                    <a:bodyPr/>
                    <a:lstStyle/>
                    <a:p>
                      <a:pPr algn="r"/>
                      <a:r>
                        <a:rPr lang="en-US" sz="1100" b="0" noProof="1">
                          <a:solidFill>
                            <a:srgbClr val="00A97A"/>
                          </a:solidFill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</a:t>
                      </a:r>
                      <a:endParaRPr lang="en-US" sz="1100" b="0" noProof="1">
                        <a:solidFill>
                          <a:srgbClr val="00A97A"/>
                        </a:solidFill>
                      </a:endParaRPr>
                    </a:p>
                  </a:txBody>
                  <a:tcPr marL="81191" marR="81191" marT="40595" marB="40595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Bernhardson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B-M,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Tishelman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C,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Rutqvist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LE. Self-reported taste and smell changes during cancer chemotherapy. Support Care Cancer 2008; 16(3):275–83.</a:t>
                      </a:r>
                    </a:p>
                  </a:txBody>
                  <a:tcPr marL="81191" marR="81191" marT="40595" marB="4059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431">
                <a:tc>
                  <a:txBody>
                    <a:bodyPr/>
                    <a:lstStyle/>
                    <a:p>
                      <a:pPr algn="r"/>
                      <a:r>
                        <a:rPr lang="en-US" sz="1100" b="0" noProof="1">
                          <a:solidFill>
                            <a:srgbClr val="00A97A"/>
                          </a:solidFill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</a:t>
                      </a:r>
                      <a:endParaRPr lang="en-US" sz="1100" b="0" noProof="1">
                        <a:solidFill>
                          <a:srgbClr val="00A97A"/>
                        </a:solidFill>
                      </a:endParaRPr>
                    </a:p>
                  </a:txBody>
                  <a:tcPr marL="81191" marR="81191" marT="40595" marB="40595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Zabernigg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A,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Gamper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E-M,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Giesinger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JM,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Rumpold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G, Kemmler G,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Gattringer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K et al. Taste alterations in cancer patients receiving chemotherapy: a neglected side effect? Oncologist 2010; 15(8):913–20.</a:t>
                      </a:r>
                    </a:p>
                  </a:txBody>
                  <a:tcPr marL="81191" marR="81191" marT="40595" marB="4059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643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solidFill>
                  <a:schemeClr val="tx1"/>
                </a:solidFill>
                <a:ea typeface="Calibri" panose="020F0502020204030204"/>
                <a:cs typeface="Times New Roman" panose="02020603050405020304" pitchFamily="18" charset="0"/>
              </a:rPr>
              <a:t>Wichtiger Hinweis</a:t>
            </a:r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sz="1800" dirty="0">
                <a:solidFill>
                  <a:schemeClr val="tx1"/>
                </a:solidFill>
                <a:latin typeface="Arial"/>
                <a:ea typeface="Calibri" panose="020F0502020204030204"/>
                <a:cs typeface="Times New Roman"/>
              </a:rPr>
              <a:t>Die in diesen Schulungsunterlagen enthaltenen Angaben wurden sorgfältig geprüft. Dennoch kann </a:t>
            </a:r>
            <a:br>
              <a:rPr lang="de-DE" sz="1800" dirty="0">
                <a:solidFill>
                  <a:schemeClr val="tx1"/>
                </a:solidFill>
                <a:ea typeface="Calibri" panose="020F0502020204030204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chemeClr val="tx1"/>
                </a:solidFill>
                <a:latin typeface="Arial"/>
                <a:ea typeface="Calibri" panose="020F0502020204030204"/>
                <a:cs typeface="Times New Roman"/>
              </a:rPr>
              <a:t>die B. Braun Deutschland GmbH &amp; Co. KG keine Gewährleistung oder Garantie im Hinblick auf die Richtigkeit und Vollständigkeit der zur Verfügung gestellten oder in Bezug genommenen Informationen geben. </a:t>
            </a:r>
            <a:endParaRPr lang="de-DE" dirty="0">
              <a:solidFill>
                <a:schemeClr val="tx1"/>
              </a:solidFill>
            </a:endParaRPr>
          </a:p>
          <a:p>
            <a:pPr>
              <a:lnSpc>
                <a:spcPct val="113999"/>
              </a:lnSpc>
            </a:pPr>
            <a:endParaRPr lang="de-DE" sz="1800" dirty="0">
              <a:solidFill>
                <a:schemeClr val="tx1"/>
              </a:solidFill>
              <a:ea typeface="Calibri" panose="020F0502020204030204"/>
              <a:cs typeface="Times New Roman" panose="02020603050405020304" pitchFamily="18" charset="0"/>
            </a:endParaRPr>
          </a:p>
          <a:p>
            <a:r>
              <a:rPr lang="de-DE" sz="1800" dirty="0">
                <a:solidFill>
                  <a:schemeClr val="tx1"/>
                </a:solidFill>
                <a:ea typeface="Calibri" panose="020F0502020204030204"/>
                <a:cs typeface="Times New Roman" panose="02020603050405020304" pitchFamily="18" charset="0"/>
              </a:rPr>
              <a:t>Vor der Verwendung des Medizinproduktes / Arzneimittels sind in jedem Fall die Angaben in der jeweils gültigen Gebrauchsinformation oder Fachinformation zu beachten.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7662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53826" y="142540"/>
            <a:ext cx="2845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Ansprechpartner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solidFill>
                  <a:schemeClr val="tx1"/>
                </a:solidFill>
              </a:rPr>
              <a:t>Ansprechpartner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half" idx="1"/>
          </p:nvPr>
        </p:nvSpPr>
        <p:spPr>
          <a:xfrm>
            <a:off x="2229837" y="2262999"/>
            <a:ext cx="9001752" cy="155260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de-DE" sz="1800" b="1" dirty="0">
                <a:solidFill>
                  <a:schemeClr val="tx1"/>
                </a:solidFill>
                <a:latin typeface="Arial"/>
                <a:cs typeface="Arial"/>
              </a:rPr>
              <a:t>Nicole Mackenroth</a:t>
            </a:r>
          </a:p>
          <a:p>
            <a:r>
              <a:rPr lang="de-DE" sz="1800" dirty="0">
                <a:solidFill>
                  <a:schemeClr val="tx1"/>
                </a:solidFill>
                <a:latin typeface="Arial"/>
                <a:cs typeface="Arial"/>
              </a:rPr>
              <a:t>Marketing Managerin Enterale Ernährung</a:t>
            </a:r>
            <a:endParaRPr lang="de-DE" dirty="0">
              <a:solidFill>
                <a:schemeClr val="tx1"/>
              </a:solidFill>
            </a:endParaRPr>
          </a:p>
          <a:p>
            <a:endParaRPr lang="de-DE" sz="1800" b="1" dirty="0">
              <a:solidFill>
                <a:schemeClr val="tx1"/>
              </a:solidFill>
            </a:endParaRPr>
          </a:p>
          <a:p>
            <a:r>
              <a:rPr lang="nb-NO" sz="1800" dirty="0">
                <a:solidFill>
                  <a:schemeClr val="tx1"/>
                </a:solidFill>
                <a:latin typeface="Arial"/>
                <a:cs typeface="Arial"/>
              </a:rPr>
              <a:t>Telefon: +49 5661 9147-7572</a:t>
            </a:r>
          </a:p>
          <a:p>
            <a:r>
              <a:rPr lang="de-DE" sz="1800" dirty="0">
                <a:solidFill>
                  <a:schemeClr val="tx1"/>
                </a:solidFill>
                <a:latin typeface="Arial"/>
                <a:cs typeface="Arial"/>
              </a:rPr>
              <a:t>E-Mail:</a:t>
            </a:r>
            <a:r>
              <a:rPr lang="de-DE" sz="1800" dirty="0">
                <a:latin typeface="Arial"/>
                <a:cs typeface="Arial"/>
              </a:rPr>
              <a:t> </a:t>
            </a:r>
            <a:r>
              <a:rPr lang="de-DE" sz="1800" u="sng" dirty="0">
                <a:solidFill>
                  <a:srgbClr val="00A97A"/>
                </a:solidFill>
                <a:latin typeface="Arial"/>
                <a:cs typeface="Arial"/>
              </a:rPr>
              <a:t>nicole.mackenroth@bbraun.com</a:t>
            </a:r>
            <a:endParaRPr lang="en-US" sz="1800" u="sng" dirty="0">
              <a:solidFill>
                <a:srgbClr val="00A97A"/>
              </a:solidFill>
              <a:latin typeface="Arial"/>
              <a:cs typeface="Arial"/>
            </a:endParaRPr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15380" y="1990400"/>
            <a:ext cx="1459995" cy="1459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901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3"/>
          <p:cNvSpPr txBox="1">
            <a:spLocks/>
          </p:cNvSpPr>
          <p:nvPr/>
        </p:nvSpPr>
        <p:spPr bwMode="gray">
          <a:xfrm>
            <a:off x="917061" y="2184877"/>
            <a:ext cx="3351576" cy="500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7" rtl="0" eaLnBrk="1" latinLnBrk="0" hangingPunct="1">
              <a:spcBef>
                <a:spcPts val="526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7806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5612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3418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platzhalter 3"/>
          <p:cNvSpPr txBox="1">
            <a:spLocks/>
          </p:cNvSpPr>
          <p:nvPr/>
        </p:nvSpPr>
        <p:spPr bwMode="gray">
          <a:xfrm>
            <a:off x="867696" y="4013342"/>
            <a:ext cx="3717330" cy="500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7" rtl="0" eaLnBrk="1" latinLnBrk="0" hangingPunct="1">
              <a:spcBef>
                <a:spcPts val="526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7806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5612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3418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Ihre</a:t>
            </a:r>
            <a:r>
              <a:rPr kumimoji="0" lang="en-US" sz="1800" i="0" u="none" strike="noStrike" kern="1200" spc="0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A97A"/>
                </a:solidFill>
                <a:latin typeface="Arial"/>
                <a:cs typeface="Arial" panose="020B0604020202020204" pitchFamily="34" charset="0"/>
              </a:rPr>
              <a:t>R</a:t>
            </a: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echte</a:t>
            </a:r>
            <a:endParaRPr kumimoji="0" lang="en-US" sz="1800" i="0" u="none" strike="noStrike" kern="1200" spc="0" normalizeH="0" baseline="0" noProof="0" dirty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52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Sie können die Einwilligung zur Speicherung Ihrer Daten zu Werbe-zwecken jederzeit widerrufen und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haben als Betroffener ein Recht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auf Auskunft, welche Daten wir von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Ihnen erhoben haben.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7" name="Gruppieren 36"/>
          <p:cNvGrpSpPr/>
          <p:nvPr/>
        </p:nvGrpSpPr>
        <p:grpSpPr>
          <a:xfrm>
            <a:off x="6665402" y="2288918"/>
            <a:ext cx="4867973" cy="935666"/>
            <a:chOff x="6927787" y="1539390"/>
            <a:chExt cx="4869100" cy="935883"/>
          </a:xfrm>
        </p:grpSpPr>
        <p:sp>
          <p:nvSpPr>
            <p:cNvPr id="38" name="Ellipse 6"/>
            <p:cNvSpPr>
              <a:spLocks noChangeAspect="1"/>
            </p:cNvSpPr>
            <p:nvPr/>
          </p:nvSpPr>
          <p:spPr bwMode="gray">
            <a:xfrm>
              <a:off x="6927787" y="1539390"/>
              <a:ext cx="935887" cy="935883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83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Textplatzhalter 3"/>
            <p:cNvSpPr txBox="1">
              <a:spLocks/>
            </p:cNvSpPr>
            <p:nvPr/>
          </p:nvSpPr>
          <p:spPr bwMode="gray">
            <a:xfrm>
              <a:off x="8233893" y="1757168"/>
              <a:ext cx="3562994" cy="500327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47" rtl="0" eaLnBrk="1" latinLnBrk="0" hangingPunct="1">
                <a:spcBef>
                  <a:spcPts val="526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7806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15612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73418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31224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31224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31224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31224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31224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4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i="0" u="none" strike="noStrike" kern="1200" spc="0" normalizeH="0" baseline="0" noProof="0" dirty="0" err="1">
                  <a:ln>
                    <a:noFill/>
                  </a:ln>
                  <a:solidFill>
                    <a:srgbClr val="00A97A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Zweck</a:t>
              </a:r>
              <a:r>
                <a:rPr kumimoji="0" lang="en-US" sz="1800" i="0" u="none" strike="noStrike" kern="1200" spc="0" normalizeH="0" baseline="0" noProof="0" dirty="0">
                  <a:ln>
                    <a:noFill/>
                  </a:ln>
                  <a:solidFill>
                    <a:srgbClr val="00A97A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der </a:t>
              </a:r>
              <a:r>
                <a:rPr lang="en-US" sz="1800" dirty="0">
                  <a:solidFill>
                    <a:srgbClr val="00A97A"/>
                  </a:solidFill>
                  <a:latin typeface="Arial"/>
                  <a:cs typeface="Arial" panose="020B0604020202020204" pitchFamily="34" charset="0"/>
                </a:rPr>
                <a:t>V</a:t>
              </a:r>
              <a:r>
                <a:rPr kumimoji="0" lang="en-US" sz="1800" i="0" u="none" strike="noStrike" kern="1200" spc="0" normalizeH="0" baseline="0" noProof="0" dirty="0" err="1">
                  <a:ln>
                    <a:noFill/>
                  </a:ln>
                  <a:solidFill>
                    <a:srgbClr val="00A97A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erarbeitung</a:t>
              </a:r>
              <a:endParaRPr kumimoji="0" lang="en-US" sz="1800" i="0" u="none" strike="noStrike" kern="1200" spc="0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47" rtl="0" eaLnBrk="1" fontAlgn="auto" latinLnBrk="0" hangingPunct="1">
                <a:lnSpc>
                  <a:spcPct val="100000"/>
                </a:lnSpc>
                <a:spcBef>
                  <a:spcPts val="526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Ihre Daten werden ausschließlich zur Dokumentation des Schulungsnachweises und der Zertifikatserstellung genutzt. </a:t>
              </a:r>
              <a:b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</a:b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Eine Weitergabe Ihrer Daten </a:t>
              </a:r>
              <a:b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</a:b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an Dritte erfolgt nicht. </a:t>
              </a:r>
            </a:p>
          </p:txBody>
        </p:sp>
      </p:grpSp>
      <p:sp>
        <p:nvSpPr>
          <p:cNvPr id="40" name="Textplatzhalter 3"/>
          <p:cNvSpPr txBox="1">
            <a:spLocks/>
          </p:cNvSpPr>
          <p:nvPr/>
        </p:nvSpPr>
        <p:spPr bwMode="gray">
          <a:xfrm>
            <a:off x="7971206" y="3922775"/>
            <a:ext cx="3822430" cy="500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7" rtl="0" eaLnBrk="1" latinLnBrk="0" hangingPunct="1">
              <a:spcBef>
                <a:spcPts val="526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7806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5612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3418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Ihr</a:t>
            </a:r>
            <a:r>
              <a:rPr kumimoji="0" lang="en-US" sz="1800" i="0" u="none" strike="noStrike" kern="1200" spc="0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A97A"/>
                </a:solidFill>
                <a:latin typeface="Arial"/>
                <a:cs typeface="Arial" panose="020B0604020202020204" pitchFamily="34" charset="0"/>
              </a:rPr>
              <a:t>A</a:t>
            </a: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nsprechpartner</a:t>
            </a:r>
            <a:endParaRPr kumimoji="0" lang="en-US" sz="1800" i="0" u="none" strike="noStrike" kern="1200" spc="0" normalizeH="0" baseline="0" noProof="0" dirty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52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Wenden Sie sich bitte unter der Angabe Ihrer Adresse per E-Mail an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datenschutz-mv@bbraun.com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Weitere Informationen zum Datenschutz finden Sie auf unserer Webseite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www.bbraun.de/dsgvo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1" name="Gruppieren 40"/>
          <p:cNvGrpSpPr/>
          <p:nvPr/>
        </p:nvGrpSpPr>
        <p:grpSpPr>
          <a:xfrm>
            <a:off x="5679067" y="2830817"/>
            <a:ext cx="180710" cy="330333"/>
            <a:chOff x="7639482" y="1832465"/>
            <a:chExt cx="229808" cy="420082"/>
          </a:xfrm>
        </p:grpSpPr>
        <p:sp>
          <p:nvSpPr>
            <p:cNvPr id="42" name="Freeform 59"/>
            <p:cNvSpPr>
              <a:spLocks/>
            </p:cNvSpPr>
            <p:nvPr/>
          </p:nvSpPr>
          <p:spPr bwMode="gray">
            <a:xfrm>
              <a:off x="7639482" y="1832465"/>
              <a:ext cx="136769" cy="420082"/>
            </a:xfrm>
            <a:prstGeom prst="chevron">
              <a:avLst>
                <a:gd name="adj" fmla="val 84727"/>
              </a:avLst>
            </a:prstGeom>
            <a:solidFill>
              <a:srgbClr val="00B482"/>
            </a:solidFill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Freeform 59"/>
            <p:cNvSpPr>
              <a:spLocks/>
            </p:cNvSpPr>
            <p:nvPr/>
          </p:nvSpPr>
          <p:spPr bwMode="gray">
            <a:xfrm>
              <a:off x="7732521" y="1832465"/>
              <a:ext cx="136769" cy="420082"/>
            </a:xfrm>
            <a:prstGeom prst="chevron">
              <a:avLst>
                <a:gd name="adj" fmla="val 84727"/>
              </a:avLst>
            </a:prstGeom>
            <a:solidFill>
              <a:srgbClr val="00B482"/>
            </a:solidFill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uppieren 49"/>
          <p:cNvGrpSpPr/>
          <p:nvPr/>
        </p:nvGrpSpPr>
        <p:grpSpPr>
          <a:xfrm flipH="1">
            <a:off x="6369335" y="2606453"/>
            <a:ext cx="180710" cy="330333"/>
            <a:chOff x="7639482" y="1832465"/>
            <a:chExt cx="229808" cy="420082"/>
          </a:xfrm>
          <a:solidFill>
            <a:srgbClr val="00A97A"/>
          </a:solidFill>
        </p:grpSpPr>
        <p:sp>
          <p:nvSpPr>
            <p:cNvPr id="51" name="Freeform 59"/>
            <p:cNvSpPr>
              <a:spLocks/>
            </p:cNvSpPr>
            <p:nvPr/>
          </p:nvSpPr>
          <p:spPr bwMode="gray">
            <a:xfrm>
              <a:off x="7639482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Freeform 59"/>
            <p:cNvSpPr>
              <a:spLocks/>
            </p:cNvSpPr>
            <p:nvPr/>
          </p:nvSpPr>
          <p:spPr bwMode="gray">
            <a:xfrm>
              <a:off x="7732521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3" name="Muenchen PKT"/>
          <p:cNvSpPr/>
          <p:nvPr/>
        </p:nvSpPr>
        <p:spPr bwMode="gray">
          <a:xfrm>
            <a:off x="6178345" y="1766858"/>
            <a:ext cx="107975" cy="107975"/>
          </a:xfrm>
          <a:prstGeom prst="diamond">
            <a:avLst/>
          </a:prstGeom>
          <a:solidFill>
            <a:srgbClr val="FFFFFF"/>
          </a:solidFill>
          <a:ln w="3175" cap="flat" cmpd="sng" algn="ctr">
            <a:solidFill>
              <a:srgbClr val="FFFFFF"/>
            </a:solidFill>
            <a:prstDash val="solid"/>
          </a:ln>
          <a:effectLst/>
        </p:spPr>
        <p:txBody>
          <a:bodyPr lIns="91401" tIns="45707" rIns="91401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solidFill>
                  <a:schemeClr val="tx1"/>
                </a:solidFill>
              </a:rPr>
              <a:t>Datenschutz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ist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uns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wichtig</a:t>
            </a:r>
            <a:r>
              <a:rPr lang="en-US" sz="2800" dirty="0">
                <a:solidFill>
                  <a:schemeClr val="tx1"/>
                </a:solidFill>
              </a:rPr>
              <a:t>!</a:t>
            </a:r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767408" y="2061939"/>
            <a:ext cx="40118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Vertrauen</a:t>
            </a:r>
            <a:endParaRPr kumimoji="0" lang="en-US" sz="1800" i="0" u="none" strike="noStrike" kern="1200" spc="0" normalizeH="0" baseline="0" noProof="0" dirty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Wir setzen auf eine vertrauensvolle Kooperation mit Ihnen und achten besonders auf einen verantwortungs-bewussten Umgang mit Ihren personenbezogenen Daten.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3FE60CC-E334-4DB2-805D-C280D411234C}"/>
              </a:ext>
            </a:extLst>
          </p:cNvPr>
          <p:cNvGrpSpPr/>
          <p:nvPr/>
        </p:nvGrpSpPr>
        <p:grpSpPr>
          <a:xfrm flipH="1">
            <a:off x="6399391" y="4466819"/>
            <a:ext cx="180710" cy="330333"/>
            <a:chOff x="7639482" y="1832465"/>
            <a:chExt cx="229808" cy="420082"/>
          </a:xfrm>
          <a:solidFill>
            <a:srgbClr val="00A97A"/>
          </a:solidFill>
        </p:grpSpPr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79B55725-FCB9-4098-9B86-CC27A6B85FBC}"/>
                </a:ext>
              </a:extLst>
            </p:cNvPr>
            <p:cNvSpPr>
              <a:spLocks/>
            </p:cNvSpPr>
            <p:nvPr/>
          </p:nvSpPr>
          <p:spPr bwMode="gray">
            <a:xfrm>
              <a:off x="7639482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Freeform 59">
              <a:extLst>
                <a:ext uri="{FF2B5EF4-FFF2-40B4-BE49-F238E27FC236}">
                  <a16:creationId xmlns:a16="http://schemas.microsoft.com/office/drawing/2014/main" id="{9E971C1C-D0F2-4479-A75E-B43F8BBCE9F6}"/>
                </a:ext>
              </a:extLst>
            </p:cNvPr>
            <p:cNvSpPr>
              <a:spLocks/>
            </p:cNvSpPr>
            <p:nvPr/>
          </p:nvSpPr>
          <p:spPr bwMode="gray">
            <a:xfrm>
              <a:off x="7732521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133F4AE2-E99C-4611-80DF-835E580579BE}"/>
              </a:ext>
            </a:extLst>
          </p:cNvPr>
          <p:cNvGrpSpPr/>
          <p:nvPr/>
        </p:nvGrpSpPr>
        <p:grpSpPr>
          <a:xfrm>
            <a:off x="5679067" y="4862863"/>
            <a:ext cx="166837" cy="330333"/>
            <a:chOff x="7639482" y="1832465"/>
            <a:chExt cx="229808" cy="420082"/>
          </a:xfrm>
          <a:solidFill>
            <a:srgbClr val="00A97A"/>
          </a:solidFill>
        </p:grpSpPr>
        <p:sp>
          <p:nvSpPr>
            <p:cNvPr id="55" name="Freeform 59">
              <a:extLst>
                <a:ext uri="{FF2B5EF4-FFF2-40B4-BE49-F238E27FC236}">
                  <a16:creationId xmlns:a16="http://schemas.microsoft.com/office/drawing/2014/main" id="{F2B44A50-D4A7-4427-B7C0-0389AC0108B3}"/>
                </a:ext>
              </a:extLst>
            </p:cNvPr>
            <p:cNvSpPr>
              <a:spLocks/>
            </p:cNvSpPr>
            <p:nvPr/>
          </p:nvSpPr>
          <p:spPr bwMode="gray">
            <a:xfrm>
              <a:off x="7639482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Freeform 59">
              <a:extLst>
                <a:ext uri="{FF2B5EF4-FFF2-40B4-BE49-F238E27FC236}">
                  <a16:creationId xmlns:a16="http://schemas.microsoft.com/office/drawing/2014/main" id="{B4DE8E10-D4CF-4B3F-AAAB-8FD449EA2C15}"/>
                </a:ext>
              </a:extLst>
            </p:cNvPr>
            <p:cNvSpPr>
              <a:spLocks/>
            </p:cNvSpPr>
            <p:nvPr/>
          </p:nvSpPr>
          <p:spPr bwMode="gray">
            <a:xfrm>
              <a:off x="7732521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7" name="Grafik 56">
            <a:extLst>
              <a:ext uri="{FF2B5EF4-FFF2-40B4-BE49-F238E27FC236}">
                <a16:creationId xmlns:a16="http://schemas.microsoft.com/office/drawing/2014/main" id="{CE6D6745-B202-41FB-9A0D-8000C1B78B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03812" y="2319577"/>
            <a:ext cx="1342800" cy="13428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0FEF1EF-B0C9-F8F2-A237-08B6C7FB4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17589" y="3933056"/>
            <a:ext cx="1346200" cy="13462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FDBD54F-AF64-E7E1-9E3C-8E5DEF7CAC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12812" y="4305145"/>
            <a:ext cx="1342800" cy="1342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B4F4E71-21EC-8FD1-53BC-06A295289E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95098" y="2011988"/>
            <a:ext cx="1346200" cy="1346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999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765003-A508-D623-28D8-C43F62B39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Vernetztes</a:t>
            </a:r>
            <a:r>
              <a:rPr lang="en-US" dirty="0">
                <a:solidFill>
                  <a:schemeClr val="tx1"/>
                </a:solidFill>
              </a:rPr>
              <a:t> Wissen</a:t>
            </a:r>
          </a:p>
        </p:txBody>
      </p:sp>
      <p:sp>
        <p:nvSpPr>
          <p:cNvPr id="4" name="Rechteck 3">
            <a:hlinkClick r:id="rId2" action="ppaction://hlinksldjump"/>
            <a:extLst>
              <a:ext uri="{FF2B5EF4-FFF2-40B4-BE49-F238E27FC236}">
                <a16:creationId xmlns:a16="http://schemas.microsoft.com/office/drawing/2014/main" id="{D9AAEAE8-EB09-DB64-4AB4-D78525C08F80}"/>
              </a:ext>
            </a:extLst>
          </p:cNvPr>
          <p:cNvSpPr/>
          <p:nvPr/>
        </p:nvSpPr>
        <p:spPr>
          <a:xfrm>
            <a:off x="537876" y="104043"/>
            <a:ext cx="6098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en-US" sz="1400" dirty="0" err="1">
                <a:solidFill>
                  <a:srgbClr val="64645F"/>
                </a:solidFill>
              </a:rPr>
              <a:t>Produktkonzept</a:t>
            </a:r>
            <a:r>
              <a:rPr lang="en-US" sz="1400" dirty="0">
                <a:solidFill>
                  <a:srgbClr val="64645F"/>
                </a:solidFill>
              </a:rPr>
              <a:t> &amp; </a:t>
            </a:r>
            <a:r>
              <a:rPr lang="en-US" sz="1400" dirty="0" err="1">
                <a:solidFill>
                  <a:srgbClr val="64645F"/>
                </a:solidFill>
              </a:rPr>
              <a:t>Produktidee</a:t>
            </a:r>
            <a:endParaRPr lang="en-US" sz="1400" dirty="0">
              <a:solidFill>
                <a:srgbClr val="64645F"/>
              </a:solidFill>
            </a:endParaRPr>
          </a:p>
        </p:txBody>
      </p:sp>
      <p:cxnSp>
        <p:nvCxnSpPr>
          <p:cNvPr id="10" name="Gerade Verbindung 42">
            <a:extLst>
              <a:ext uri="{FF2B5EF4-FFF2-40B4-BE49-F238E27FC236}">
                <a16:creationId xmlns:a16="http://schemas.microsoft.com/office/drawing/2014/main" id="{EA4267A5-9DB5-FAE6-6AF6-56B0C4AD83CE}"/>
              </a:ext>
            </a:extLst>
          </p:cNvPr>
          <p:cNvCxnSpPr>
            <a:cxnSpLocks/>
          </p:cNvCxnSpPr>
          <p:nvPr/>
        </p:nvCxnSpPr>
        <p:spPr>
          <a:xfrm>
            <a:off x="4691844" y="1779771"/>
            <a:ext cx="0" cy="4609125"/>
          </a:xfrm>
          <a:prstGeom prst="line">
            <a:avLst/>
          </a:prstGeom>
          <a:ln>
            <a:solidFill>
              <a:srgbClr val="9C9A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6185761-1708-46F9-9BE4-8623FA296B8D}"/>
              </a:ext>
            </a:extLst>
          </p:cNvPr>
          <p:cNvGrpSpPr/>
          <p:nvPr/>
        </p:nvGrpSpPr>
        <p:grpSpPr>
          <a:xfrm>
            <a:off x="806074" y="2322111"/>
            <a:ext cx="3495033" cy="3480512"/>
            <a:chOff x="4583832" y="2475547"/>
            <a:chExt cx="3495033" cy="3480512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7D1460B5-3FCC-FA24-9B4F-0CA87363E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2044" y="2475547"/>
              <a:ext cx="1586821" cy="1586821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CB74C88-554C-C1CB-C194-F0E473708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3832" y="2483358"/>
              <a:ext cx="1586821" cy="1586821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DA8D9089-30D9-4F9D-458B-C311B141C2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5840" y="4237770"/>
              <a:ext cx="3406625" cy="1718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21917" tIns="60959" rIns="0" bIns="60959">
              <a:spAutoFit/>
            </a:bodyPr>
            <a:lstStyle/>
            <a:p>
              <a:pPr>
                <a:lnSpc>
                  <a:spcPts val="2120"/>
                </a:lnSpc>
              </a:pPr>
              <a:r>
                <a:rPr lang="en-US" sz="1600" dirty="0">
                  <a:cs typeface="Arial" panose="020B0604020202020204" pitchFamily="34" charset="0"/>
                </a:rPr>
                <a:t>Prof. Dr. Marc E. </a:t>
              </a:r>
              <a:r>
                <a:rPr lang="en-US" sz="1600" dirty="0" err="1">
                  <a:cs typeface="Arial" panose="020B0604020202020204" pitchFamily="34" charset="0"/>
                </a:rPr>
                <a:t>Martignoni</a:t>
              </a:r>
              <a:r>
                <a:rPr lang="en-US" sz="1600" dirty="0">
                  <a:cs typeface="Arial" panose="020B0604020202020204" pitchFamily="34" charset="0"/>
                </a:rPr>
                <a:t>, </a:t>
              </a:r>
              <a:br>
                <a:rPr lang="en-US" sz="1600" dirty="0">
                  <a:cs typeface="Arial" panose="020B0604020202020204" pitchFamily="34" charset="0"/>
                </a:rPr>
              </a:br>
              <a:r>
                <a:rPr lang="en-US" sz="1600" dirty="0" err="1">
                  <a:cs typeface="Arial" panose="020B0604020202020204" pitchFamily="34" charset="0"/>
                </a:rPr>
                <a:t>Klinikum</a:t>
              </a:r>
              <a:r>
                <a:rPr lang="en-US" sz="1600" dirty="0"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cs typeface="Arial" panose="020B0604020202020204" pitchFamily="34" charset="0"/>
                </a:rPr>
                <a:t>rechts</a:t>
              </a:r>
              <a:r>
                <a:rPr lang="en-US" sz="1600" dirty="0">
                  <a:cs typeface="Arial" panose="020B0604020202020204" pitchFamily="34" charset="0"/>
                </a:rPr>
                <a:t> der </a:t>
              </a:r>
              <a:r>
                <a:rPr lang="en-US" sz="1600" dirty="0" err="1">
                  <a:cs typeface="Arial" panose="020B0604020202020204" pitchFamily="34" charset="0"/>
                </a:rPr>
                <a:t>Isar</a:t>
              </a:r>
              <a:r>
                <a:rPr lang="en-US" sz="1600" dirty="0">
                  <a:cs typeface="Arial" panose="020B0604020202020204" pitchFamily="34" charset="0"/>
                </a:rPr>
                <a:t>, München </a:t>
              </a:r>
              <a:br>
                <a:rPr lang="en-US" sz="1600" dirty="0">
                  <a:cs typeface="Arial" panose="020B0604020202020204" pitchFamily="34" charset="0"/>
                </a:rPr>
              </a:br>
              <a:r>
                <a:rPr lang="en-US" sz="1600" dirty="0">
                  <a:cs typeface="Arial" panose="020B0604020202020204" pitchFamily="34" charset="0"/>
                </a:rPr>
                <a:t>und PD Dr. med. Michael Adolph, </a:t>
              </a:r>
              <a:r>
                <a:rPr lang="en-US" sz="1600" dirty="0" err="1">
                  <a:cs typeface="Arial" panose="020B0604020202020204" pitchFamily="34" charset="0"/>
                </a:rPr>
                <a:t>Ernährungsmediziner</a:t>
              </a:r>
              <a:r>
                <a:rPr lang="en-US" sz="1600" dirty="0">
                  <a:cs typeface="Arial" panose="020B0604020202020204" pitchFamily="34" charset="0"/>
                </a:rPr>
                <a:t> am </a:t>
              </a:r>
              <a:br>
                <a:rPr lang="en-US" sz="1600" dirty="0">
                  <a:cs typeface="Arial" panose="020B0604020202020204" pitchFamily="34" charset="0"/>
                </a:rPr>
              </a:br>
              <a:r>
                <a:rPr lang="en-US" sz="1600" dirty="0" err="1">
                  <a:cs typeface="Arial" panose="020B0604020202020204" pitchFamily="34" charset="0"/>
                </a:rPr>
                <a:t>Uniklinikum</a:t>
              </a:r>
              <a:r>
                <a:rPr lang="en-US" sz="1600" dirty="0">
                  <a:cs typeface="Arial" panose="020B0604020202020204" pitchFamily="34" charset="0"/>
                </a:rPr>
                <a:t> Tübingen </a:t>
              </a:r>
              <a:r>
                <a:rPr lang="en-US" sz="1600" dirty="0" err="1">
                  <a:cs typeface="Arial" panose="020B0604020202020204" pitchFamily="34" charset="0"/>
                </a:rPr>
                <a:t>bringen</a:t>
              </a:r>
              <a:r>
                <a:rPr lang="en-US" sz="1600" dirty="0">
                  <a:cs typeface="Arial" panose="020B0604020202020204" pitchFamily="34" charset="0"/>
                </a:rPr>
                <a:t> </a:t>
              </a:r>
              <a:br>
                <a:rPr lang="en-US" sz="1600" dirty="0">
                  <a:cs typeface="Arial" panose="020B0604020202020204" pitchFamily="34" charset="0"/>
                </a:rPr>
              </a:br>
              <a:r>
                <a:rPr lang="en-US" sz="1600" dirty="0" err="1">
                  <a:cs typeface="Arial" panose="020B0604020202020204" pitchFamily="34" charset="0"/>
                </a:rPr>
                <a:t>ihre</a:t>
              </a:r>
              <a:r>
                <a:rPr lang="en-US" sz="1600" dirty="0"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cs typeface="Arial" panose="020B0604020202020204" pitchFamily="34" charset="0"/>
                </a:rPr>
                <a:t>Erfahrung</a:t>
              </a:r>
              <a:r>
                <a:rPr lang="en-US" sz="1600" dirty="0"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cs typeface="Arial" panose="020B0604020202020204" pitchFamily="34" charset="0"/>
                </a:rPr>
                <a:t>ein</a:t>
              </a:r>
              <a:r>
                <a:rPr lang="en-US" sz="1600" dirty="0">
                  <a:cs typeface="Arial" panose="020B0604020202020204" pitchFamily="34" charset="0"/>
                </a:rPr>
                <a:t>. </a:t>
              </a:r>
              <a:endParaRPr lang="en-US" sz="1600" dirty="0"/>
            </a:p>
          </p:txBody>
        </p:sp>
      </p:grpSp>
      <p:sp>
        <p:nvSpPr>
          <p:cNvPr id="17" name="Textfeld 4">
            <a:extLst>
              <a:ext uri="{FF2B5EF4-FFF2-40B4-BE49-F238E27FC236}">
                <a16:creationId xmlns:a16="http://schemas.microsoft.com/office/drawing/2014/main" id="{459F7E90-4B01-35B2-50F5-C060513E7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383" y="1880803"/>
            <a:ext cx="2208021" cy="365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9" rIns="121917" bIns="60959">
            <a:spAutoFit/>
          </a:bodyPr>
          <a:lstStyle/>
          <a:p>
            <a:r>
              <a:rPr lang="en-US" sz="1575" dirty="0" err="1">
                <a:solidFill>
                  <a:srgbClr val="00A97A"/>
                </a:solidFill>
              </a:rPr>
              <a:t>Angewandte</a:t>
            </a:r>
            <a:r>
              <a:rPr lang="en-US" sz="1575" dirty="0">
                <a:solidFill>
                  <a:srgbClr val="00A97A"/>
                </a:solidFill>
              </a:rPr>
              <a:t> </a:t>
            </a:r>
            <a:r>
              <a:rPr lang="en-US" sz="1575" dirty="0" err="1">
                <a:solidFill>
                  <a:srgbClr val="00A97A"/>
                </a:solidFill>
              </a:rPr>
              <a:t>Medizin</a:t>
            </a:r>
            <a:endParaRPr lang="en-US" sz="1575" dirty="0">
              <a:solidFill>
                <a:srgbClr val="00A97A"/>
              </a:solidFill>
            </a:endParaRPr>
          </a:p>
        </p:txBody>
      </p:sp>
      <p:sp>
        <p:nvSpPr>
          <p:cNvPr id="18" name="Textfeld 5">
            <a:extLst>
              <a:ext uri="{FF2B5EF4-FFF2-40B4-BE49-F238E27FC236}">
                <a16:creationId xmlns:a16="http://schemas.microsoft.com/office/drawing/2014/main" id="{9896C448-F62B-F5FA-E29A-6AA423948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113" y="1880802"/>
            <a:ext cx="3023893" cy="365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9" rIns="121917" bIns="60959">
            <a:spAutoFit/>
          </a:bodyPr>
          <a:lstStyle/>
          <a:p>
            <a:r>
              <a:rPr lang="en-US" sz="1575" dirty="0" err="1">
                <a:solidFill>
                  <a:srgbClr val="00A97A"/>
                </a:solidFill>
              </a:rPr>
              <a:t>Klinische</a:t>
            </a:r>
            <a:r>
              <a:rPr lang="en-US" sz="1575" dirty="0">
                <a:solidFill>
                  <a:srgbClr val="00A97A"/>
                </a:solidFill>
              </a:rPr>
              <a:t> </a:t>
            </a:r>
            <a:r>
              <a:rPr lang="en-US" sz="1575" dirty="0" err="1">
                <a:solidFill>
                  <a:srgbClr val="00A97A"/>
                </a:solidFill>
              </a:rPr>
              <a:t>Ernährung</a:t>
            </a:r>
            <a:endParaRPr lang="en-US" sz="1575" dirty="0">
              <a:solidFill>
                <a:srgbClr val="00A97A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6F52FB98-99DB-4872-B933-2772DAB888D0}"/>
              </a:ext>
            </a:extLst>
          </p:cNvPr>
          <p:cNvGrpSpPr/>
          <p:nvPr/>
        </p:nvGrpSpPr>
        <p:grpSpPr>
          <a:xfrm>
            <a:off x="4966801" y="3115521"/>
            <a:ext cx="3055627" cy="2417796"/>
            <a:chOff x="8495193" y="3068960"/>
            <a:chExt cx="3055627" cy="2417796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3C58C743-DDAF-692E-798D-3EFC6FEAF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44272" y="3068960"/>
              <a:ext cx="2957471" cy="720080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4B223A9-1C18-FA49-F951-A363D4AF59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5193" y="4037772"/>
              <a:ext cx="3055627" cy="1448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21917" tIns="60959" rIns="0" bIns="60959">
              <a:spAutoFit/>
            </a:bodyPr>
            <a:lstStyle/>
            <a:p>
              <a:pPr>
                <a:lnSpc>
                  <a:spcPts val="2120"/>
                </a:lnSpc>
              </a:pPr>
              <a:r>
                <a:rPr lang="en-US" sz="1600" dirty="0" err="1">
                  <a:cs typeface="Arial" panose="020B0604020202020204" pitchFamily="34" charset="0"/>
                </a:rPr>
                <a:t>Wir</a:t>
              </a:r>
              <a:r>
                <a:rPr lang="en-US" sz="1600" dirty="0"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cs typeface="Arial" panose="020B0604020202020204" pitchFamily="34" charset="0"/>
                </a:rPr>
                <a:t>entwickeln</a:t>
              </a:r>
              <a:r>
                <a:rPr lang="en-US" sz="1600" dirty="0"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cs typeface="Arial" panose="020B0604020202020204" pitchFamily="34" charset="0"/>
                </a:rPr>
                <a:t>sichere</a:t>
              </a:r>
              <a:r>
                <a:rPr lang="en-US" sz="1600" dirty="0"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cs typeface="Arial" panose="020B0604020202020204" pitchFamily="34" charset="0"/>
                </a:rPr>
                <a:t>effektive</a:t>
              </a:r>
              <a:r>
                <a:rPr lang="en-US" sz="1600" dirty="0"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cs typeface="Arial" panose="020B0604020202020204" pitchFamily="34" charset="0"/>
                </a:rPr>
                <a:t>Lösungen</a:t>
              </a:r>
              <a:r>
                <a:rPr lang="en-US" sz="1600" dirty="0">
                  <a:cs typeface="Arial" panose="020B0604020202020204" pitchFamily="34" charset="0"/>
                </a:rPr>
                <a:t> für die </a:t>
              </a:r>
              <a:r>
                <a:rPr lang="en-US" sz="1600" dirty="0" err="1">
                  <a:cs typeface="Arial" panose="020B0604020202020204" pitchFamily="34" charset="0"/>
                </a:rPr>
                <a:t>klinische</a:t>
              </a:r>
              <a:r>
                <a:rPr lang="en-US" sz="1600" dirty="0"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cs typeface="Arial" panose="020B0604020202020204" pitchFamily="34" charset="0"/>
                </a:rPr>
                <a:t>Ernährungstherapie</a:t>
              </a:r>
              <a:r>
                <a:rPr lang="en-US" sz="1600" dirty="0">
                  <a:cs typeface="Arial" panose="020B0604020202020204" pitchFamily="34" charset="0"/>
                </a:rPr>
                <a:t> und </a:t>
              </a:r>
              <a:r>
                <a:rPr lang="en-US" sz="1600" dirty="0" err="1">
                  <a:cs typeface="Arial" panose="020B0604020202020204" pitchFamily="34" charset="0"/>
                </a:rPr>
                <a:t>sind</a:t>
              </a:r>
              <a:r>
                <a:rPr lang="en-US" sz="1600" dirty="0"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cs typeface="Arial" panose="020B0604020202020204" pitchFamily="34" charset="0"/>
                </a:rPr>
                <a:t>Systempartner</a:t>
              </a:r>
              <a:r>
                <a:rPr lang="en-US" sz="1600" dirty="0">
                  <a:cs typeface="Arial" panose="020B0604020202020204" pitchFamily="34" charset="0"/>
                </a:rPr>
                <a:t> von </a:t>
              </a:r>
              <a:r>
                <a:rPr lang="en-US" sz="1600" dirty="0" err="1">
                  <a:cs typeface="Arial" panose="020B0604020202020204" pitchFamily="34" charset="0"/>
                </a:rPr>
                <a:t>Kliniken</a:t>
              </a:r>
              <a:r>
                <a:rPr lang="en-US" sz="1600" dirty="0">
                  <a:cs typeface="Arial" panose="020B0604020202020204" pitchFamily="34" charset="0"/>
                </a:rPr>
                <a:t>. </a:t>
              </a:r>
              <a:endParaRPr lang="en-US" sz="1600" dirty="0"/>
            </a:p>
            <a:p>
              <a:pPr>
                <a:lnSpc>
                  <a:spcPts val="2120"/>
                </a:lnSpc>
              </a:pPr>
              <a:endParaRPr lang="en-US" sz="160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200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 bwMode="gray">
          <a:xfrm>
            <a:off x="0" y="0"/>
            <a:ext cx="12194822" cy="6857999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3179675" cy="6858000"/>
          </a:xfrm>
          <a:solidFill>
            <a:srgbClr val="DFDBD3">
              <a:alpha val="60000"/>
            </a:srgbClr>
          </a:solidFill>
        </p:spPr>
        <p:txBody>
          <a:bodyPr/>
          <a:lstStyle/>
          <a:p>
            <a:endParaRPr lang="en-US" dirty="0">
              <a:solidFill>
                <a:srgbClr val="711E82"/>
              </a:solidFill>
            </a:endParaRPr>
          </a:p>
          <a:p>
            <a:endParaRPr lang="en-US" dirty="0">
              <a:solidFill>
                <a:srgbClr val="711E82"/>
              </a:solidFill>
            </a:endParaRPr>
          </a:p>
          <a:p>
            <a:endParaRPr lang="en-US" dirty="0">
              <a:solidFill>
                <a:srgbClr val="711E8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2"/>
                </a:solidFill>
              </a:rPr>
              <a:t>DAS PRODUKT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5982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hlinkClick r:id="rId2" action="ppaction://hlinksldjump"/>
            <a:extLst>
              <a:ext uri="{FF2B5EF4-FFF2-40B4-BE49-F238E27FC236}">
                <a16:creationId xmlns:a16="http://schemas.microsoft.com/office/drawing/2014/main" id="{9CC150F5-6B43-2B73-09FA-DDD05FF1734D}"/>
              </a:ext>
            </a:extLst>
          </p:cNvPr>
          <p:cNvSpPr/>
          <p:nvPr/>
        </p:nvSpPr>
        <p:spPr>
          <a:xfrm>
            <a:off x="537876" y="104043"/>
            <a:ext cx="10742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de-DE" sz="1400" dirty="0">
                <a:solidFill>
                  <a:srgbClr val="64645F"/>
                </a:solidFill>
              </a:rPr>
              <a:t>Das Produkt  |  Entwicklung des Produktnamens  |  Für Geschmack und Individualität in der oralen Ernährungstherapie</a:t>
            </a:r>
            <a:endParaRPr lang="en-US" sz="1400" dirty="0">
              <a:solidFill>
                <a:srgbClr val="64645F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B3D9F40-C42A-3BC0-FFFF-7F07AA54B815}"/>
              </a:ext>
            </a:extLst>
          </p:cNvPr>
          <p:cNvSpPr/>
          <p:nvPr/>
        </p:nvSpPr>
        <p:spPr>
          <a:xfrm>
            <a:off x="538752" y="1383745"/>
            <a:ext cx="2537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Natürliche</a:t>
            </a:r>
            <a:r>
              <a:rPr lang="en-US" sz="20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Gewürze</a:t>
            </a:r>
            <a:endParaRPr lang="en-US" sz="2000" dirty="0">
              <a:solidFill>
                <a:srgbClr val="00A9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06CFDCF-63D1-72D4-D4E4-CD4D8EB0E96E}"/>
              </a:ext>
            </a:extLst>
          </p:cNvPr>
          <p:cNvSpPr/>
          <p:nvPr/>
        </p:nvSpPr>
        <p:spPr>
          <a:xfrm>
            <a:off x="7122479" y="1387569"/>
            <a:ext cx="2537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Leitlinienkonform</a:t>
            </a:r>
            <a:endParaRPr lang="en-US" sz="2000" dirty="0">
              <a:solidFill>
                <a:srgbClr val="00A9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4000FF0-DADF-DBCC-164E-58E8D6B458CF}"/>
              </a:ext>
            </a:extLst>
          </p:cNvPr>
          <p:cNvSpPr/>
          <p:nvPr/>
        </p:nvSpPr>
        <p:spPr>
          <a:xfrm>
            <a:off x="9912424" y="1383745"/>
            <a:ext cx="2537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Hochwertig</a:t>
            </a:r>
            <a:endParaRPr lang="en-US" sz="2000" dirty="0">
              <a:solidFill>
                <a:srgbClr val="00A9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C5CF191-62D2-C12E-1367-010B5B72E8D8}"/>
              </a:ext>
            </a:extLst>
          </p:cNvPr>
          <p:cNvSpPr/>
          <p:nvPr/>
        </p:nvSpPr>
        <p:spPr>
          <a:xfrm>
            <a:off x="3611724" y="1383745"/>
            <a:ext cx="31213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Vielfältigkeit</a:t>
            </a:r>
            <a:r>
              <a:rPr lang="en-US" sz="20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0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Auswahl</a:t>
            </a:r>
            <a:endParaRPr lang="en-US" sz="2000" dirty="0">
              <a:solidFill>
                <a:srgbClr val="00A9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Inhaltsplatzhalter 4">
            <a:extLst>
              <a:ext uri="{FF2B5EF4-FFF2-40B4-BE49-F238E27FC236}">
                <a16:creationId xmlns:a16="http://schemas.microsoft.com/office/drawing/2014/main" id="{3BE1DD79-B662-0447-DCBA-67D2D224C23F}"/>
              </a:ext>
            </a:extLst>
          </p:cNvPr>
          <p:cNvSpPr txBox="1">
            <a:spLocks/>
          </p:cNvSpPr>
          <p:nvPr/>
        </p:nvSpPr>
        <p:spPr>
          <a:xfrm>
            <a:off x="-132692" y="2319012"/>
            <a:ext cx="12192000" cy="17987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3538" indent="-4763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1338" indent="-180975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0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11200" indent="0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711200" indent="7938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711200" indent="7938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711200" indent="7938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r>
              <a:rPr lang="en-US" sz="8000" dirty="0">
                <a:solidFill>
                  <a:srgbClr val="9C9A94"/>
                </a:solidFill>
              </a:rPr>
              <a:t>My </a:t>
            </a:r>
            <a:r>
              <a:rPr lang="en-US" sz="8000" baseline="30000" dirty="0">
                <a:solidFill>
                  <a:srgbClr val="9C9A94"/>
                </a:solidFill>
              </a:rPr>
              <a:t>®</a:t>
            </a:r>
            <a:r>
              <a:rPr lang="en-US" sz="8000" dirty="0" err="1">
                <a:solidFill>
                  <a:srgbClr val="9C9A94"/>
                </a:solidFill>
              </a:rPr>
              <a:t>Nutricomp</a:t>
            </a:r>
            <a:endParaRPr lang="en-US" dirty="0">
              <a:solidFill>
                <a:srgbClr val="9C9A94"/>
              </a:solidFill>
            </a:endParaRPr>
          </a:p>
          <a:p>
            <a:endParaRPr lang="en-US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E8BDC03-70EE-0E73-05D7-42070303F320}"/>
              </a:ext>
            </a:extLst>
          </p:cNvPr>
          <p:cNvSpPr/>
          <p:nvPr/>
        </p:nvSpPr>
        <p:spPr bwMode="auto">
          <a:xfrm>
            <a:off x="659396" y="2994625"/>
            <a:ext cx="1603519" cy="470379"/>
          </a:xfrm>
          <a:prstGeom prst="rect">
            <a:avLst/>
          </a:prstGeom>
          <a:solidFill>
            <a:srgbClr val="9C9A94"/>
          </a:solidFill>
          <a:ln>
            <a:noFill/>
          </a:ln>
        </p:spPr>
        <p:txBody>
          <a:bodyPr wrap="none" lIns="0" tIns="72000" rIns="0" bIns="7200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Individualität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94D5FFB-85CE-4C63-3600-568FD7A9A1B0}"/>
              </a:ext>
            </a:extLst>
          </p:cNvPr>
          <p:cNvSpPr/>
          <p:nvPr/>
        </p:nvSpPr>
        <p:spPr bwMode="auto">
          <a:xfrm>
            <a:off x="9768408" y="3048416"/>
            <a:ext cx="1487488" cy="470379"/>
          </a:xfrm>
          <a:prstGeom prst="rect">
            <a:avLst/>
          </a:prstGeom>
          <a:solidFill>
            <a:srgbClr val="9C9A94"/>
          </a:solidFill>
          <a:ln>
            <a:noFill/>
          </a:ln>
        </p:spPr>
        <p:txBody>
          <a:bodyPr wrap="none" lIns="0" tIns="72000" rIns="0" bIns="7200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Geschmack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Gerade Verbindung 9">
            <a:extLst>
              <a:ext uri="{FF2B5EF4-FFF2-40B4-BE49-F238E27FC236}">
                <a16:creationId xmlns:a16="http://schemas.microsoft.com/office/drawing/2014/main" id="{D404B3AE-6320-67A0-03EF-7263DBB176C0}"/>
              </a:ext>
            </a:extLst>
          </p:cNvPr>
          <p:cNvCxnSpPr>
            <a:cxnSpLocks/>
          </p:cNvCxnSpPr>
          <p:nvPr/>
        </p:nvCxnSpPr>
        <p:spPr>
          <a:xfrm>
            <a:off x="2650940" y="3897052"/>
            <a:ext cx="1152128" cy="0"/>
          </a:xfrm>
          <a:prstGeom prst="line">
            <a:avLst/>
          </a:prstGeom>
          <a:ln w="28575">
            <a:solidFill>
              <a:srgbClr val="9C9A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CECFDDDD-4DB1-1FB6-955A-6EA749DB474B}"/>
              </a:ext>
            </a:extLst>
          </p:cNvPr>
          <p:cNvSpPr/>
          <p:nvPr/>
        </p:nvSpPr>
        <p:spPr>
          <a:xfrm>
            <a:off x="4667164" y="3767534"/>
            <a:ext cx="6804756" cy="4770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Ernährung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meinem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Geschmack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D98FEF6-0BB6-B80C-EB95-CDA831C73A44}"/>
              </a:ext>
            </a:extLst>
          </p:cNvPr>
          <p:cNvSpPr/>
          <p:nvPr/>
        </p:nvSpPr>
        <p:spPr>
          <a:xfrm>
            <a:off x="549903" y="5524437"/>
            <a:ext cx="536459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Hohe</a:t>
            </a:r>
            <a:r>
              <a:rPr lang="en-US" sz="20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Ausprägung</a:t>
            </a:r>
            <a:r>
              <a:rPr lang="en-US" sz="2000" dirty="0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sz="20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Individualisierung</a:t>
            </a:r>
            <a:endParaRPr lang="en-US" sz="2000" dirty="0">
              <a:solidFill>
                <a:srgbClr val="00A9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Gerade Verbindung 36">
            <a:extLst>
              <a:ext uri="{FF2B5EF4-FFF2-40B4-BE49-F238E27FC236}">
                <a16:creationId xmlns:a16="http://schemas.microsoft.com/office/drawing/2014/main" id="{BE2E1A3B-C624-F001-B93C-06A6ADDCE629}"/>
              </a:ext>
            </a:extLst>
          </p:cNvPr>
          <p:cNvCxnSpPr>
            <a:cxnSpLocks/>
          </p:cNvCxnSpPr>
          <p:nvPr/>
        </p:nvCxnSpPr>
        <p:spPr>
          <a:xfrm>
            <a:off x="3227004" y="4029144"/>
            <a:ext cx="0" cy="1528158"/>
          </a:xfrm>
          <a:prstGeom prst="line">
            <a:avLst/>
          </a:prstGeom>
          <a:ln>
            <a:solidFill>
              <a:srgbClr val="9C9A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8">
            <a:extLst>
              <a:ext uri="{FF2B5EF4-FFF2-40B4-BE49-F238E27FC236}">
                <a16:creationId xmlns:a16="http://schemas.microsoft.com/office/drawing/2014/main" id="{05A503E9-C1A1-19A6-9743-64F520929B11}"/>
              </a:ext>
            </a:extLst>
          </p:cNvPr>
          <p:cNvCxnSpPr>
            <a:cxnSpLocks/>
          </p:cNvCxnSpPr>
          <p:nvPr/>
        </p:nvCxnSpPr>
        <p:spPr>
          <a:xfrm>
            <a:off x="5591944" y="5741493"/>
            <a:ext cx="2088232" cy="0"/>
          </a:xfrm>
          <a:prstGeom prst="line">
            <a:avLst/>
          </a:prstGeom>
          <a:ln>
            <a:solidFill>
              <a:srgbClr val="9C9A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40">
            <a:extLst>
              <a:ext uri="{FF2B5EF4-FFF2-40B4-BE49-F238E27FC236}">
                <a16:creationId xmlns:a16="http://schemas.microsoft.com/office/drawing/2014/main" id="{AE1823D1-5023-7B50-54A6-5F75705F5CF5}"/>
              </a:ext>
            </a:extLst>
          </p:cNvPr>
          <p:cNvCxnSpPr>
            <a:cxnSpLocks/>
          </p:cNvCxnSpPr>
          <p:nvPr/>
        </p:nvCxnSpPr>
        <p:spPr>
          <a:xfrm flipV="1">
            <a:off x="7680176" y="4329102"/>
            <a:ext cx="0" cy="1410174"/>
          </a:xfrm>
          <a:prstGeom prst="line">
            <a:avLst/>
          </a:prstGeom>
          <a:ln>
            <a:solidFill>
              <a:srgbClr val="9C9A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A3AEA631-248A-94D4-EF6B-5380A92FC289}"/>
              </a:ext>
            </a:extLst>
          </p:cNvPr>
          <p:cNvSpPr/>
          <p:nvPr/>
        </p:nvSpPr>
        <p:spPr>
          <a:xfrm>
            <a:off x="9768408" y="5537100"/>
            <a:ext cx="253791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A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Vollbilanziert</a:t>
            </a:r>
            <a:endParaRPr lang="en-US" sz="2000" dirty="0">
              <a:solidFill>
                <a:srgbClr val="00A9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Gerade Verbindung 26">
            <a:extLst>
              <a:ext uri="{FF2B5EF4-FFF2-40B4-BE49-F238E27FC236}">
                <a16:creationId xmlns:a16="http://schemas.microsoft.com/office/drawing/2014/main" id="{2868E8AC-3762-1225-2384-EA8337844D71}"/>
              </a:ext>
            </a:extLst>
          </p:cNvPr>
          <p:cNvCxnSpPr>
            <a:cxnSpLocks/>
          </p:cNvCxnSpPr>
          <p:nvPr/>
        </p:nvCxnSpPr>
        <p:spPr>
          <a:xfrm>
            <a:off x="7104112" y="4244588"/>
            <a:ext cx="1152128" cy="0"/>
          </a:xfrm>
          <a:prstGeom prst="line">
            <a:avLst/>
          </a:prstGeom>
          <a:ln w="28575">
            <a:solidFill>
              <a:srgbClr val="9C9A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8">
            <a:extLst>
              <a:ext uri="{FF2B5EF4-FFF2-40B4-BE49-F238E27FC236}">
                <a16:creationId xmlns:a16="http://schemas.microsoft.com/office/drawing/2014/main" id="{5F35BC50-7AEF-AB7E-EABB-30512AE6C56B}"/>
              </a:ext>
            </a:extLst>
          </p:cNvPr>
          <p:cNvCxnSpPr>
            <a:cxnSpLocks/>
          </p:cNvCxnSpPr>
          <p:nvPr/>
        </p:nvCxnSpPr>
        <p:spPr>
          <a:xfrm>
            <a:off x="8359192" y="4244588"/>
            <a:ext cx="1769256" cy="0"/>
          </a:xfrm>
          <a:prstGeom prst="line">
            <a:avLst/>
          </a:prstGeom>
          <a:ln w="28575">
            <a:solidFill>
              <a:srgbClr val="9C9A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78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 14">
            <a:extLst>
              <a:ext uri="{FF2B5EF4-FFF2-40B4-BE49-F238E27FC236}">
                <a16:creationId xmlns:a16="http://schemas.microsoft.com/office/drawing/2014/main" id="{7082E9AF-66E3-7649-904F-43C227398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1066328"/>
            <a:ext cx="6318267" cy="863800"/>
          </a:xfrm>
        </p:spPr>
        <p:txBody>
          <a:bodyPr/>
          <a:lstStyle/>
          <a:p>
            <a:pPr algn="r"/>
            <a:r>
              <a:rPr lang="en-US" sz="2000" b="1" dirty="0">
                <a:solidFill>
                  <a:schemeClr val="tx1"/>
                </a:solidFill>
              </a:rPr>
              <a:t>Basis-</a:t>
            </a:r>
            <a:r>
              <a:rPr lang="en-US" sz="2000" b="1" dirty="0" err="1">
                <a:solidFill>
                  <a:schemeClr val="tx1"/>
                </a:solidFill>
              </a:rPr>
              <a:t>Trinknahrung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dirty="0" err="1">
                <a:solidFill>
                  <a:schemeClr val="tx1"/>
                </a:solidFill>
              </a:rPr>
              <a:t>Nutricomp</a:t>
            </a:r>
            <a:r>
              <a:rPr lang="en-US" sz="2000" baseline="30000" dirty="0">
                <a:solidFill>
                  <a:schemeClr val="tx1"/>
                </a:solidFill>
              </a:rPr>
              <a:t>®</a:t>
            </a:r>
            <a:r>
              <a:rPr lang="en-US" sz="2000" dirty="0">
                <a:solidFill>
                  <a:schemeClr val="tx1"/>
                </a:solidFill>
              </a:rPr>
              <a:t> Drink Plus </a:t>
            </a:r>
            <a:r>
              <a:rPr lang="en-US" sz="2000" dirty="0" err="1">
                <a:solidFill>
                  <a:schemeClr val="tx1"/>
                </a:solidFill>
              </a:rPr>
              <a:t>Fibre</a:t>
            </a:r>
            <a:r>
              <a:rPr lang="en-US" sz="2000" dirty="0">
                <a:solidFill>
                  <a:schemeClr val="tx1"/>
                </a:solidFill>
              </a:rPr>
              <a:t> Neutral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678071E-81F1-B74F-AD1F-9C8D1AFEBE57}"/>
              </a:ext>
            </a:extLst>
          </p:cNvPr>
          <p:cNvSpPr txBox="1"/>
          <p:nvPr/>
        </p:nvSpPr>
        <p:spPr>
          <a:xfrm>
            <a:off x="4196080" y="-78232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3C304509-643B-3343-9078-C16C9F376F1C}"/>
              </a:ext>
            </a:extLst>
          </p:cNvPr>
          <p:cNvCxnSpPr>
            <a:cxnSpLocks/>
          </p:cNvCxnSpPr>
          <p:nvPr/>
        </p:nvCxnSpPr>
        <p:spPr>
          <a:xfrm>
            <a:off x="4475820" y="2872030"/>
            <a:ext cx="4614235" cy="0"/>
          </a:xfrm>
          <a:prstGeom prst="line">
            <a:avLst/>
          </a:prstGeom>
          <a:ln>
            <a:solidFill>
              <a:srgbClr val="6464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C77263A3-8932-3F43-A883-58AEB67CECAE}"/>
              </a:ext>
            </a:extLst>
          </p:cNvPr>
          <p:cNvSpPr txBox="1"/>
          <p:nvPr/>
        </p:nvSpPr>
        <p:spPr>
          <a:xfrm>
            <a:off x="5885700" y="2529166"/>
            <a:ext cx="3333866" cy="3237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Vollständig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bilanzierte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Trinknahrung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1E944AD6-DF49-3049-AE1B-4AACE697BCBC}"/>
              </a:ext>
            </a:extLst>
          </p:cNvPr>
          <p:cNvCxnSpPr>
            <a:cxnSpLocks/>
          </p:cNvCxnSpPr>
          <p:nvPr/>
        </p:nvCxnSpPr>
        <p:spPr>
          <a:xfrm>
            <a:off x="4367808" y="3339816"/>
            <a:ext cx="4723487" cy="0"/>
          </a:xfrm>
          <a:prstGeom prst="line">
            <a:avLst/>
          </a:prstGeom>
          <a:ln>
            <a:solidFill>
              <a:srgbClr val="6464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DE9F6B78-5C6A-3F4E-84FD-5C83A541321E}"/>
              </a:ext>
            </a:extLst>
          </p:cNvPr>
          <p:cNvSpPr txBox="1"/>
          <p:nvPr/>
        </p:nvSpPr>
        <p:spPr>
          <a:xfrm>
            <a:off x="5886940" y="2996952"/>
            <a:ext cx="3203115" cy="3237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Hochkalorisch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(1,5 kcal / ml)</a:t>
            </a: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E308BA17-A6B7-6240-979F-E1E0425F4C45}"/>
              </a:ext>
            </a:extLst>
          </p:cNvPr>
          <p:cNvCxnSpPr>
            <a:cxnSpLocks/>
          </p:cNvCxnSpPr>
          <p:nvPr/>
        </p:nvCxnSpPr>
        <p:spPr>
          <a:xfrm>
            <a:off x="4295800" y="3843872"/>
            <a:ext cx="4798831" cy="0"/>
          </a:xfrm>
          <a:prstGeom prst="line">
            <a:avLst/>
          </a:prstGeom>
          <a:ln>
            <a:solidFill>
              <a:srgbClr val="6464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3C83DD6A-466D-D449-A5D7-C0CC50F62AF5}"/>
              </a:ext>
            </a:extLst>
          </p:cNvPr>
          <p:cNvSpPr txBox="1"/>
          <p:nvPr/>
        </p:nvSpPr>
        <p:spPr>
          <a:xfrm>
            <a:off x="5890276" y="3501008"/>
            <a:ext cx="3203115" cy="3237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12,8 g Protein in 200 ml</a:t>
            </a: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A6F221BE-DDA7-C34A-8F05-536AB18EB73A}"/>
              </a:ext>
            </a:extLst>
          </p:cNvPr>
          <p:cNvCxnSpPr>
            <a:cxnSpLocks/>
          </p:cNvCxnSpPr>
          <p:nvPr/>
        </p:nvCxnSpPr>
        <p:spPr>
          <a:xfrm>
            <a:off x="4331804" y="4346096"/>
            <a:ext cx="4759491" cy="0"/>
          </a:xfrm>
          <a:prstGeom prst="line">
            <a:avLst/>
          </a:prstGeom>
          <a:ln>
            <a:solidFill>
              <a:srgbClr val="6464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796015E3-1518-D343-977C-696FA85207AC}"/>
              </a:ext>
            </a:extLst>
          </p:cNvPr>
          <p:cNvSpPr txBox="1"/>
          <p:nvPr/>
        </p:nvSpPr>
        <p:spPr>
          <a:xfrm>
            <a:off x="5886940" y="4003232"/>
            <a:ext cx="3203115" cy="3237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50 % MCT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Fettanteil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C964F8DD-2831-9C43-B09A-2622EE87DDCD}"/>
              </a:ext>
            </a:extLst>
          </p:cNvPr>
          <p:cNvCxnSpPr>
            <a:cxnSpLocks/>
          </p:cNvCxnSpPr>
          <p:nvPr/>
        </p:nvCxnSpPr>
        <p:spPr>
          <a:xfrm>
            <a:off x="4439816" y="4829225"/>
            <a:ext cx="4656539" cy="0"/>
          </a:xfrm>
          <a:prstGeom prst="line">
            <a:avLst/>
          </a:prstGeom>
          <a:ln>
            <a:solidFill>
              <a:srgbClr val="6464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1D535015-35B9-4B48-9937-020ED3962504}"/>
              </a:ext>
            </a:extLst>
          </p:cNvPr>
          <p:cNvSpPr txBox="1"/>
          <p:nvPr/>
        </p:nvSpPr>
        <p:spPr>
          <a:xfrm>
            <a:off x="5892000" y="4486361"/>
            <a:ext cx="3203115" cy="3237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0,26 g EPA in 200 ml</a:t>
            </a:r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EFA27FC4-1013-E340-91E0-670FF24493DE}"/>
              </a:ext>
            </a:extLst>
          </p:cNvPr>
          <p:cNvCxnSpPr>
            <a:cxnSpLocks/>
          </p:cNvCxnSpPr>
          <p:nvPr/>
        </p:nvCxnSpPr>
        <p:spPr>
          <a:xfrm>
            <a:off x="4439816" y="5331314"/>
            <a:ext cx="4650239" cy="0"/>
          </a:xfrm>
          <a:prstGeom prst="line">
            <a:avLst/>
          </a:prstGeom>
          <a:ln>
            <a:solidFill>
              <a:srgbClr val="6464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E562CA1F-3A12-B545-BB6D-6BDBD891854D}"/>
              </a:ext>
            </a:extLst>
          </p:cNvPr>
          <p:cNvSpPr txBox="1"/>
          <p:nvPr/>
        </p:nvSpPr>
        <p:spPr>
          <a:xfrm>
            <a:off x="5561664" y="4988450"/>
            <a:ext cx="3540235" cy="3237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präbiotischen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Ballaststoffen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(Inulin)</a:t>
            </a:r>
          </a:p>
        </p:txBody>
      </p: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40473A22-9509-144D-BD70-FC67EC764E38}"/>
              </a:ext>
            </a:extLst>
          </p:cNvPr>
          <p:cNvCxnSpPr>
            <a:cxnSpLocks/>
          </p:cNvCxnSpPr>
          <p:nvPr/>
        </p:nvCxnSpPr>
        <p:spPr>
          <a:xfrm>
            <a:off x="4547828" y="5828118"/>
            <a:ext cx="4542227" cy="0"/>
          </a:xfrm>
          <a:prstGeom prst="line">
            <a:avLst/>
          </a:prstGeom>
          <a:ln>
            <a:solidFill>
              <a:srgbClr val="6464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E8E63DD0-1E51-C54A-8C3A-148FD14721FC}"/>
              </a:ext>
            </a:extLst>
          </p:cNvPr>
          <p:cNvSpPr txBox="1"/>
          <p:nvPr/>
        </p:nvSpPr>
        <p:spPr>
          <a:xfrm>
            <a:off x="5561664" y="5485254"/>
            <a:ext cx="3540235" cy="3237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Haltbarkeit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18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Monate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2D6DF76-4140-A94F-876F-6DAFD8C83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16" y="310740"/>
            <a:ext cx="3333865" cy="6450733"/>
          </a:xfrm>
          <a:prstGeom prst="rect">
            <a:avLst/>
          </a:prstGeom>
        </p:spPr>
      </p:pic>
      <p:sp>
        <p:nvSpPr>
          <p:cNvPr id="38" name="Slide Number Placeholder 2" hidden="1">
            <a:extLst>
              <a:ext uri="{FF2B5EF4-FFF2-40B4-BE49-F238E27FC236}">
                <a16:creationId xmlns:a16="http://schemas.microsoft.com/office/drawing/2014/main" id="{6E582C2B-437F-3944-8714-DFF0340D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325" y="6380647"/>
            <a:ext cx="2844800" cy="323925"/>
          </a:xfrm>
        </p:spPr>
        <p:txBody>
          <a:bodyPr/>
          <a:lstStyle/>
          <a:p>
            <a:fld id="{8D981D2A-10EE-45CA-B672-13EC15929D9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4" name="Footer Placeholder 3" hidden="1">
            <a:extLst>
              <a:ext uri="{FF2B5EF4-FFF2-40B4-BE49-F238E27FC236}">
                <a16:creationId xmlns:a16="http://schemas.microsoft.com/office/drawing/2014/main" id="{F66DF01A-1BE6-8348-97D1-5F40CB86E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2065" y="6380647"/>
            <a:ext cx="3740144" cy="323925"/>
          </a:xfrm>
        </p:spPr>
        <p:txBody>
          <a:bodyPr/>
          <a:lstStyle/>
          <a:p>
            <a:r>
              <a:rPr lang="en-US"/>
              <a:t>B. Braun Deutschland GmbH &amp; Co. KG</a:t>
            </a:r>
            <a:endParaRPr lang="en-US" dirty="0"/>
          </a:p>
        </p:txBody>
      </p:sp>
      <p:sp>
        <p:nvSpPr>
          <p:cNvPr id="2" name="Rechteck 1">
            <a:hlinkClick r:id="rId3" action="ppaction://hlinksldjump"/>
            <a:extLst>
              <a:ext uri="{FF2B5EF4-FFF2-40B4-BE49-F238E27FC236}">
                <a16:creationId xmlns:a16="http://schemas.microsoft.com/office/drawing/2014/main" id="{20192440-5D27-3C38-3FDE-44FFB6FA342D}"/>
              </a:ext>
            </a:extLst>
          </p:cNvPr>
          <p:cNvSpPr/>
          <p:nvPr/>
        </p:nvSpPr>
        <p:spPr>
          <a:xfrm>
            <a:off x="537876" y="104043"/>
            <a:ext cx="10742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de-DE" sz="1400" dirty="0">
                <a:solidFill>
                  <a:srgbClr val="64645F"/>
                </a:solidFill>
              </a:rPr>
              <a:t>Das Produkt</a:t>
            </a:r>
            <a:endParaRPr lang="en-US" sz="1400" dirty="0">
              <a:solidFill>
                <a:srgbClr val="6464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63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0678071E-81F1-B74F-AD1F-9C8D1AFEBE57}"/>
              </a:ext>
            </a:extLst>
          </p:cNvPr>
          <p:cNvSpPr txBox="1"/>
          <p:nvPr/>
        </p:nvSpPr>
        <p:spPr>
          <a:xfrm>
            <a:off x="4196080" y="-78232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77263A3-8932-3F43-A883-58AEB67CECAE}"/>
              </a:ext>
            </a:extLst>
          </p:cNvPr>
          <p:cNvSpPr txBox="1"/>
          <p:nvPr/>
        </p:nvSpPr>
        <p:spPr>
          <a:xfrm>
            <a:off x="5159896" y="2337173"/>
            <a:ext cx="3930159" cy="1164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Nutricomp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Würzmischung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ganz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einfach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vollbilanzierten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Trinknahrung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Nutricomp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Drink Plus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Neutral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hinzugefügt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wird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Gerade Verbindung 47">
            <a:extLst>
              <a:ext uri="{FF2B5EF4-FFF2-40B4-BE49-F238E27FC236}">
                <a16:creationId xmlns:a16="http://schemas.microsoft.com/office/drawing/2014/main" id="{58DE028B-81B4-154D-89F0-708D32D84B92}"/>
              </a:ext>
            </a:extLst>
          </p:cNvPr>
          <p:cNvCxnSpPr>
            <a:cxnSpLocks/>
          </p:cNvCxnSpPr>
          <p:nvPr/>
        </p:nvCxnSpPr>
        <p:spPr>
          <a:xfrm>
            <a:off x="4462135" y="4797152"/>
            <a:ext cx="4641603" cy="0"/>
          </a:xfrm>
          <a:prstGeom prst="line">
            <a:avLst/>
          </a:prstGeom>
          <a:ln>
            <a:solidFill>
              <a:srgbClr val="6464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BBBE2EB6-71FD-7240-A4E4-D3D6EB1D6308}"/>
              </a:ext>
            </a:extLst>
          </p:cNvPr>
          <p:cNvSpPr txBox="1"/>
          <p:nvPr/>
        </p:nvSpPr>
        <p:spPr>
          <a:xfrm>
            <a:off x="5159896" y="3933056"/>
            <a:ext cx="3932452" cy="8255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Zwölf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leckere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Geschmacksrichtungen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von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süß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bis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pikant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von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erfrischend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kühl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bis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angenehm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warm </a:t>
            </a:r>
          </a:p>
        </p:txBody>
      </p:sp>
      <p:cxnSp>
        <p:nvCxnSpPr>
          <p:cNvPr id="50" name="Gerade Verbindung 49">
            <a:extLst>
              <a:ext uri="{FF2B5EF4-FFF2-40B4-BE49-F238E27FC236}">
                <a16:creationId xmlns:a16="http://schemas.microsoft.com/office/drawing/2014/main" id="{8F1B27C2-8210-1341-AD5F-A1876C8484EB}"/>
              </a:ext>
            </a:extLst>
          </p:cNvPr>
          <p:cNvCxnSpPr>
            <a:cxnSpLocks/>
          </p:cNvCxnSpPr>
          <p:nvPr/>
        </p:nvCxnSpPr>
        <p:spPr>
          <a:xfrm>
            <a:off x="4475820" y="3429000"/>
            <a:ext cx="4614235" cy="0"/>
          </a:xfrm>
          <a:prstGeom prst="line">
            <a:avLst/>
          </a:prstGeom>
          <a:ln>
            <a:solidFill>
              <a:srgbClr val="6464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el 14">
            <a:extLst>
              <a:ext uri="{FF2B5EF4-FFF2-40B4-BE49-F238E27FC236}">
                <a16:creationId xmlns:a16="http://schemas.microsoft.com/office/drawing/2014/main" id="{403BA105-EC7E-6142-8A2C-241E1BB09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4057" y="1077400"/>
            <a:ext cx="6318267" cy="863800"/>
          </a:xfrm>
        </p:spPr>
        <p:txBody>
          <a:bodyPr/>
          <a:lstStyle/>
          <a:p>
            <a:pPr algn="r"/>
            <a:r>
              <a:rPr lang="en-US" sz="2000" b="1" dirty="0" err="1">
                <a:solidFill>
                  <a:srgbClr val="00A97A"/>
                </a:solidFill>
              </a:rPr>
              <a:t>Würzmischung</a:t>
            </a:r>
            <a:r>
              <a:rPr lang="en-US" sz="2000" b="1" dirty="0">
                <a:solidFill>
                  <a:srgbClr val="00A97A"/>
                </a:solidFill>
              </a:rPr>
              <a:t> </a:t>
            </a:r>
            <a:br>
              <a:rPr lang="en-US" sz="2000" b="1" dirty="0">
                <a:solidFill>
                  <a:srgbClr val="00A97A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My </a:t>
            </a:r>
            <a:r>
              <a:rPr lang="en-US" sz="2000" baseline="30000" dirty="0">
                <a:solidFill>
                  <a:schemeClr val="tx1"/>
                </a:solidFill>
              </a:rPr>
              <a:t>®</a:t>
            </a:r>
            <a:r>
              <a:rPr lang="en-US" sz="2000" dirty="0" err="1">
                <a:solidFill>
                  <a:schemeClr val="tx1"/>
                </a:solidFill>
              </a:rPr>
              <a:t>Nutricomp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562E7A92-8B35-4C47-9937-FC8F30ADA43F}"/>
              </a:ext>
            </a:extLst>
          </p:cNvPr>
          <p:cNvSpPr/>
          <p:nvPr/>
        </p:nvSpPr>
        <p:spPr bwMode="gray">
          <a:xfrm>
            <a:off x="9660396" y="2409561"/>
            <a:ext cx="1944216" cy="263355"/>
          </a:xfrm>
          <a:prstGeom prst="rect">
            <a:avLst/>
          </a:prstGeom>
          <a:solidFill>
            <a:srgbClr val="8EB45D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Tomatensuppe mit Basilikum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" name="Gerade Verbindung 69">
            <a:extLst>
              <a:ext uri="{FF2B5EF4-FFF2-40B4-BE49-F238E27FC236}">
                <a16:creationId xmlns:a16="http://schemas.microsoft.com/office/drawing/2014/main" id="{6C7654E9-40EC-1240-BC5D-1A6BE8EAD753}"/>
              </a:ext>
            </a:extLst>
          </p:cNvPr>
          <p:cNvCxnSpPr>
            <a:cxnSpLocks/>
          </p:cNvCxnSpPr>
          <p:nvPr/>
        </p:nvCxnSpPr>
        <p:spPr>
          <a:xfrm>
            <a:off x="4547828" y="6021288"/>
            <a:ext cx="4542227" cy="0"/>
          </a:xfrm>
          <a:prstGeom prst="line">
            <a:avLst/>
          </a:prstGeom>
          <a:ln>
            <a:solidFill>
              <a:srgbClr val="6464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feld 70">
            <a:extLst>
              <a:ext uri="{FF2B5EF4-FFF2-40B4-BE49-F238E27FC236}">
                <a16:creationId xmlns:a16="http://schemas.microsoft.com/office/drawing/2014/main" id="{A4CD017D-B227-D544-AF0C-1C8F3C5258E0}"/>
              </a:ext>
            </a:extLst>
          </p:cNvPr>
          <p:cNvSpPr txBox="1"/>
          <p:nvPr/>
        </p:nvSpPr>
        <p:spPr>
          <a:xfrm>
            <a:off x="5561664" y="5642420"/>
            <a:ext cx="3540235" cy="2633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Haltbarkeit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24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Monate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76BE03D6-62C8-B547-93A1-52A2A0A5A7F0}"/>
              </a:ext>
            </a:extLst>
          </p:cNvPr>
          <p:cNvSpPr/>
          <p:nvPr/>
        </p:nvSpPr>
        <p:spPr bwMode="gray">
          <a:xfrm>
            <a:off x="9658780" y="2715570"/>
            <a:ext cx="1944216" cy="263355"/>
          </a:xfrm>
          <a:prstGeom prst="rect">
            <a:avLst/>
          </a:prstGeom>
          <a:solidFill>
            <a:srgbClr val="DE6273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Erdbeer Panna cotta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B22D7EED-01B0-6048-9718-90962953CEFA}"/>
              </a:ext>
            </a:extLst>
          </p:cNvPr>
          <p:cNvSpPr/>
          <p:nvPr/>
        </p:nvSpPr>
        <p:spPr bwMode="gray">
          <a:xfrm>
            <a:off x="9660396" y="3020532"/>
            <a:ext cx="1944216" cy="263355"/>
          </a:xfrm>
          <a:prstGeom prst="rect">
            <a:avLst/>
          </a:prstGeom>
          <a:solidFill>
            <a:srgbClr val="F9B149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Käsespätzle mit Zwiebeln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BADA71AC-91DE-EA48-9BD5-C49D6073A35E}"/>
              </a:ext>
            </a:extLst>
          </p:cNvPr>
          <p:cNvSpPr/>
          <p:nvPr/>
        </p:nvSpPr>
        <p:spPr bwMode="gray">
          <a:xfrm>
            <a:off x="9660396" y="3325494"/>
            <a:ext cx="1944216" cy="263355"/>
          </a:xfrm>
          <a:prstGeom prst="rect">
            <a:avLst/>
          </a:prstGeom>
          <a:solidFill>
            <a:srgbClr val="EB6103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Bratapfel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D55BBB09-0322-CC45-A112-DDD0025C8924}"/>
              </a:ext>
            </a:extLst>
          </p:cNvPr>
          <p:cNvSpPr/>
          <p:nvPr/>
        </p:nvSpPr>
        <p:spPr bwMode="gray">
          <a:xfrm>
            <a:off x="9660396" y="3630456"/>
            <a:ext cx="1944216" cy="263355"/>
          </a:xfrm>
          <a:prstGeom prst="rect">
            <a:avLst/>
          </a:prstGeom>
          <a:solidFill>
            <a:srgbClr val="FFD100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Mango Lassi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6266379E-6EC3-1D43-A2D5-473F1F97C3F2}"/>
              </a:ext>
            </a:extLst>
          </p:cNvPr>
          <p:cNvSpPr/>
          <p:nvPr/>
        </p:nvSpPr>
        <p:spPr bwMode="gray">
          <a:xfrm>
            <a:off x="9661226" y="3933056"/>
            <a:ext cx="1944216" cy="263355"/>
          </a:xfrm>
          <a:prstGeom prst="rect">
            <a:avLst/>
          </a:prstGeom>
          <a:solidFill>
            <a:srgbClr val="A82172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Joghurt mit Waldfrüchten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B080ECFA-6016-D840-8E4C-E568F6C5EF1F}"/>
              </a:ext>
            </a:extLst>
          </p:cNvPr>
          <p:cNvSpPr/>
          <p:nvPr/>
        </p:nvSpPr>
        <p:spPr bwMode="gray">
          <a:xfrm>
            <a:off x="9660396" y="4235656"/>
            <a:ext cx="1944216" cy="263355"/>
          </a:xfrm>
          <a:prstGeom prst="rect">
            <a:avLst/>
          </a:prstGeom>
          <a:solidFill>
            <a:srgbClr val="E6B100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Gemüse-Currysuppe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91905922-F3A7-3A40-AF1B-C008D514B111}"/>
              </a:ext>
            </a:extLst>
          </p:cNvPr>
          <p:cNvSpPr/>
          <p:nvPr/>
        </p:nvSpPr>
        <p:spPr bwMode="gray">
          <a:xfrm>
            <a:off x="9660396" y="4542758"/>
            <a:ext cx="1944216" cy="263355"/>
          </a:xfrm>
          <a:prstGeom prst="rect">
            <a:avLst/>
          </a:prstGeom>
          <a:solidFill>
            <a:srgbClr val="E7CA9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Champignon-Cremesuppe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A23110AD-B5C7-A341-993A-2AE2D9868A9D}"/>
              </a:ext>
            </a:extLst>
          </p:cNvPr>
          <p:cNvSpPr/>
          <p:nvPr/>
        </p:nvSpPr>
        <p:spPr bwMode="gray">
          <a:xfrm>
            <a:off x="9660396" y="4847942"/>
            <a:ext cx="1944216" cy="263355"/>
          </a:xfrm>
          <a:prstGeom prst="rect">
            <a:avLst/>
          </a:prstGeom>
          <a:solidFill>
            <a:srgbClr val="B75B12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Gulasch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0F7A3B36-B7DF-B448-A00C-70471ACDDD99}"/>
              </a:ext>
            </a:extLst>
          </p:cNvPr>
          <p:cNvSpPr/>
          <p:nvPr/>
        </p:nvSpPr>
        <p:spPr bwMode="gray">
          <a:xfrm>
            <a:off x="9653082" y="5150542"/>
            <a:ext cx="1944216" cy="263355"/>
          </a:xfrm>
          <a:prstGeom prst="rect">
            <a:avLst/>
          </a:prstGeom>
          <a:solidFill>
            <a:srgbClr val="C1182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Spaghetti Bolognese</a:t>
            </a:r>
            <a:endParaRPr lang="en-US" sz="1000" dirty="0"/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4404ECE3-A26D-C04B-9BAB-30F1BAD8C51B}"/>
              </a:ext>
            </a:extLst>
          </p:cNvPr>
          <p:cNvSpPr/>
          <p:nvPr/>
        </p:nvSpPr>
        <p:spPr bwMode="gray">
          <a:xfrm>
            <a:off x="9653082" y="5453142"/>
            <a:ext cx="1944216" cy="263355"/>
          </a:xfrm>
          <a:prstGeom prst="rect">
            <a:avLst/>
          </a:prstGeom>
          <a:solidFill>
            <a:srgbClr val="E3A26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Crème Caramel</a:t>
            </a:r>
            <a:endParaRPr lang="en-US" sz="1000" dirty="0"/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69D8600B-54E3-CD4D-A60C-17DED13F43B0}"/>
              </a:ext>
            </a:extLst>
          </p:cNvPr>
          <p:cNvSpPr/>
          <p:nvPr/>
        </p:nvSpPr>
        <p:spPr bwMode="gray">
          <a:xfrm>
            <a:off x="9653082" y="5755742"/>
            <a:ext cx="1944216" cy="263355"/>
          </a:xfrm>
          <a:prstGeom prst="rect">
            <a:avLst/>
          </a:prstGeom>
          <a:solidFill>
            <a:srgbClr val="FFE2AE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Käsekuchen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89" name="Slide Number Placeholder 2" hidden="1">
            <a:extLst>
              <a:ext uri="{FF2B5EF4-FFF2-40B4-BE49-F238E27FC236}">
                <a16:creationId xmlns:a16="http://schemas.microsoft.com/office/drawing/2014/main" id="{CB8768FB-DD50-824B-999D-393BD4435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325" y="6380647"/>
            <a:ext cx="2844800" cy="323925"/>
          </a:xfrm>
        </p:spPr>
        <p:txBody>
          <a:bodyPr/>
          <a:lstStyle/>
          <a:p>
            <a:fld id="{8D981D2A-10EE-45CA-B672-13EC15929D9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7" name="Footer Placeholder 3" hidden="1">
            <a:extLst>
              <a:ext uri="{FF2B5EF4-FFF2-40B4-BE49-F238E27FC236}">
                <a16:creationId xmlns:a16="http://schemas.microsoft.com/office/drawing/2014/main" id="{85E4328D-76F7-0245-B3F3-B895864B8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2065" y="6380647"/>
            <a:ext cx="3740144" cy="323925"/>
          </a:xfrm>
        </p:spPr>
        <p:txBody>
          <a:bodyPr/>
          <a:lstStyle/>
          <a:p>
            <a:r>
              <a:rPr lang="en-US"/>
              <a:t>B. Braun Deutschland GmbH &amp; Co. KG</a:t>
            </a:r>
            <a:endParaRPr lang="en-US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C4136438-5E2D-4325-960B-7D03727C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84" y="595728"/>
            <a:ext cx="3114346" cy="5459532"/>
          </a:xfrm>
          <a:prstGeom prst="rect">
            <a:avLst/>
          </a:prstGeom>
        </p:spPr>
      </p:pic>
      <p:sp>
        <p:nvSpPr>
          <p:cNvPr id="2" name="Rechteck 1">
            <a:hlinkClick r:id="rId3" action="ppaction://hlinksldjump"/>
            <a:extLst>
              <a:ext uri="{FF2B5EF4-FFF2-40B4-BE49-F238E27FC236}">
                <a16:creationId xmlns:a16="http://schemas.microsoft.com/office/drawing/2014/main" id="{93D4E2A8-6FCF-96DC-8995-96175D03B7BC}"/>
              </a:ext>
            </a:extLst>
          </p:cNvPr>
          <p:cNvSpPr/>
          <p:nvPr/>
        </p:nvSpPr>
        <p:spPr>
          <a:xfrm>
            <a:off x="537876" y="104043"/>
            <a:ext cx="10742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11E82"/>
                </a:solidFill>
              </a:rPr>
              <a:t> </a:t>
            </a:r>
            <a:r>
              <a:rPr lang="de-DE" sz="1400" dirty="0">
                <a:solidFill>
                  <a:srgbClr val="64645F"/>
                </a:solidFill>
              </a:rPr>
              <a:t>Das Produkt</a:t>
            </a:r>
            <a:endParaRPr lang="en-US" sz="1400" dirty="0">
              <a:solidFill>
                <a:srgbClr val="6464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000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0678071E-81F1-B74F-AD1F-9C8D1AFEBE57}"/>
              </a:ext>
            </a:extLst>
          </p:cNvPr>
          <p:cNvSpPr txBox="1"/>
          <p:nvPr/>
        </p:nvSpPr>
        <p:spPr>
          <a:xfrm>
            <a:off x="4196080" y="-78232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FB0F755-98BB-0B4C-9142-2E2BA688BF0B}"/>
              </a:ext>
            </a:extLst>
          </p:cNvPr>
          <p:cNvSpPr/>
          <p:nvPr/>
        </p:nvSpPr>
        <p:spPr bwMode="auto">
          <a:xfrm>
            <a:off x="-8019" y="0"/>
            <a:ext cx="545896" cy="470379"/>
          </a:xfrm>
          <a:prstGeom prst="rect">
            <a:avLst/>
          </a:prstGeom>
          <a:solidFill>
            <a:srgbClr val="711E82"/>
          </a:solidFill>
          <a:ln>
            <a:noFill/>
          </a:ln>
        </p:spPr>
        <p:txBody>
          <a:bodyPr wrap="none" lIns="0" tIns="72000" rIns="0" bIns="72000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4DDDAE2-2953-6D4E-B7C5-0E13BFA38C76}"/>
              </a:ext>
            </a:extLst>
          </p:cNvPr>
          <p:cNvSpPr/>
          <p:nvPr/>
        </p:nvSpPr>
        <p:spPr>
          <a:xfrm>
            <a:off x="537876" y="104043"/>
            <a:ext cx="6098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711E82"/>
                </a:solidFill>
              </a:rPr>
              <a:t>Das Produkt</a:t>
            </a:r>
            <a:endParaRPr lang="en-US" sz="1400" dirty="0">
              <a:solidFill>
                <a:srgbClr val="711E82"/>
              </a:solidFill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1117BEEF-F90C-444D-8B3D-B169713D96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 bwMode="gray">
          <a:xfrm>
            <a:off x="-8019" y="1"/>
            <a:ext cx="12194822" cy="685799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CE5D1DE-600B-BE4D-90F2-E47C2AA25B37}"/>
              </a:ext>
            </a:extLst>
          </p:cNvPr>
          <p:cNvSpPr/>
          <p:nvPr/>
        </p:nvSpPr>
        <p:spPr bwMode="gray">
          <a:xfrm>
            <a:off x="623392" y="3681028"/>
            <a:ext cx="1908212" cy="396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Frühstück</a:t>
            </a:r>
            <a:endParaRPr lang="en-US" sz="1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A0F5AD92-9B1D-9447-9190-670108354EBD}"/>
              </a:ext>
            </a:extLst>
          </p:cNvPr>
          <p:cNvSpPr/>
          <p:nvPr/>
        </p:nvSpPr>
        <p:spPr bwMode="gray">
          <a:xfrm>
            <a:off x="3629726" y="3717032"/>
            <a:ext cx="1890210" cy="396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Suppe</a:t>
            </a:r>
            <a:endParaRPr lang="en-US" sz="1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FAA778B6-36D9-9B44-860F-33831A452878}"/>
              </a:ext>
            </a:extLst>
          </p:cNvPr>
          <p:cNvSpPr/>
          <p:nvPr/>
        </p:nvSpPr>
        <p:spPr bwMode="gray">
          <a:xfrm>
            <a:off x="6616364" y="3681028"/>
            <a:ext cx="1911600" cy="396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Hauptgang</a:t>
            </a:r>
            <a:endParaRPr lang="en-US" sz="1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722287CA-FD07-EA4D-B057-62B3606FD28C}"/>
              </a:ext>
            </a:extLst>
          </p:cNvPr>
          <p:cNvSpPr/>
          <p:nvPr/>
        </p:nvSpPr>
        <p:spPr bwMode="gray">
          <a:xfrm>
            <a:off x="9628658" y="3704642"/>
            <a:ext cx="1872208" cy="396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Dessert</a:t>
            </a:r>
          </a:p>
        </p:txBody>
      </p:sp>
      <p:sp>
        <p:nvSpPr>
          <p:cNvPr id="22" name="Slide Number Placeholder 2" hidden="1">
            <a:extLst>
              <a:ext uri="{FF2B5EF4-FFF2-40B4-BE49-F238E27FC236}">
                <a16:creationId xmlns:a16="http://schemas.microsoft.com/office/drawing/2014/main" id="{99EC9A1E-B3A2-684E-8DDD-D161C35C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325" y="6380647"/>
            <a:ext cx="2844800" cy="323925"/>
          </a:xfrm>
        </p:spPr>
        <p:txBody>
          <a:bodyPr/>
          <a:lstStyle/>
          <a:p>
            <a:fld id="{8D981D2A-10EE-45CA-B672-13EC15929D9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3" name="Footer Placeholder 3" hidden="1">
            <a:extLst>
              <a:ext uri="{FF2B5EF4-FFF2-40B4-BE49-F238E27FC236}">
                <a16:creationId xmlns:a16="http://schemas.microsoft.com/office/drawing/2014/main" id="{BE1B4D5D-D832-CB46-BC51-AE5ED4460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2065" y="6380647"/>
            <a:ext cx="3740144" cy="323925"/>
          </a:xfrm>
        </p:spPr>
        <p:txBody>
          <a:bodyPr/>
          <a:lstStyle/>
          <a:p>
            <a:r>
              <a:rPr lang="en-US"/>
              <a:t>B. Braun Deutschland GmbH &amp; Co. KG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7197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LANGUAGE" val="deutsch"/>
  <p:tag name="TEMPLATEDESIGNATOR" val="deutsch"/>
  <p:tag name="MMPROD_NEXTUNIQUEID" val="10009"/>
  <p:tag name="FIRM" val="B. Braun Deutschland"/>
  <p:tag name="FOOTERHASBEENPREPAREDFOR12" val="True"/>
  <p:tag name="PRESENTATIONMARKEDFORINTERNALUSE" val="False"/>
  <p:tag name="MMPROD_UIDATA" val="&lt;database version=&quot;11.0&quot;&gt;&lt;object type=&quot;1&quot; unique_id=&quot;10001&quot;&gt;&lt;object type=&quot;2&quot; unique_id=&quot;10002&quot;&gt;&lt;object type=&quot;3&quot; unique_id=&quot;10417&quot;&gt;&lt;property id=&quot;20148&quot; value=&quot;5&quot;/&gt;&lt;property id=&quot;20300&quot; value=&quot;Slide 1 - &amp;quot;Impressum&amp;quot;&quot;/&gt;&lt;property id=&quot;20307&quot; value=&quot;387&quot;/&gt;&lt;/object&gt;&lt;object type=&quot;3&quot; unique_id=&quot;10418&quot;&gt;&lt;property id=&quot;20148&quot; value=&quot;5&quot;/&gt;&lt;property id=&quot;20300&quot; value=&quot;Slide 2 - &amp;quot;Bildverzeichnis&amp;quot;&quot;/&gt;&lt;property id=&quot;20307&quot; value=&quot;388&quot;/&gt;&lt;/object&gt;&lt;object type=&quot;3&quot; unique_id=&quot;10419&quot;&gt;&lt;property id=&quot;20148&quot; value=&quot;5&quot;/&gt;&lt;property id=&quot;20300&quot; value=&quot;Slide 3 - &amp;quot;Literaturverzeichnis&amp;quot;&quot;/&gt;&lt;property id=&quot;20307&quot; value=&quot;389&quot;/&gt;&lt;/object&gt;&lt;object type=&quot;3&quot; unique_id=&quot;10420&quot;&gt;&lt;property id=&quot;20148&quot; value=&quot;5&quot;/&gt;&lt;property id=&quot;20300&quot; value=&quot;Slide 4 - &amp;quot;Wichtiger Hinweis&amp;quot;&quot;/&gt;&lt;property id=&quot;20307&quot; value=&quot;391&quot;/&gt;&lt;/object&gt;&lt;object type=&quot;3&quot; unique_id=&quot;10421&quot;&gt;&lt;property id=&quot;20148&quot; value=&quot;5&quot;/&gt;&lt;property id=&quot;20300&quot; value=&quot;Slide 5 - &amp;quot;Ansprechpartner&amp;quot;&quot;/&gt;&lt;property id=&quot;20307&quot; value=&quot;392&quot;/&gt;&lt;/object&gt;&lt;object type=&quot;3&quot; unique_id=&quot;10422&quot;&gt;&lt;property id=&quot;20148&quot; value=&quot;5&quot;/&gt;&lt;property id=&quot;20300&quot; value=&quot;Slide 6 - &amp;quot;Datenschutz ist uns wichtig!&amp;quot;&quot;/&gt;&lt;property id=&quot;20307&quot; value=&quot;393&quot;/&gt;&lt;/object&gt;&lt;/object&gt;&lt;object type=&quot;8&quot; unique_id=&quot;1006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ImageBoldPositiv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ImageBoxLeftDark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FULLNAME" val="C:\\Users\\Public\\Msoffice\\BBraun_Presentation_Addin\\Custom\\ClipArt\\Products and Applications\\Aesculap_Sutures_2.jpg"/>
  <p:tag name="IMAGETYPE" val="ClipAr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FULLNAME" val="C:\\Users\\Public\\Msoffice\\BBraun_Presentation_Addin\\Custom\\ClipArt\\Products and Applications\\Aesculap_Sutures_2.jpg"/>
  <p:tag name="IMAGETYPE" val="ClipAr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ableWithImag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FULLNAME" val="C:\\Users\\Public\\Msoffice\\BBraun_Presentation_Addin\\Custom\\ClipArt\\Products and Applications\\Aesculap_Sutures_2.jpg"/>
  <p:tag name="IMAGETYPE" val="ClipArt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"/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able"/>
  <p:tag name="ARTICULATE_SLIDE_THUMBNAIL_REFRESH" val="1"/>
</p:tagLst>
</file>

<file path=ppt/theme/theme1.xml><?xml version="1.0" encoding="utf-8"?>
<a:theme xmlns:a="http://schemas.openxmlformats.org/drawingml/2006/main" name="B. Braun">
  <a:themeElements>
    <a:clrScheme name="B. Braun">
      <a:dk1>
        <a:srgbClr val="000000"/>
      </a:dk1>
      <a:lt1>
        <a:srgbClr val="FFFFFF"/>
      </a:lt1>
      <a:dk2>
        <a:srgbClr val="00A97A"/>
      </a:dk2>
      <a:lt2>
        <a:srgbClr val="333333"/>
      </a:lt2>
      <a:accent1>
        <a:srgbClr val="00A97A"/>
      </a:accent1>
      <a:accent2>
        <a:srgbClr val="00C696"/>
      </a:accent2>
      <a:accent3>
        <a:srgbClr val="00DFA9"/>
      </a:accent3>
      <a:accent4>
        <a:srgbClr val="97FFD8"/>
      </a:accent4>
      <a:accent5>
        <a:srgbClr val="035877"/>
      </a:accent5>
      <a:accent6>
        <a:srgbClr val="02708E"/>
      </a:accent6>
      <a:hlink>
        <a:srgbClr val="00A97A"/>
      </a:hlink>
      <a:folHlink>
        <a:srgbClr val="DFDBD3"/>
      </a:folHlink>
    </a:clrScheme>
    <a:fontScheme name="B. Brau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00B482"/>
        </a:solidFill>
        <a:ln w="25400" cap="flat" cmpd="sng" algn="ctr">
          <a:noFill/>
          <a:prstDash val="solid"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prstClr val="black"/>
              </a:solidFill>
              <a:prstDash val="solid"/>
            </a14:hiddenLine>
          </a:ext>
        </a:extLst>
      </a:spPr>
      <a:bodyPr rtlCol="0" anchor="ctr"/>
      <a:lstStyle>
        <a:defPPr algn="ctr">
          <a:defRPr sz="16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1A36A15F641549B465B7B72C65AF18" ma:contentTypeVersion="28" ma:contentTypeDescription="Create a new document." ma:contentTypeScope="" ma:versionID="f97c46c4063efa6ed636636d8cf47037">
  <xsd:schema xmlns:xsd="http://www.w3.org/2001/XMLSchema" xmlns:xs="http://www.w3.org/2001/XMLSchema" xmlns:p="http://schemas.microsoft.com/office/2006/metadata/properties" xmlns:ns2="8bc468de-b4a5-4708-86ca-97111172f97c" xmlns:ns3="5fab1ae4-c4d0-4af0-afc0-c6e27ffcf35b" targetNamespace="http://schemas.microsoft.com/office/2006/metadata/properties" ma:root="true" ma:fieldsID="2326c03125d03a40bdce23acf1fbeec6" ns2:_="" ns3:_="">
    <xsd:import namespace="8bc468de-b4a5-4708-86ca-97111172f97c"/>
    <xsd:import namespace="5fab1ae4-c4d0-4af0-afc0-c6e27ffcf35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LengthInSeconds" minOccurs="0"/>
                <xsd:element ref="ns3:Region" minOccurs="0"/>
                <xsd:element ref="ns3:Publish" minOccurs="0"/>
                <xsd:element ref="ns3:Canbeshared" minOccurs="0"/>
                <xsd:element ref="ns3:Canbedownloaded" minOccurs="0"/>
                <xsd:element ref="ns3:Canbeannotated" minOccurs="0"/>
                <xsd:element ref="ns3:lcf76f155ced4ddcb4097134ff3c332f" minOccurs="0"/>
                <xsd:element ref="ns2:TaxCatchAll" minOccurs="0"/>
                <xsd:element ref="ns3:ExpirationDate" minOccurs="0"/>
                <xsd:element ref="ns3:ReleaseDate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468de-b4a5-4708-86ca-97111172f97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1" nillable="true" ma:displayName="Taxonomy Catch All Column" ma:hidden="true" ma:list="{517b610d-2176-40e6-867f-1fed9cf11693}" ma:internalName="TaxCatchAll" ma:showField="CatchAllData" ma:web="8bc468de-b4a5-4708-86ca-97111172f9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ab1ae4-c4d0-4af0-afc0-c6e27ffcf3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Region" ma:index="24" nillable="true" ma:displayName="Region" ma:default="Germany" ma:format="Dropdown" ma:internalName="Region">
      <xsd:simpleType>
        <xsd:restriction base="dms:Choice">
          <xsd:enumeration value="Germany"/>
          <xsd:enumeration value="Global"/>
        </xsd:restriction>
      </xsd:simpleType>
    </xsd:element>
    <xsd:element name="Publish" ma:index="25" nillable="true" ma:displayName="Publish" ma:default="0" ma:format="Dropdown" ma:internalName="Publish">
      <xsd:simpleType>
        <xsd:restriction base="dms:Boolean"/>
      </xsd:simpleType>
    </xsd:element>
    <xsd:element name="Canbeshared" ma:index="26" nillable="true" ma:displayName="Can be shared" ma:default="0" ma:format="Dropdown" ma:internalName="Canbeshared">
      <xsd:simpleType>
        <xsd:restriction base="dms:Boolean"/>
      </xsd:simpleType>
    </xsd:element>
    <xsd:element name="Canbedownloaded" ma:index="27" nillable="true" ma:displayName="Can be downloaded" ma:default="0" ma:format="Dropdown" ma:internalName="Canbedownloaded">
      <xsd:simpleType>
        <xsd:restriction base="dms:Boolean"/>
      </xsd:simpleType>
    </xsd:element>
    <xsd:element name="Canbeannotated" ma:index="28" nillable="true" ma:displayName="Can be annotated" ma:default="0" ma:format="Dropdown" ma:internalName="Canbeannotated">
      <xsd:simpleType>
        <xsd:restriction base="dms:Boolean"/>
      </xsd:simpleType>
    </xsd:element>
    <xsd:element name="lcf76f155ced4ddcb4097134ff3c332f" ma:index="30" nillable="true" ma:taxonomy="true" ma:internalName="lcf76f155ced4ddcb4097134ff3c332f" ma:taxonomyFieldName="MediaServiceImageTags" ma:displayName="Image Tags" ma:readOnly="false" ma:fieldId="{5cf76f15-5ced-4ddc-b409-7134ff3c332f}" ma:taxonomyMulti="true" ma:sspId="b29d0967-da9b-4a39-b679-e3fd6923df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ExpirationDate" ma:index="32" nillable="true" ma:displayName="Expiration Date" ma:format="DateOnly" ma:internalName="ExpirationDate">
      <xsd:simpleType>
        <xsd:restriction base="dms:DateTime"/>
      </xsd:simpleType>
    </xsd:element>
    <xsd:element name="ReleaseDate" ma:index="33" nillable="true" ma:displayName="Release Date" ma:format="DateOnly" ma:internalName="ReleaseDate">
      <xsd:simpleType>
        <xsd:restriction base="dms:DateTime"/>
      </xsd:simpleType>
    </xsd:element>
    <xsd:element name="MediaServiceObjectDetectorVersions" ma:index="3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c468de-b4a5-4708-86ca-97111172f97c" xsi:nil="true"/>
    <lcf76f155ced4ddcb4097134ff3c332f xmlns="5fab1ae4-c4d0-4af0-afc0-c6e27ffcf35b">
      <Terms xmlns="http://schemas.microsoft.com/office/infopath/2007/PartnerControls"/>
    </lcf76f155ced4ddcb4097134ff3c332f>
    <_dlc_DocId xmlns="8bc468de-b4a5-4708-86ca-97111172f97c">VQW3RFETPCKA-1276454626-211643</_dlc_DocId>
    <_dlc_DocIdUrl xmlns="8bc468de-b4a5-4708-86ca-97111172f97c">
      <Url>https://bbraun.sharepoint.com/sites/bbraun_eis_qualifizierungenundveranstaltungsmanagement/_layouts/15/DocIdRedir.aspx?ID=VQW3RFETPCKA-1276454626-211643</Url>
      <Description>VQW3RFETPCKA-1276454626-211643</Description>
    </_dlc_DocIdUrl>
    <Canbeannotated xmlns="5fab1ae4-c4d0-4af0-afc0-c6e27ffcf35b">false</Canbeannotated>
    <Canbeshared xmlns="5fab1ae4-c4d0-4af0-afc0-c6e27ffcf35b">false</Canbeshared>
    <Publish xmlns="5fab1ae4-c4d0-4af0-afc0-c6e27ffcf35b">false</Publish>
    <Region xmlns="5fab1ae4-c4d0-4af0-afc0-c6e27ffcf35b">Germany</Region>
    <ReleaseDate xmlns="5fab1ae4-c4d0-4af0-afc0-c6e27ffcf35b" xsi:nil="true"/>
    <ExpirationDate xmlns="5fab1ae4-c4d0-4af0-afc0-c6e27ffcf35b" xsi:nil="true"/>
    <Canbedownloaded xmlns="5fab1ae4-c4d0-4af0-afc0-c6e27ffcf35b">false</Canbedownloaded>
  </documentManagement>
</p:properties>
</file>

<file path=customXml/itemProps1.xml><?xml version="1.0" encoding="utf-8"?>
<ds:datastoreItem xmlns:ds="http://schemas.openxmlformats.org/officeDocument/2006/customXml" ds:itemID="{123D7CB1-021A-4D13-A7AA-9AA88BD9C92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042245F-2867-4BC7-AB78-6D91185886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c468de-b4a5-4708-86ca-97111172f97c"/>
    <ds:schemaRef ds:uri="5fab1ae4-c4d0-4af0-afc0-c6e27ffcf3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0A0320-4F50-4A05-8476-5924F0E77F1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E8C856D-1851-4747-9D9F-8A76EDD81434}">
  <ds:schemaRefs>
    <ds:schemaRef ds:uri="http://schemas.microsoft.com/office/2006/documentManagement/types"/>
    <ds:schemaRef ds:uri="http://purl.org/dc/dcmitype/"/>
    <ds:schemaRef ds:uri="ef2aa88a-5f2f-4f2b-9a3e-77c70cb46416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763f3e45-a095-4430-b059-2ca92a4ea4f9"/>
    <ds:schemaRef ds:uri="c000d511-3b75-48d8-8d17-49a2a9ef3661"/>
    <ds:schemaRef ds:uri="http://purl.org/dc/terms/"/>
    <ds:schemaRef ds:uri="9690823e-e510-4eb6-a5d5-543cb90b9584"/>
    <ds:schemaRef ds:uri="19150d10-5e9b-4155-94b6-fa9a0611b363"/>
    <ds:schemaRef ds:uri="http://www.w3.org/XML/1998/namespace"/>
    <ds:schemaRef ds:uri="8bc468de-b4a5-4708-86ca-97111172f97c"/>
    <ds:schemaRef ds:uri="5fab1ae4-c4d0-4af0-afc0-c6e27ffcf35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1968</Words>
  <Application>Microsoft Office PowerPoint</Application>
  <PresentationFormat>Breitbild</PresentationFormat>
  <Paragraphs>299</Paragraphs>
  <Slides>35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9" baseType="lpstr">
      <vt:lpstr>Arial</vt:lpstr>
      <vt:lpstr>Calibri</vt:lpstr>
      <vt:lpstr>Wingdings</vt:lpstr>
      <vt:lpstr>B. Braun</vt:lpstr>
      <vt:lpstr>My ®Nutricomp</vt:lpstr>
      <vt:lpstr>PowerPoint-Präsentation</vt:lpstr>
      <vt:lpstr>Trinknahrung – Frage der Compliance</vt:lpstr>
      <vt:lpstr>Vernetztes Wissen</vt:lpstr>
      <vt:lpstr>PowerPoint-Präsentation</vt:lpstr>
      <vt:lpstr>PowerPoint-Präsentation</vt:lpstr>
      <vt:lpstr>Basis-Trinknahrung Nutricomp® Drink Plus Fibre Neutral</vt:lpstr>
      <vt:lpstr>Würzmischung  My ®Nutricomp</vt:lpstr>
      <vt:lpstr>PowerPoint-Präsentation</vt:lpstr>
      <vt:lpstr>Nährwertangaben (pro Sachet / je 10 g)</vt:lpstr>
      <vt:lpstr>PowerPoint-Präsentation</vt:lpstr>
      <vt:lpstr>Verschiedene Gebinde</vt:lpstr>
      <vt:lpstr>PowerPoint-Präsentation</vt:lpstr>
      <vt:lpstr>PowerPoint-Präsentation</vt:lpstr>
      <vt:lpstr>PowerPoint-Präsentation</vt:lpstr>
      <vt:lpstr>PowerPoint-Präsentation</vt:lpstr>
      <vt:lpstr>Die Zubereitung ist ganz einfach! </vt:lpstr>
      <vt:lpstr>PowerPoint-Präsentation</vt:lpstr>
      <vt:lpstr>Vorteile</vt:lpstr>
      <vt:lpstr>Vorteile</vt:lpstr>
      <vt:lpstr>Vorteile</vt:lpstr>
      <vt:lpstr>Vorteile</vt:lpstr>
      <vt:lpstr>Verordnungsfähigkeit</vt:lpstr>
      <vt:lpstr>Verordnungsfähigkeit</vt:lpstr>
      <vt:lpstr>Verordnungsfähigkeit</vt:lpstr>
      <vt:lpstr>Verordnungsfähigkeit</vt:lpstr>
      <vt:lpstr>PowerPoint-Präsentation</vt:lpstr>
      <vt:lpstr>Haben Sie Fragen?</vt:lpstr>
      <vt:lpstr>VIELEN DANK! </vt:lpstr>
      <vt:lpstr>Impressum</vt:lpstr>
      <vt:lpstr>Bildverzeichnis</vt:lpstr>
      <vt:lpstr>Literaturverzeichnis</vt:lpstr>
      <vt:lpstr>Wichtiger Hinweis</vt:lpstr>
      <vt:lpstr>Ansprechpartner</vt:lpstr>
      <vt:lpstr>Datenschutz ist uns wichtig!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p.wania, c.morfeld</dc:creator>
  <dc:description>Format 16:9</dc:description>
  <cp:lastModifiedBy>Eva Berneburg</cp:lastModifiedBy>
  <cp:revision>71</cp:revision>
  <cp:lastPrinted>2022-07-08T11:38:12Z</cp:lastPrinted>
  <dcterms:created xsi:type="dcterms:W3CDTF">2015-09-02T13:45:30Z</dcterms:created>
  <dcterms:modified xsi:type="dcterms:W3CDTF">2023-11-10T10:27:07Z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Template">
    <vt:lpwstr>3.0</vt:lpwstr>
  </property>
  <property fmtid="{D5CDD505-2E9C-101B-9397-08002B2CF9AE}" pid="3" name="Template">
    <vt:lpwstr>BBraun_template.potx</vt:lpwstr>
  </property>
  <property fmtid="{D5CDD505-2E9C-101B-9397-08002B2CF9AE}" pid="4" name="MSIP_Label_a8de25a8-ef47-40a7-b7ec-c38f3edc2acf_Enabled">
    <vt:lpwstr>true</vt:lpwstr>
  </property>
  <property fmtid="{D5CDD505-2E9C-101B-9397-08002B2CF9AE}" pid="5" name="MSIP_Label_a8de25a8-ef47-40a7-b7ec-c38f3edc2acf_SetDate">
    <vt:lpwstr>2022-06-24T04:55:44Z</vt:lpwstr>
  </property>
  <property fmtid="{D5CDD505-2E9C-101B-9397-08002B2CF9AE}" pid="6" name="MSIP_Label_a8de25a8-ef47-40a7-b7ec-c38f3edc2acf_Method">
    <vt:lpwstr>Standard</vt:lpwstr>
  </property>
  <property fmtid="{D5CDD505-2E9C-101B-9397-08002B2CF9AE}" pid="7" name="MSIP_Label_a8de25a8-ef47-40a7-b7ec-c38f3edc2acf_Name">
    <vt:lpwstr>a8de25a8-ef47-40a7-b7ec-c38f3edc2acf</vt:lpwstr>
  </property>
  <property fmtid="{D5CDD505-2E9C-101B-9397-08002B2CF9AE}" pid="8" name="MSIP_Label_a8de25a8-ef47-40a7-b7ec-c38f3edc2acf_SiteId">
    <vt:lpwstr>15d1bef2-0a6a-46f9-be4c-023279325e51</vt:lpwstr>
  </property>
  <property fmtid="{D5CDD505-2E9C-101B-9397-08002B2CF9AE}" pid="9" name="MSIP_Label_a8de25a8-ef47-40a7-b7ec-c38f3edc2acf_ActionId">
    <vt:lpwstr>acff48b2-626f-44ed-b037-c1a4e9d14316</vt:lpwstr>
  </property>
  <property fmtid="{D5CDD505-2E9C-101B-9397-08002B2CF9AE}" pid="10" name="MSIP_Label_a8de25a8-ef47-40a7-b7ec-c38f3edc2acf_ContentBits">
    <vt:lpwstr>0</vt:lpwstr>
  </property>
  <property fmtid="{D5CDD505-2E9C-101B-9397-08002B2CF9AE}" pid="11" name="ContentTypeId">
    <vt:lpwstr>0x0101000A1A36A15F641549B465B7B72C65AF18</vt:lpwstr>
  </property>
  <property fmtid="{D5CDD505-2E9C-101B-9397-08002B2CF9AE}" pid="12" name="MediaServiceImageTags">
    <vt:lpwstr/>
  </property>
  <property fmtid="{D5CDD505-2E9C-101B-9397-08002B2CF9AE}" pid="13" name="EIMColProducts">
    <vt:lpwstr/>
  </property>
  <property fmtid="{D5CDD505-2E9C-101B-9397-08002B2CF9AE}" pid="14" name="EIMColOrganisation">
    <vt:lpwstr/>
  </property>
  <property fmtid="{D5CDD505-2E9C-101B-9397-08002B2CF9AE}" pid="15" name="_dlc_DocIdItemGuid">
    <vt:lpwstr>e81253c8-cbd6-4e17-837d-5010d55a153b</vt:lpwstr>
  </property>
</Properties>
</file>